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0"/>
  </p:notesMasterIdLst>
  <p:sldIdLst>
    <p:sldId id="257" r:id="rId2"/>
    <p:sldId id="276" r:id="rId3"/>
    <p:sldId id="268" r:id="rId4"/>
    <p:sldId id="269" r:id="rId5"/>
    <p:sldId id="270" r:id="rId6"/>
    <p:sldId id="272" r:id="rId7"/>
    <p:sldId id="273" r:id="rId8"/>
    <p:sldId id="274" r:id="rId9"/>
    <p:sldId id="275" r:id="rId10"/>
    <p:sldId id="271" r:id="rId11"/>
    <p:sldId id="259" r:id="rId12"/>
    <p:sldId id="258" r:id="rId13"/>
    <p:sldId id="256" r:id="rId14"/>
    <p:sldId id="261" r:id="rId15"/>
    <p:sldId id="262" r:id="rId16"/>
    <p:sldId id="263" r:id="rId17"/>
    <p:sldId id="265" r:id="rId18"/>
    <p:sldId id="266" r:id="rId19"/>
    <p:sldId id="277" r:id="rId20"/>
    <p:sldId id="278" r:id="rId21"/>
    <p:sldId id="279" r:id="rId22"/>
    <p:sldId id="280" r:id="rId23"/>
    <p:sldId id="283" r:id="rId24"/>
    <p:sldId id="282" r:id="rId25"/>
    <p:sldId id="281" r:id="rId26"/>
    <p:sldId id="287" r:id="rId27"/>
    <p:sldId id="312" r:id="rId28"/>
    <p:sldId id="284" r:id="rId29"/>
    <p:sldId id="285" r:id="rId30"/>
    <p:sldId id="286" r:id="rId31"/>
    <p:sldId id="288" r:id="rId32"/>
    <p:sldId id="289" r:id="rId33"/>
    <p:sldId id="290" r:id="rId34"/>
    <p:sldId id="291" r:id="rId35"/>
    <p:sldId id="294" r:id="rId36"/>
    <p:sldId id="292" r:id="rId37"/>
    <p:sldId id="295" r:id="rId38"/>
    <p:sldId id="293" r:id="rId39"/>
    <p:sldId id="296" r:id="rId40"/>
    <p:sldId id="297" r:id="rId41"/>
    <p:sldId id="298" r:id="rId42"/>
    <p:sldId id="299" r:id="rId43"/>
    <p:sldId id="300" r:id="rId44"/>
    <p:sldId id="301" r:id="rId45"/>
    <p:sldId id="302" r:id="rId46"/>
    <p:sldId id="303" r:id="rId47"/>
    <p:sldId id="311" r:id="rId48"/>
    <p:sldId id="304" r:id="rId49"/>
    <p:sldId id="305" r:id="rId50"/>
    <p:sldId id="306" r:id="rId51"/>
    <p:sldId id="307" r:id="rId52"/>
    <p:sldId id="308" r:id="rId53"/>
    <p:sldId id="309" r:id="rId54"/>
    <p:sldId id="310" r:id="rId55"/>
    <p:sldId id="260" r:id="rId56"/>
    <p:sldId id="313" r:id="rId57"/>
    <p:sldId id="314" r:id="rId58"/>
    <p:sldId id="26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17" autoAdjust="0"/>
  </p:normalViewPr>
  <p:slideViewPr>
    <p:cSldViewPr>
      <p:cViewPr varScale="1">
        <p:scale>
          <a:sx n="56" d="100"/>
          <a:sy n="56" d="100"/>
        </p:scale>
        <p:origin x="18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CF56F-4642-46F1-87DC-2B840DCA36D5}" type="datetimeFigureOut">
              <a:rPr lang="en-US" smtClean="0"/>
              <a:t>9/1/2022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1E36E1-DDF3-47AF-9254-39A130638340}" type="slidenum">
              <a:rPr lang="en-US" smtClean="0"/>
              <a:t>‹#›</a:t>
            </a:fld>
            <a:endParaRPr lang="en-US"/>
          </a:p>
        </p:txBody>
      </p:sp>
    </p:spTree>
    <p:extLst>
      <p:ext uri="{BB962C8B-B14F-4D97-AF65-F5344CB8AC3E}">
        <p14:creationId xmlns:p14="http://schemas.microsoft.com/office/powerpoint/2010/main" val="4003997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eduguide.org/Parents/Library/Detail/tabid/304/id/2331/Cyber-Bullying-Social-Violence-Girls.aspx" TargetMode="External"/><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5</a:t>
            </a:fld>
            <a:endParaRPr lang="en-US"/>
          </a:p>
        </p:txBody>
      </p:sp>
    </p:spTree>
    <p:extLst>
      <p:ext uri="{BB962C8B-B14F-4D97-AF65-F5344CB8AC3E}">
        <p14:creationId xmlns:p14="http://schemas.microsoft.com/office/powerpoint/2010/main" val="859735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bully everyone expects – tough person, acts out aggressively, etc.</a:t>
            </a:r>
          </a:p>
          <a:p>
            <a:pPr lvl="0"/>
            <a:r>
              <a:rPr lang="en-US" sz="1200" kern="1200" dirty="0">
                <a:solidFill>
                  <a:schemeClr val="tx1"/>
                </a:solidFill>
                <a:effectLst/>
                <a:latin typeface="+mn-lt"/>
                <a:ea typeface="+mn-ea"/>
                <a:cs typeface="+mn-cs"/>
              </a:rPr>
              <a:t>The bully NO one expects – usually there for unrelated issues, but part of issues can be linked to the bullying behavior that may be happening.  </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18</a:t>
            </a:fld>
            <a:endParaRPr lang="en-US"/>
          </a:p>
        </p:txBody>
      </p:sp>
    </p:spTree>
    <p:extLst>
      <p:ext uri="{BB962C8B-B14F-4D97-AF65-F5344CB8AC3E}">
        <p14:creationId xmlns:p14="http://schemas.microsoft.com/office/powerpoint/2010/main" val="1503390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nee</a:t>
            </a:r>
            <a:r>
              <a:rPr lang="en-US" baseline="0" dirty="0"/>
              <a:t>d to be as the counselor?  You need to be that one person, the person who will LISTEN.  Always remember if they share their story with you it is </a:t>
            </a:r>
            <a:r>
              <a:rPr lang="en-US" baseline="0"/>
              <a:t>a gift.  </a:t>
            </a:r>
            <a:endParaRPr lang="en-US"/>
          </a:p>
        </p:txBody>
      </p:sp>
      <p:sp>
        <p:nvSpPr>
          <p:cNvPr id="4" name="Slide Number Placeholder 3"/>
          <p:cNvSpPr>
            <a:spLocks noGrp="1"/>
          </p:cNvSpPr>
          <p:nvPr>
            <p:ph type="sldNum" sz="quarter" idx="10"/>
          </p:nvPr>
        </p:nvSpPr>
        <p:spPr/>
        <p:txBody>
          <a:bodyPr/>
          <a:lstStyle/>
          <a:p>
            <a:fld id="{6C5FD9F7-3A87-4342-AA52-89694B99B266}" type="slidenum">
              <a:rPr lang="en-US" smtClean="0"/>
              <a:t>25</a:t>
            </a:fld>
            <a:endParaRPr lang="en-US"/>
          </a:p>
        </p:txBody>
      </p:sp>
    </p:spTree>
    <p:extLst>
      <p:ext uri="{BB962C8B-B14F-4D97-AF65-F5344CB8AC3E}">
        <p14:creationId xmlns:p14="http://schemas.microsoft.com/office/powerpoint/2010/main" val="3784276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the counselor put away the W questions (why, what, when, etc.) and listen to their story.  Many of these students have few friends and rarely have someone listen to their story.  </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26</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Any one of these behaviors may not be cause for alarm, but several of them combined could signal that your child needs your help, so start asking then some questions. Left unchecked, youth who are bullied for a long time can suffer serious problems throughout their lives.</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28</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Any one of these behaviors may not be cause for alarm, but several of them combined could signal that your child needs your help, so start asking then some questions. Left unchecked, youth who are bullied for a long time can suffer serious problems throughout their lives.</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1805133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Often a parent reacts and wants to step in to protect and help.  This always makes it worse.  Usually the youth will hide the escalation of events from the parent due to shame, wanting to protect the parent’s feelings, or fear that something bad will happen to the parent.</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30</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As </a:t>
            </a:r>
            <a:r>
              <a:rPr lang="en-US" sz="1200" kern="1200" dirty="0" err="1">
                <a:solidFill>
                  <a:schemeClr val="tx1"/>
                </a:solidFill>
                <a:effectLst/>
                <a:latin typeface="+mn-lt"/>
                <a:ea typeface="+mn-ea"/>
                <a:cs typeface="+mn-cs"/>
              </a:rPr>
              <a:t>Jodee</a:t>
            </a:r>
            <a:r>
              <a:rPr lang="en-US" sz="1200" kern="1200" dirty="0">
                <a:solidFill>
                  <a:schemeClr val="tx1"/>
                </a:solidFill>
                <a:effectLst/>
                <a:latin typeface="+mn-lt"/>
                <a:ea typeface="+mn-ea"/>
                <a:cs typeface="+mn-cs"/>
              </a:rPr>
              <a:t> Blanco’s father puts it: help them find purpose for their life “something that makes you want to get up in the morning, no matter what” (p142).</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31</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Often these</a:t>
            </a:r>
            <a:r>
              <a:rPr lang="en-US" sz="1200" kern="1200" baseline="0" dirty="0">
                <a:solidFill>
                  <a:schemeClr val="tx1"/>
                </a:solidFill>
                <a:effectLst/>
                <a:latin typeface="+mn-lt"/>
                <a:ea typeface="+mn-ea"/>
                <a:cs typeface="+mn-cs"/>
              </a:rPr>
              <a:t> youth feel alone.  </a:t>
            </a:r>
            <a:r>
              <a:rPr lang="en-US" sz="1200" kern="1200" dirty="0">
                <a:solidFill>
                  <a:schemeClr val="tx1"/>
                </a:solidFill>
                <a:effectLst/>
                <a:latin typeface="+mn-lt"/>
                <a:ea typeface="+mn-ea"/>
                <a:cs typeface="+mn-cs"/>
              </a:rPr>
              <a:t>Creating a list of people who are there for them.  “God keeps putting people in my corner at just the right time who give me courage and strength to come out for one more round” (p.212)</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32</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Letting them know others have suffered and have made it through.  Some of the country’s most successful people- musicians and moguls, authors and actors were teen misfits, such as Lady Gaga, Emma Watson, Robert </a:t>
            </a:r>
            <a:r>
              <a:rPr lang="en-US" sz="1200" kern="1200" dirty="0" err="1">
                <a:solidFill>
                  <a:schemeClr val="tx1"/>
                </a:solidFill>
                <a:effectLst/>
                <a:latin typeface="+mn-lt"/>
                <a:ea typeface="+mn-ea"/>
                <a:cs typeface="+mn-cs"/>
              </a:rPr>
              <a:t>Pattenson</a:t>
            </a:r>
            <a:r>
              <a:rPr lang="en-US" sz="1200" kern="1200" dirty="0">
                <a:solidFill>
                  <a:schemeClr val="tx1"/>
                </a:solidFill>
                <a:effectLst/>
                <a:latin typeface="+mn-lt"/>
                <a:ea typeface="+mn-ea"/>
                <a:cs typeface="+mn-cs"/>
              </a:rPr>
              <a:t>, Sandra Bullock, Prince Harry, Howard Stern, Michael Phelps. Chris Rock, Christina </a:t>
            </a:r>
            <a:r>
              <a:rPr lang="en-US" sz="1200" kern="1200" dirty="0" err="1">
                <a:solidFill>
                  <a:schemeClr val="tx1"/>
                </a:solidFill>
                <a:effectLst/>
                <a:latin typeface="+mn-lt"/>
                <a:ea typeface="+mn-ea"/>
                <a:cs typeface="+mn-cs"/>
              </a:rPr>
              <a:t>Agulara</a:t>
            </a:r>
            <a:r>
              <a:rPr lang="en-US" sz="1200" kern="1200" dirty="0">
                <a:solidFill>
                  <a:schemeClr val="tx1"/>
                </a:solidFill>
                <a:effectLst/>
                <a:latin typeface="+mn-lt"/>
                <a:ea typeface="+mn-ea"/>
                <a:cs typeface="+mn-cs"/>
              </a:rPr>
              <a:t>, Pierce </a:t>
            </a:r>
            <a:r>
              <a:rPr lang="en-US" sz="1200" kern="1200" dirty="0" err="1">
                <a:solidFill>
                  <a:schemeClr val="tx1"/>
                </a:solidFill>
                <a:effectLst/>
                <a:latin typeface="+mn-lt"/>
                <a:ea typeface="+mn-ea"/>
                <a:cs typeface="+mn-cs"/>
              </a:rPr>
              <a:t>Brosnan</a:t>
            </a:r>
            <a:r>
              <a:rPr lang="en-US" sz="1200" kern="1200" dirty="0">
                <a:solidFill>
                  <a:schemeClr val="tx1"/>
                </a:solidFill>
                <a:effectLst/>
                <a:latin typeface="+mn-lt"/>
                <a:ea typeface="+mn-ea"/>
                <a:cs typeface="+mn-cs"/>
              </a:rPr>
              <a:t>, Bill Clinton, Tiger Woods, Jessica Alba and Christian Bale.  “The heartache they endured at school defined their character and determination” (p.213).</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33</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Helping the youth stand up for themselves, “Somebody like you never fights back.  Why do you take it…Why didn’t you fight back and tell us to go screw ourselves or something?...Everybody at school knows that if they pick on you, you’ll take it.  It’s your own fault” (p236-7).</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34</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6</a:t>
            </a:fld>
            <a:endParaRPr lang="en-US"/>
          </a:p>
        </p:txBody>
      </p:sp>
    </p:spTree>
    <p:extLst>
      <p:ext uri="{BB962C8B-B14F-4D97-AF65-F5344CB8AC3E}">
        <p14:creationId xmlns:p14="http://schemas.microsoft.com/office/powerpoint/2010/main" val="859735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35</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Martial Arts:  This will help your child if the bully tries to intimidate, for the youth to be thinking of the best combination rather than fear.  Often bullies will sense the new confidence of the youth and back down.  Remember bullies feed off fear, don’t give them something to bite. </a:t>
            </a:r>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36</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37</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Often the bullied child has not learned appropriate ways to connect with other youth their same age.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effectLst/>
                <a:latin typeface="+mn-lt"/>
                <a:ea typeface="+mn-ea"/>
                <a:cs typeface="+mn-cs"/>
              </a:rPr>
              <a:t>Don’t just give the list and let them go try it out, try it out with them.  Just like coaching them on how to control their fear in body and voice, you are coaching them on what and how to ask questions that get another person to open up and create connection.  </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38</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effectLst/>
                <a:latin typeface="+mn-lt"/>
                <a:ea typeface="+mn-ea"/>
                <a:cs typeface="+mn-cs"/>
              </a:rPr>
              <a:t>It is important to work with and advocate for your client with the school officials but do not depend on them doing the right thing.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effectLst/>
                <a:latin typeface="+mn-lt"/>
                <a:ea typeface="+mn-ea"/>
                <a:cs typeface="+mn-cs"/>
              </a:rPr>
              <a:t>Keep talking,</a:t>
            </a:r>
            <a:r>
              <a:rPr lang="en-US" sz="1200" kern="1200" baseline="0" dirty="0">
                <a:solidFill>
                  <a:schemeClr val="tx1"/>
                </a:solidFill>
                <a:effectLst/>
                <a:latin typeface="+mn-lt"/>
                <a:ea typeface="+mn-ea"/>
                <a:cs typeface="+mn-cs"/>
              </a:rPr>
              <a:t> have parents keep talking and use the smile and lean approach.  </a:t>
            </a:r>
            <a:endParaRPr lang="en-US" sz="1200" kern="1200" dirty="0">
              <a:solidFill>
                <a:schemeClr val="tx1"/>
              </a:solidFill>
              <a:effectLst/>
              <a:latin typeface="+mn-lt"/>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39</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40</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Char char="•"/>
            </a:pPr>
            <a:r>
              <a:rPr lang="en-US" sz="1200" b="1" dirty="0"/>
              <a:t>Walk with awareness, calm and confidence</a:t>
            </a:r>
            <a:r>
              <a:rPr lang="en-US" sz="1200" dirty="0"/>
              <a:t> – You are less likely to be bothered if person practices holding body tall, relaxed, w/relaxed look on face.  Be aware of possible harmful situations.</a:t>
            </a:r>
          </a:p>
          <a:p>
            <a:pPr lvl="0">
              <a:buFont typeface="Arial" pitchFamily="34" charset="0"/>
              <a:buChar char="•"/>
            </a:pPr>
            <a:r>
              <a:rPr lang="en-US" sz="1200" b="1" dirty="0"/>
              <a:t>Feel one way but act another</a:t>
            </a:r>
            <a:r>
              <a:rPr lang="en-US" sz="1200" dirty="0"/>
              <a:t> – normal to feel fear but don’t let it show on the outside.  Help clients imagine they are mad, sad or scared as they practice this skill so that the counselor can help mirror their expressions.</a:t>
            </a:r>
          </a:p>
          <a:p>
            <a:pPr lvl="0">
              <a:buFont typeface="Arial" pitchFamily="34" charset="0"/>
              <a:buChar char="•"/>
            </a:pPr>
            <a:r>
              <a:rPr lang="en-US" sz="1200" b="1" dirty="0"/>
              <a:t>Filter hurtful words</a:t>
            </a:r>
            <a:r>
              <a:rPr lang="en-US" sz="1200" dirty="0"/>
              <a:t> – words do hurt but can be thrown away, help client know the truth of who they are and not let hurtful words stick to them, become a non-stick surface.</a:t>
            </a:r>
          </a:p>
          <a:p>
            <a:pPr lvl="0">
              <a:buFont typeface="Arial" pitchFamily="34" charset="0"/>
              <a:buChar char="•"/>
            </a:pPr>
            <a:r>
              <a:rPr lang="en-US" sz="1200" b="1" dirty="0"/>
              <a:t>Communicate with others to gain help</a:t>
            </a:r>
            <a:r>
              <a:rPr lang="en-US" sz="1200" dirty="0"/>
              <a:t> – Talk, find others to talk with, support, but not fight the battle for them. </a:t>
            </a:r>
          </a:p>
          <a:p>
            <a:pPr lvl="0">
              <a:buFont typeface="Arial" pitchFamily="34" charset="0"/>
              <a:buChar char="•"/>
            </a:pPr>
            <a:r>
              <a:rPr lang="en-US" sz="1200" b="1" dirty="0"/>
              <a:t>Use physical self-defense as a last resort</a:t>
            </a:r>
            <a:r>
              <a:rPr lang="en-US" sz="1200" dirty="0"/>
              <a:t> – they have the right to defend themselves. </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41</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Youth</a:t>
            </a:r>
            <a:r>
              <a:rPr lang="en-US" baseline="0" dirty="0"/>
              <a:t> who was in DH for vandalizing property.  Youth was there after the fact, but witnessed what had been done, did not tell adults what had happened and told others they had been there.  The reality for the youth and parents that the youth spent time in Juvenile Jail was heartbreaking to watch. </a:t>
            </a:r>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43</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44</a:t>
            </a:fld>
            <a:endParaRPr lang="en-US"/>
          </a:p>
        </p:txBody>
      </p:sp>
    </p:spTree>
    <p:extLst>
      <p:ext uri="{BB962C8B-B14F-4D97-AF65-F5344CB8AC3E}">
        <p14:creationId xmlns:p14="http://schemas.microsoft.com/office/powerpoint/2010/main" val="18051338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Help the person in your office see the need for </a:t>
            </a:r>
            <a:r>
              <a:rPr lang="en-US" sz="1200" b="1" kern="1200" dirty="0">
                <a:solidFill>
                  <a:schemeClr val="tx1"/>
                </a:solidFill>
                <a:effectLst/>
                <a:latin typeface="+mn-lt"/>
                <a:ea typeface="+mn-ea"/>
                <a:cs typeface="+mn-cs"/>
              </a:rPr>
              <a:t>change</a:t>
            </a:r>
            <a:r>
              <a:rPr lang="en-US" sz="1200" kern="1200" dirty="0">
                <a:solidFill>
                  <a:schemeClr val="tx1"/>
                </a:solidFill>
                <a:effectLst/>
                <a:latin typeface="+mn-lt"/>
                <a:ea typeface="+mn-ea"/>
                <a:cs typeface="+mn-cs"/>
              </a:rPr>
              <a:t>.  You have to make it something they will buy into or there will be no behavior change.</a:t>
            </a:r>
          </a:p>
          <a:p>
            <a:pPr lvl="0"/>
            <a:r>
              <a:rPr lang="en-US" sz="1200" b="1" kern="1200" dirty="0">
                <a:solidFill>
                  <a:schemeClr val="tx1"/>
                </a:solidFill>
                <a:effectLst/>
                <a:latin typeface="+mn-lt"/>
                <a:ea typeface="+mn-ea"/>
                <a:cs typeface="+mn-cs"/>
              </a:rPr>
              <a:t>Provide Clear Behavioral Expectations That Are Free from Loopholes or Ambiguity</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Avoid Debates and Arguments</a:t>
            </a:r>
            <a:r>
              <a:rPr lang="en-US" sz="1200" kern="1200" dirty="0">
                <a:solidFill>
                  <a:schemeClr val="tx1"/>
                </a:solidFill>
                <a:effectLst/>
                <a:latin typeface="+mn-lt"/>
                <a:ea typeface="+mn-ea"/>
                <a:cs typeface="+mn-cs"/>
              </a:rPr>
              <a:t> – the aggressor likes to control (Don’t wrestle with a pig; you both get dirty, but the pig likes it)</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48</a:t>
            </a:fld>
            <a:endParaRPr lang="en-US"/>
          </a:p>
        </p:txBody>
      </p:sp>
    </p:spTree>
    <p:extLst>
      <p:ext uri="{BB962C8B-B14F-4D97-AF65-F5344CB8AC3E}">
        <p14:creationId xmlns:p14="http://schemas.microsoft.com/office/powerpoint/2010/main" val="2088967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7</a:t>
            </a:fld>
            <a:endParaRPr lang="en-US"/>
          </a:p>
        </p:txBody>
      </p:sp>
    </p:spTree>
    <p:extLst>
      <p:ext uri="{BB962C8B-B14F-4D97-AF65-F5344CB8AC3E}">
        <p14:creationId xmlns:p14="http://schemas.microsoft.com/office/powerpoint/2010/main" val="8597356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Avoid Repetitious or Standardized Responses</a:t>
            </a:r>
            <a:r>
              <a:rPr lang="en-US" sz="1200" kern="1200" dirty="0">
                <a:solidFill>
                  <a:schemeClr val="tx1"/>
                </a:solidFill>
                <a:effectLst/>
                <a:latin typeface="+mn-lt"/>
                <a:ea typeface="+mn-ea"/>
                <a:cs typeface="+mn-cs"/>
              </a:rPr>
              <a:t> - Standardized, predictable responses to bullying behavior (e.g., "When you do this, this is [always] what will happen") enable proactive aggressors to plan their offenses so as to maximize personal benefit and minimize personal cost. Keeping proactive aggressors uncertain about the specific consequences of aggressive behavior through the use of variable response protocols denies them opportunities for advance planning on the basis of anticipated cost and reward. It also decreases their opportunity to calculate loopholes in established policy that will enable them to avoid responsibility for their planned offenses.  The counselor must have an understanding of the individual aggressor's view of behavioral cost and reward and then work to develop disciplinary responses to aggression that, in the aggressor's eyes, outweigh its rewards.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Reinforce Positive Achievements, but Cautiously</a:t>
            </a:r>
            <a:r>
              <a:rPr lang="en-US" sz="1200" kern="1200" dirty="0">
                <a:solidFill>
                  <a:schemeClr val="tx1"/>
                </a:solidFill>
                <a:effectLst/>
                <a:latin typeface="+mn-lt"/>
                <a:ea typeface="+mn-ea"/>
                <a:cs typeface="+mn-cs"/>
              </a:rPr>
              <a:t> - One way that school counselors can effectively work to reduce proactive aggressors' reliance on aggression for personal validation is by seeing to it that they receive sufficient validation for the pro-social things that they do.  In doing so, however, they must not lose sight of the fact that the observed accomplishments of a student prone to proactive aggression may have possibly been achieved through coercion.</a:t>
            </a: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49</a:t>
            </a:fld>
            <a:endParaRPr lang="en-US"/>
          </a:p>
        </p:txBody>
      </p:sp>
    </p:spTree>
    <p:extLst>
      <p:ext uri="{BB962C8B-B14F-4D97-AF65-F5344CB8AC3E}">
        <p14:creationId xmlns:p14="http://schemas.microsoft.com/office/powerpoint/2010/main" val="20889671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Don't Drop Your Guard</a:t>
            </a:r>
            <a:r>
              <a:rPr lang="en-US" sz="1200" kern="1200" dirty="0">
                <a:solidFill>
                  <a:schemeClr val="tx1"/>
                </a:solidFill>
                <a:effectLst/>
                <a:latin typeface="+mn-lt"/>
                <a:ea typeface="+mn-ea"/>
                <a:cs typeface="+mn-cs"/>
              </a:rPr>
              <a:t> - Their quest for personal control and validation through threats and acts of manipulation, coercion, and physical force has become automatic in their relationships with others and, as such, should be anticipated whenever they are not pressured to relate to others in a different way. Effectively, their appetitive behavior can be expected to continue until they determine that the risks and costs of getting caught outweigh the potential for personal gain.  Thus, an important step in helping proactive aggressors change their behavior (and ultimately, their perspective) is to ensure, through careful and continuous monitoring of their activities, that their risks of getting caught are high.</a:t>
            </a:r>
          </a:p>
          <a:p>
            <a:pPr lvl="0"/>
            <a:r>
              <a:rPr lang="en-US" sz="1200" b="1" kern="1200" dirty="0">
                <a:solidFill>
                  <a:schemeClr val="tx1"/>
                </a:solidFill>
                <a:effectLst/>
                <a:latin typeface="+mn-lt"/>
                <a:ea typeface="+mn-ea"/>
                <a:cs typeface="+mn-cs"/>
              </a:rPr>
              <a:t>Focus on Feelings Rather than Facts</a:t>
            </a:r>
            <a:r>
              <a:rPr lang="en-US" sz="1200" kern="1200" dirty="0">
                <a:solidFill>
                  <a:schemeClr val="tx1"/>
                </a:solidFill>
                <a:effectLst/>
                <a:latin typeface="+mn-lt"/>
                <a:ea typeface="+mn-ea"/>
                <a:cs typeface="+mn-cs"/>
              </a:rPr>
              <a:t> -  By focusing on the feelings surrounding suspected aggression, the counselor can eliminate the proactive aggressor's grounds for rational or logical denial of responsibility, because there is no standard for reference from which the rightness or wrongness of feelings can be reasonably argued. Proactive aggressors need to learn that there may be consequences when others feel victimized by their actions, regardless of whether their appetitive intentions can be proven beyond dispute. This may be the only way that they will begin to consider the feelings of others before they choose aggressive courses of action in the future.</a:t>
            </a:r>
          </a:p>
          <a:p>
            <a:pPr lvl="0"/>
            <a:r>
              <a:rPr lang="en-US" sz="1200" b="1" kern="1200" dirty="0">
                <a:solidFill>
                  <a:schemeClr val="tx1"/>
                </a:solidFill>
                <a:effectLst/>
                <a:latin typeface="+mn-lt"/>
                <a:ea typeface="+mn-ea"/>
                <a:cs typeface="+mn-cs"/>
              </a:rPr>
              <a:t>Don't Stop at Consequences; Teach Pro-Social Behavior</a:t>
            </a:r>
            <a:r>
              <a:rPr lang="en-US" sz="1200" kern="1200" dirty="0">
                <a:solidFill>
                  <a:schemeClr val="tx1"/>
                </a:solidFill>
                <a:effectLst/>
                <a:latin typeface="+mn-lt"/>
                <a:ea typeface="+mn-ea"/>
                <a:cs typeface="+mn-cs"/>
              </a:rPr>
              <a:t> - Proactive aggressors often have well-developed skills in a restricted range of social interactions that promote their self-serving objectives. However, they tend to lack an understanding of social rules and to have a narrow (or nonexistent) repertoire of alternative social skills that would allow them to satisfy their personal needs without infringing on the rights and needs of others (Sutton, 2001). To be effective, interventions aimed at extinguishing proactive aggressors' self-serving behaviors must always include instruction in alternative skills that will enable them to effectively meet their needs in more pro-social ways.  Teachable moments right after the incident allow for teaching and modeling skills such as: active listening (to others' views), accepting failure, impulse control, collaborative problem solving, and conveying respect, as well as promoting their emphasis in the classroom, school counselors can directly help proactive aggressors expand their limited inventory of socially acceptable responses to others.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50</a:t>
            </a:fld>
            <a:endParaRPr lang="en-US"/>
          </a:p>
        </p:txBody>
      </p:sp>
    </p:spTree>
    <p:extLst>
      <p:ext uri="{BB962C8B-B14F-4D97-AF65-F5344CB8AC3E}">
        <p14:creationId xmlns:p14="http://schemas.microsoft.com/office/powerpoint/2010/main" val="20889671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They've learned the habit of bullying at home</a:t>
            </a:r>
            <a:r>
              <a:rPr lang="en-US" sz="1200" kern="1200" dirty="0">
                <a:solidFill>
                  <a:schemeClr val="tx1"/>
                </a:solidFill>
                <a:effectLst/>
                <a:latin typeface="+mn-lt"/>
                <a:ea typeface="+mn-ea"/>
                <a:cs typeface="+mn-cs"/>
              </a:rPr>
              <a:t>. Bullies often (but not always) come from homes where they are bullied or abused by their parents or older siblings. Bullying is a way for them to regain some of the control they have lost at home.</a:t>
            </a:r>
          </a:p>
          <a:p>
            <a:pPr lvl="0"/>
            <a:r>
              <a:rPr lang="en-US" sz="1200" b="1" kern="1200" dirty="0">
                <a:solidFill>
                  <a:schemeClr val="tx1"/>
                </a:solidFill>
                <a:effectLst/>
                <a:latin typeface="+mn-lt"/>
                <a:ea typeface="+mn-ea"/>
                <a:cs typeface="+mn-cs"/>
              </a:rPr>
              <a:t>They may be insecure</a:t>
            </a:r>
            <a:r>
              <a:rPr lang="en-US" sz="1200" kern="1200" dirty="0">
                <a:solidFill>
                  <a:schemeClr val="tx1"/>
                </a:solidFill>
                <a:effectLst/>
                <a:latin typeface="+mn-lt"/>
                <a:ea typeface="+mn-ea"/>
                <a:cs typeface="+mn-cs"/>
              </a:rPr>
              <a:t>. In some cases, bullying is a cover-up for insecurity. A bully may be sensitive about her weight or the clothes he/she wears, and bullying others allows him/her to attack them before they attack her.  These may be the girls who know they are not as smart, pretty or financially secure as others in their popular group.  </a:t>
            </a:r>
          </a:p>
          <a:p>
            <a:pPr lvl="0"/>
            <a:r>
              <a:rPr lang="en-US" sz="1200" b="1" kern="1200" dirty="0">
                <a:solidFill>
                  <a:schemeClr val="tx1"/>
                </a:solidFill>
                <a:effectLst/>
                <a:latin typeface="+mn-lt"/>
                <a:ea typeface="+mn-ea"/>
                <a:cs typeface="+mn-cs"/>
              </a:rPr>
              <a:t>They need to feel powerful.</a:t>
            </a:r>
            <a:r>
              <a:rPr lang="en-US" sz="1200" kern="1200" dirty="0">
                <a:solidFill>
                  <a:schemeClr val="tx1"/>
                </a:solidFill>
                <a:effectLst/>
                <a:latin typeface="+mn-lt"/>
                <a:ea typeface="+mn-ea"/>
                <a:cs typeface="+mn-cs"/>
              </a:rPr>
              <a:t> Those who bully need to control and exert power over others. This tactic makes them seem more powerful, often targeting girls or guys who are passive, easily pushed around, or have very few friends. They often gang up on another girl or guy to demonstrate their control.</a:t>
            </a:r>
          </a:p>
          <a:p>
            <a:pPr lvl="0"/>
            <a:r>
              <a:rPr lang="en-US" sz="1200" b="1" kern="1200" dirty="0">
                <a:solidFill>
                  <a:schemeClr val="tx1"/>
                </a:solidFill>
                <a:effectLst/>
                <a:latin typeface="+mn-lt"/>
                <a:ea typeface="+mn-ea"/>
                <a:cs typeface="+mn-cs"/>
              </a:rPr>
              <a:t>They want to get attention and be popular</a:t>
            </a:r>
            <a:r>
              <a:rPr lang="en-US" sz="1200" kern="1200" dirty="0">
                <a:solidFill>
                  <a:schemeClr val="tx1"/>
                </a:solidFill>
                <a:effectLst/>
                <a:latin typeface="+mn-lt"/>
                <a:ea typeface="+mn-ea"/>
                <a:cs typeface="+mn-cs"/>
              </a:rPr>
              <a:t>. This is for many girls but guys fall into this category as well.  They will bully to gain attention from their peers. They think that by being mean to others they will become more popular with the "cool" crowd. Unfortunately, this is often true, which makes bullying even more tempting to many teens, especially girls.</a:t>
            </a:r>
          </a:p>
          <a:p>
            <a:pPr lvl="0"/>
            <a:r>
              <a:rPr lang="en-US" sz="1200" b="1" kern="1200" dirty="0">
                <a:solidFill>
                  <a:schemeClr val="tx1"/>
                </a:solidFill>
                <a:effectLst/>
                <a:latin typeface="+mn-lt"/>
                <a:ea typeface="+mn-ea"/>
                <a:cs typeface="+mn-cs"/>
              </a:rPr>
              <a:t>They have personal issues</a:t>
            </a:r>
            <a:r>
              <a:rPr lang="en-US" sz="1200" kern="1200" dirty="0">
                <a:solidFill>
                  <a:schemeClr val="tx1"/>
                </a:solidFill>
                <a:effectLst/>
                <a:latin typeface="+mn-lt"/>
                <a:ea typeface="+mn-ea"/>
                <a:cs typeface="+mn-cs"/>
              </a:rPr>
              <a:t>. Quite often, one may bully because he/she is having troubles at home or at school, which cause him/her to act out against others. Underneath the cool or tough exterior, the bully is likely to be angry, depressed or anxious about other issues in their life.</a:t>
            </a:r>
          </a:p>
        </p:txBody>
      </p:sp>
      <p:sp>
        <p:nvSpPr>
          <p:cNvPr id="4" name="Slide Number Placeholder 3"/>
          <p:cNvSpPr>
            <a:spLocks noGrp="1"/>
          </p:cNvSpPr>
          <p:nvPr>
            <p:ph type="sldNum" sz="quarter" idx="10"/>
          </p:nvPr>
        </p:nvSpPr>
        <p:spPr/>
        <p:txBody>
          <a:bodyPr/>
          <a:lstStyle/>
          <a:p>
            <a:fld id="{6C5FD9F7-3A87-4342-AA52-89694B99B266}" type="slidenum">
              <a:rPr lang="en-US" smtClean="0"/>
              <a:t>52</a:t>
            </a:fld>
            <a:endParaRPr lang="en-US"/>
          </a:p>
        </p:txBody>
      </p:sp>
    </p:spTree>
    <p:extLst>
      <p:ext uri="{BB962C8B-B14F-4D97-AF65-F5344CB8AC3E}">
        <p14:creationId xmlns:p14="http://schemas.microsoft.com/office/powerpoint/2010/main" val="39617086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Verbal assaults</a:t>
            </a:r>
            <a:r>
              <a:rPr lang="en-US" sz="1200" kern="1200" dirty="0">
                <a:solidFill>
                  <a:schemeClr val="tx1"/>
                </a:solidFill>
                <a:effectLst/>
                <a:latin typeface="+mn-lt"/>
                <a:ea typeface="+mn-ea"/>
                <a:cs typeface="+mn-cs"/>
              </a:rPr>
              <a:t>. Girls typically use verbal attacks (name-calling, gossip, insults, etc.) to target their victims. Sometimes these assaults take place in front of the victim. other times, they happen behind the victim's back.</a:t>
            </a:r>
          </a:p>
          <a:p>
            <a:pPr lvl="0"/>
            <a:r>
              <a:rPr lang="en-US" sz="1200" b="1" kern="1200" dirty="0">
                <a:solidFill>
                  <a:schemeClr val="tx1"/>
                </a:solidFill>
                <a:effectLst/>
                <a:latin typeface="+mn-lt"/>
                <a:ea typeface="+mn-ea"/>
                <a:cs typeface="+mn-cs"/>
              </a:rPr>
              <a:t>Exclusion</a:t>
            </a:r>
            <a:r>
              <a:rPr lang="en-US" sz="1200" kern="1200" dirty="0">
                <a:solidFill>
                  <a:schemeClr val="tx1"/>
                </a:solidFill>
                <a:effectLst/>
                <a:latin typeface="+mn-lt"/>
                <a:ea typeface="+mn-ea"/>
                <a:cs typeface="+mn-cs"/>
              </a:rPr>
              <a:t>. One of the most common ways that girls bully is by excluding the victim. Girls often form groups of similar social status and shun other girls who try to join. They either tell the victim to leave them alone or simply walk (or run) away without saying a word to the victim.</a:t>
            </a:r>
          </a:p>
          <a:p>
            <a:pPr lvl="0"/>
            <a:r>
              <a:rPr lang="en-US" sz="1200" b="1" kern="1200" dirty="0">
                <a:solidFill>
                  <a:schemeClr val="tx1"/>
                </a:solidFill>
                <a:effectLst/>
                <a:latin typeface="+mn-lt"/>
                <a:ea typeface="+mn-ea"/>
                <a:cs typeface="+mn-cs"/>
              </a:rPr>
              <a:t>Online attacks</a:t>
            </a:r>
            <a:r>
              <a:rPr lang="en-US" sz="1200" kern="1200" dirty="0">
                <a:solidFill>
                  <a:schemeClr val="tx1"/>
                </a:solidFill>
                <a:effectLst/>
                <a:latin typeface="+mn-lt"/>
                <a:ea typeface="+mn-ea"/>
                <a:cs typeface="+mn-cs"/>
              </a:rPr>
              <a:t>. Cyber bullying (online bullying) is becoming a common form of bullying, especially by girls. Cyber bullies use computers to send mean e-mails to their victims and through instant messaging, blogs, and chat rooms. Again, exclusion is used in cyber bullying by simply ignoring certain girls while carrying on conversations with others who are in the "group." For more on cyber bullying, see the </a:t>
            </a:r>
            <a:r>
              <a:rPr lang="en-US" sz="1200" kern="1200" dirty="0" err="1">
                <a:solidFill>
                  <a:schemeClr val="tx1"/>
                </a:solidFill>
                <a:effectLst/>
                <a:latin typeface="+mn-lt"/>
                <a:ea typeface="+mn-ea"/>
                <a:cs typeface="+mn-cs"/>
              </a:rPr>
              <a:t>Eduguide</a:t>
            </a:r>
            <a:r>
              <a:rPr lang="en-US" sz="1200" kern="1200" dirty="0">
                <a:solidFill>
                  <a:schemeClr val="tx1"/>
                </a:solidFill>
                <a:effectLst/>
                <a:latin typeface="+mn-lt"/>
                <a:ea typeface="+mn-ea"/>
                <a:cs typeface="+mn-cs"/>
              </a:rPr>
              <a:t> article "</a:t>
            </a:r>
            <a:r>
              <a:rPr lang="en-US" sz="1200" u="sng" kern="1200" dirty="0">
                <a:solidFill>
                  <a:schemeClr val="tx1"/>
                </a:solidFill>
                <a:effectLst/>
                <a:latin typeface="+mn-lt"/>
                <a:ea typeface="+mn-ea"/>
                <a:cs typeface="+mn-cs"/>
                <a:hlinkClick r:id="rId3"/>
              </a:rPr>
              <a:t>What is Cyber Bullying and How Can I Protect My Daughter?</a:t>
            </a:r>
            <a:r>
              <a:rPr lang="en-US" sz="1200" kern="1200" dirty="0">
                <a:solidFill>
                  <a:schemeClr val="tx1"/>
                </a:solidFill>
                <a:effectLst/>
                <a:latin typeface="+mn-lt"/>
                <a:ea typeface="+mn-ea"/>
                <a:cs typeface="+mn-cs"/>
              </a:rPr>
              <a:t>"</a:t>
            </a:r>
          </a:p>
          <a:p>
            <a:pPr lvl="0"/>
            <a:r>
              <a:rPr lang="en-US" sz="1200" b="1" kern="1200" dirty="0">
                <a:solidFill>
                  <a:schemeClr val="tx1"/>
                </a:solidFill>
                <a:effectLst/>
                <a:latin typeface="+mn-lt"/>
                <a:ea typeface="+mn-ea"/>
                <a:cs typeface="+mn-cs"/>
              </a:rPr>
              <a:t>Scare tactics</a:t>
            </a:r>
            <a:r>
              <a:rPr lang="en-US" sz="1200" kern="1200" dirty="0">
                <a:solidFill>
                  <a:schemeClr val="tx1"/>
                </a:solidFill>
                <a:effectLst/>
                <a:latin typeface="+mn-lt"/>
                <a:ea typeface="+mn-ea"/>
                <a:cs typeface="+mn-cs"/>
              </a:rPr>
              <a:t>. Actions like stealing lunch money (or lunches!) or threatening to take away friendships are ways bullies scare victims into doing what the bullies want. Girl bullies may even use threats of physical punishment to scare victims.</a:t>
            </a:r>
          </a:p>
          <a:p>
            <a:pPr lvl="0"/>
            <a:r>
              <a:rPr lang="en-US" sz="1200" b="1" kern="1200" dirty="0">
                <a:solidFill>
                  <a:schemeClr val="tx1"/>
                </a:solidFill>
                <a:effectLst/>
                <a:latin typeface="+mn-lt"/>
                <a:ea typeface="+mn-ea"/>
                <a:cs typeface="+mn-cs"/>
              </a:rPr>
              <a:t>Phone calls</a:t>
            </a:r>
            <a:r>
              <a:rPr lang="en-US" sz="1200" kern="1200" dirty="0">
                <a:solidFill>
                  <a:schemeClr val="tx1"/>
                </a:solidFill>
                <a:effectLst/>
                <a:latin typeface="+mn-lt"/>
                <a:ea typeface="+mn-ea"/>
                <a:cs typeface="+mn-cs"/>
              </a:rPr>
              <a:t>. Anonymous phone calls to the victim's house are common among girls who bully. The caller may call repeatedly and hang up each time, or she may pretend to be someone else and confuse or scare the victim.</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C5FD9F7-3A87-4342-AA52-89694B99B266}" type="slidenum">
              <a:rPr lang="en-US" smtClean="0"/>
              <a:t>53</a:t>
            </a:fld>
            <a:endParaRPr lang="en-US"/>
          </a:p>
        </p:txBody>
      </p:sp>
    </p:spTree>
    <p:extLst>
      <p:ext uri="{BB962C8B-B14F-4D97-AF65-F5344CB8AC3E}">
        <p14:creationId xmlns:p14="http://schemas.microsoft.com/office/powerpoint/2010/main" val="39617086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C5FD9F7-3A87-4342-AA52-89694B99B266}" type="slidenum">
              <a:rPr lang="en-US" smtClean="0"/>
              <a:t>54</a:t>
            </a:fld>
            <a:endParaRPr lang="en-US"/>
          </a:p>
        </p:txBody>
      </p:sp>
    </p:spTree>
    <p:extLst>
      <p:ext uri="{BB962C8B-B14F-4D97-AF65-F5344CB8AC3E}">
        <p14:creationId xmlns:p14="http://schemas.microsoft.com/office/powerpoint/2010/main" val="39617086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Psychology Today, post April 16</a:t>
            </a:r>
            <a:r>
              <a:rPr lang="en-US" baseline="30000" dirty="0"/>
              <a:t>th</a:t>
            </a:r>
            <a:r>
              <a:rPr lang="en-US" dirty="0"/>
              <a:t>, 2019 – teach them emotional regulation, self-regulation, communication skills and social thinking.</a:t>
            </a:r>
          </a:p>
          <a:p>
            <a:r>
              <a:rPr lang="en-US" dirty="0"/>
              <a:t>Programs:  Social Thinking &amp; Collaboratives Problem solving. </a:t>
            </a:r>
          </a:p>
        </p:txBody>
      </p:sp>
      <p:sp>
        <p:nvSpPr>
          <p:cNvPr id="4" name="Slide Number Placeholder 3"/>
          <p:cNvSpPr>
            <a:spLocks noGrp="1"/>
          </p:cNvSpPr>
          <p:nvPr>
            <p:ph type="sldNum" sz="quarter" idx="5"/>
          </p:nvPr>
        </p:nvSpPr>
        <p:spPr/>
        <p:txBody>
          <a:bodyPr/>
          <a:lstStyle/>
          <a:p>
            <a:fld id="{031E36E1-DDF3-47AF-9254-39A130638340}" type="slidenum">
              <a:rPr lang="en-US" smtClean="0"/>
              <a:t>55</a:t>
            </a:fld>
            <a:endParaRPr lang="en-US"/>
          </a:p>
        </p:txBody>
      </p:sp>
    </p:spTree>
    <p:extLst>
      <p:ext uri="{BB962C8B-B14F-4D97-AF65-F5344CB8AC3E}">
        <p14:creationId xmlns:p14="http://schemas.microsoft.com/office/powerpoint/2010/main" val="2051633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8</a:t>
            </a:fld>
            <a:endParaRPr lang="en-US"/>
          </a:p>
        </p:txBody>
      </p:sp>
    </p:spTree>
    <p:extLst>
      <p:ext uri="{BB962C8B-B14F-4D97-AF65-F5344CB8AC3E}">
        <p14:creationId xmlns:p14="http://schemas.microsoft.com/office/powerpoint/2010/main" val="859735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9</a:t>
            </a:fld>
            <a:endParaRPr lang="en-US"/>
          </a:p>
        </p:txBody>
      </p:sp>
    </p:spTree>
    <p:extLst>
      <p:ext uri="{BB962C8B-B14F-4D97-AF65-F5344CB8AC3E}">
        <p14:creationId xmlns:p14="http://schemas.microsoft.com/office/powerpoint/2010/main" val="859735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10</a:t>
            </a:fld>
            <a:endParaRPr lang="en-US"/>
          </a:p>
        </p:txBody>
      </p:sp>
    </p:spTree>
    <p:extLst>
      <p:ext uri="{BB962C8B-B14F-4D97-AF65-F5344CB8AC3E}">
        <p14:creationId xmlns:p14="http://schemas.microsoft.com/office/powerpoint/2010/main" val="859735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Tyler</a:t>
            </a:r>
            <a:r>
              <a:rPr lang="en-US" baseline="0" dirty="0"/>
              <a:t> </a:t>
            </a:r>
            <a:r>
              <a:rPr lang="en-US" baseline="0" dirty="0" err="1"/>
              <a:t>Clementi</a:t>
            </a:r>
            <a:r>
              <a:rPr lang="en-US" baseline="0" dirty="0"/>
              <a:t> – Rutgers Student</a:t>
            </a:r>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11</a:t>
            </a:fld>
            <a:endParaRPr lang="en-US"/>
          </a:p>
        </p:txBody>
      </p:sp>
    </p:spTree>
    <p:extLst>
      <p:ext uri="{BB962C8B-B14F-4D97-AF65-F5344CB8AC3E}">
        <p14:creationId xmlns:p14="http://schemas.microsoft.com/office/powerpoint/2010/main" val="2580064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young</a:t>
            </a:r>
            <a:r>
              <a:rPr lang="en-US" baseline="0" dirty="0"/>
              <a:t> victims from 2010 and 2012</a:t>
            </a:r>
            <a:endParaRPr lang="en-US" dirty="0"/>
          </a:p>
        </p:txBody>
      </p:sp>
      <p:sp>
        <p:nvSpPr>
          <p:cNvPr id="4" name="Slide Number Placeholder 3"/>
          <p:cNvSpPr>
            <a:spLocks noGrp="1"/>
          </p:cNvSpPr>
          <p:nvPr>
            <p:ph type="sldNum" sz="quarter" idx="10"/>
          </p:nvPr>
        </p:nvSpPr>
        <p:spPr/>
        <p:txBody>
          <a:bodyPr/>
          <a:lstStyle/>
          <a:p>
            <a:fld id="{6C5FD9F7-3A87-4342-AA52-89694B99B266}" type="slidenum">
              <a:rPr lang="en-US" smtClean="0"/>
              <a:t>12</a:t>
            </a:fld>
            <a:endParaRPr lang="en-US"/>
          </a:p>
        </p:txBody>
      </p:sp>
    </p:spTree>
    <p:extLst>
      <p:ext uri="{BB962C8B-B14F-4D97-AF65-F5344CB8AC3E}">
        <p14:creationId xmlns:p14="http://schemas.microsoft.com/office/powerpoint/2010/main" val="1647477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a:t>
            </a:r>
            <a:r>
              <a:rPr lang="en-US" baseline="0" dirty="0"/>
              <a:t> for those experiencing f</a:t>
            </a:r>
            <a:r>
              <a:rPr lang="en-US" dirty="0"/>
              <a:t>eelings of helplessness, powerlessness and cowardice.</a:t>
            </a:r>
          </a:p>
        </p:txBody>
      </p:sp>
      <p:sp>
        <p:nvSpPr>
          <p:cNvPr id="4" name="Slide Number Placeholder 3"/>
          <p:cNvSpPr>
            <a:spLocks noGrp="1"/>
          </p:cNvSpPr>
          <p:nvPr>
            <p:ph type="sldNum" sz="quarter" idx="10"/>
          </p:nvPr>
        </p:nvSpPr>
        <p:spPr/>
        <p:txBody>
          <a:bodyPr/>
          <a:lstStyle/>
          <a:p>
            <a:fld id="{6C5FD9F7-3A87-4342-AA52-89694B99B266}" type="slidenum">
              <a:rPr lang="en-US" smtClean="0"/>
              <a:t>17</a:t>
            </a:fld>
            <a:endParaRPr lang="en-US"/>
          </a:p>
        </p:txBody>
      </p:sp>
    </p:spTree>
    <p:extLst>
      <p:ext uri="{BB962C8B-B14F-4D97-AF65-F5344CB8AC3E}">
        <p14:creationId xmlns:p14="http://schemas.microsoft.com/office/powerpoint/2010/main" val="150339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1AE44ED4-9D47-4435-BF6A-1D59EFAB91F2}"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335AC-8B69-46A3-9293-8BD9943475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E44ED4-9D47-4435-BF6A-1D59EFAB91F2}"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335AC-8B69-46A3-9293-8BD9943475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E44ED4-9D47-4435-BF6A-1D59EFAB91F2}"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335AC-8B69-46A3-9293-8BD9943475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E44ED4-9D47-4435-BF6A-1D59EFAB91F2}"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335AC-8B69-46A3-9293-8BD9943475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1AE44ED4-9D47-4435-BF6A-1D59EFAB91F2}"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335AC-8B69-46A3-9293-8BD9943475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E44ED4-9D47-4435-BF6A-1D59EFAB91F2}"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335AC-8B69-46A3-9293-8BD9943475F2}"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E44ED4-9D47-4435-BF6A-1D59EFAB91F2}" type="datetimeFigureOut">
              <a:rPr lang="en-US" smtClean="0"/>
              <a:t>9/1/2022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3335AC-8B69-46A3-9293-8BD9943475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E44ED4-9D47-4435-BF6A-1D59EFAB91F2}" type="datetimeFigureOut">
              <a:rPr lang="en-US" smtClean="0"/>
              <a:t>9/1/2022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3335AC-8B69-46A3-9293-8BD9943475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44ED4-9D47-4435-BF6A-1D59EFAB91F2}" type="datetimeFigureOut">
              <a:rPr lang="en-US" smtClean="0"/>
              <a:t>9/1/2022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3335AC-8B69-46A3-9293-8BD9943475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1AE44ED4-9D47-4435-BF6A-1D59EFAB91F2}" type="datetimeFigureOut">
              <a:rPr lang="en-US" smtClean="0"/>
              <a:t>9/1/2022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53335AC-8B69-46A3-9293-8BD9943475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E44ED4-9D47-4435-BF6A-1D59EFAB91F2}"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335AC-8B69-46A3-9293-8BD9943475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AE44ED4-9D47-4435-BF6A-1D59EFAB91F2}" type="datetimeFigureOut">
              <a:rPr lang="en-US" smtClean="0"/>
              <a:t>9/1/2022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53335AC-8B69-46A3-9293-8BD9943475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7543800" cy="1981200"/>
          </a:xfrm>
        </p:spPr>
        <p:txBody>
          <a:bodyPr>
            <a:noAutofit/>
          </a:bodyPr>
          <a:lstStyle/>
          <a:p>
            <a:r>
              <a:rPr lang="en-US" sz="8800" dirty="0">
                <a:latin typeface="Bodoni MT Black" panose="02070A03080606020203" pitchFamily="18" charset="0"/>
              </a:rPr>
              <a:t>BULLYING</a:t>
            </a:r>
          </a:p>
        </p:txBody>
      </p:sp>
      <p:sp>
        <p:nvSpPr>
          <p:cNvPr id="3" name="Subtitle 2"/>
          <p:cNvSpPr>
            <a:spLocks noGrp="1"/>
          </p:cNvSpPr>
          <p:nvPr>
            <p:ph type="subTitle" idx="1"/>
          </p:nvPr>
        </p:nvSpPr>
        <p:spPr>
          <a:xfrm rot="19140000">
            <a:off x="-233352" y="3771861"/>
            <a:ext cx="6511131" cy="329259"/>
          </a:xfrm>
        </p:spPr>
        <p:txBody>
          <a:bodyPr>
            <a:normAutofit fontScale="70000" lnSpcReduction="20000"/>
          </a:bodyPr>
          <a:lstStyle/>
          <a:p>
            <a:r>
              <a:rPr lang="en-US" sz="3200" dirty="0"/>
              <a:t>Catherine C. Swope, LPCC-s</a:t>
            </a:r>
          </a:p>
        </p:txBody>
      </p:sp>
      <p:pic>
        <p:nvPicPr>
          <p:cNvPr id="6" name="Picture 5">
            <a:extLst>
              <a:ext uri="{FF2B5EF4-FFF2-40B4-BE49-F238E27FC236}">
                <a16:creationId xmlns:a16="http://schemas.microsoft.com/office/drawing/2014/main" id="{79E1BFCE-E40D-4A43-B699-ECA9917D43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1999" y="3429000"/>
            <a:ext cx="3607308" cy="2930652"/>
          </a:xfrm>
          <a:prstGeom prst="rect">
            <a:avLst/>
          </a:prstGeom>
        </p:spPr>
      </p:pic>
    </p:spTree>
    <p:extLst>
      <p:ext uri="{BB962C8B-B14F-4D97-AF65-F5344CB8AC3E}">
        <p14:creationId xmlns:p14="http://schemas.microsoft.com/office/powerpoint/2010/main" val="3449104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latin typeface="Kristen ITC" pitchFamily="66" charset="0"/>
              </a:rPr>
              <a:t>What is bullying?</a:t>
            </a:r>
          </a:p>
        </p:txBody>
      </p:sp>
      <p:sp>
        <p:nvSpPr>
          <p:cNvPr id="3" name="Content Placeholder 2"/>
          <p:cNvSpPr>
            <a:spLocks noGrp="1"/>
          </p:cNvSpPr>
          <p:nvPr>
            <p:ph idx="1"/>
          </p:nvPr>
        </p:nvSpPr>
        <p:spPr>
          <a:xfrm>
            <a:off x="457200" y="1371600"/>
            <a:ext cx="7467600" cy="5102352"/>
          </a:xfrm>
        </p:spPr>
        <p:txBody>
          <a:bodyPr>
            <a:normAutofit/>
          </a:bodyPr>
          <a:lstStyle/>
          <a:p>
            <a:pPr marL="0" indent="0">
              <a:buNone/>
            </a:pPr>
            <a:r>
              <a:rPr lang="en-US" sz="4000" b="1" u="sng" dirty="0"/>
              <a:t>Reactive:  </a:t>
            </a:r>
          </a:p>
          <a:p>
            <a:pPr marL="0" indent="0">
              <a:buNone/>
            </a:pPr>
            <a:r>
              <a:rPr lang="en-US" sz="4000" dirty="0"/>
              <a:t>someone who has been repeatedly bullied, now becomes the bully, hurting others the way they have been hurt in the past.  Striking before they become the target again.</a:t>
            </a:r>
          </a:p>
          <a:p>
            <a:pPr marL="0" indent="0">
              <a:buNone/>
            </a:pPr>
            <a:endParaRPr lang="en-US" sz="4000" dirty="0"/>
          </a:p>
          <a:p>
            <a:pPr marL="0" indent="0">
              <a:buNone/>
            </a:pPr>
            <a:endParaRPr lang="en-US" sz="4000" dirty="0"/>
          </a:p>
          <a:p>
            <a:pPr marL="0" indent="0">
              <a:buNone/>
            </a:pPr>
            <a:endParaRPr lang="en-US" sz="4000" dirty="0"/>
          </a:p>
        </p:txBody>
      </p:sp>
    </p:spTree>
    <p:extLst>
      <p:ext uri="{BB962C8B-B14F-4D97-AF65-F5344CB8AC3E}">
        <p14:creationId xmlns:p14="http://schemas.microsoft.com/office/powerpoint/2010/main" val="1492478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a:t>In the news…</a:t>
            </a:r>
          </a:p>
        </p:txBody>
      </p:sp>
      <p:sp>
        <p:nvSpPr>
          <p:cNvPr id="4" name="Content Placeholder 3">
            <a:extLst>
              <a:ext uri="{FF2B5EF4-FFF2-40B4-BE49-F238E27FC236}">
                <a16:creationId xmlns:a16="http://schemas.microsoft.com/office/drawing/2014/main" id="{B9B21527-E654-40DB-A0E8-7E629D8B2B7F}"/>
              </a:ext>
            </a:extLst>
          </p:cNvPr>
          <p:cNvSpPr>
            <a:spLocks noGrp="1"/>
          </p:cNvSpPr>
          <p:nvPr>
            <p:ph sz="half" idx="2"/>
          </p:nvPr>
        </p:nvSpPr>
        <p:spPr>
          <a:xfrm>
            <a:off x="5388831" y="1066800"/>
            <a:ext cx="3200400" cy="3712464"/>
          </a:xfrm>
        </p:spPr>
        <p:txBody>
          <a:bodyPr>
            <a:normAutofit fontScale="85000" lnSpcReduction="10000"/>
          </a:bodyPr>
          <a:lstStyle/>
          <a:p>
            <a:r>
              <a:rPr lang="en-US" b="0" dirty="0"/>
              <a:t>12/3/2021 Beautiful 10 year old Isabella Tichenor died by suicide weeks after serious Dept of Justice report is filed against her school district. Her radiant smile faded after she began 5th grade. </a:t>
            </a:r>
            <a:endParaRPr lang="en-US" dirty="0"/>
          </a:p>
        </p:txBody>
      </p:sp>
      <p:pic>
        <p:nvPicPr>
          <p:cNvPr id="1026" name="Picture 2" descr="Isabella &amp;quot;Izzy&amp;quot; Tichenor">
            <a:extLst>
              <a:ext uri="{FF2B5EF4-FFF2-40B4-BE49-F238E27FC236}">
                <a16:creationId xmlns:a16="http://schemas.microsoft.com/office/drawing/2014/main" id="{D59DD58C-05A7-484F-A553-28ED5EE31E90}"/>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554769" y="1295400"/>
            <a:ext cx="4404575" cy="2482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7279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a:t>In the news…</a:t>
            </a:r>
          </a:p>
        </p:txBody>
      </p:sp>
      <p:sp>
        <p:nvSpPr>
          <p:cNvPr id="4" name="Content Placeholder 3">
            <a:extLst>
              <a:ext uri="{FF2B5EF4-FFF2-40B4-BE49-F238E27FC236}">
                <a16:creationId xmlns:a16="http://schemas.microsoft.com/office/drawing/2014/main" id="{6901F19C-C46F-4A61-B2C6-BDE959B18E15}"/>
              </a:ext>
            </a:extLst>
          </p:cNvPr>
          <p:cNvSpPr>
            <a:spLocks noGrp="1"/>
          </p:cNvSpPr>
          <p:nvPr>
            <p:ph sz="half" idx="2"/>
          </p:nvPr>
        </p:nvSpPr>
        <p:spPr>
          <a:xfrm>
            <a:off x="4419600" y="3581400"/>
            <a:ext cx="4405884" cy="3712464"/>
          </a:xfrm>
        </p:spPr>
        <p:txBody>
          <a:bodyPr>
            <a:normAutofit fontScale="62500" lnSpcReduction="20000"/>
          </a:bodyPr>
          <a:lstStyle/>
          <a:p>
            <a:r>
              <a:rPr lang="en-US" dirty="0"/>
              <a:t>Teenager, 16, killed himself after being 'relentlessly' bullied for being autistic and gay</a:t>
            </a:r>
          </a:p>
          <a:p>
            <a:r>
              <a:rPr lang="en-US" dirty="0"/>
              <a:t>Cameron Warwick, 16, struggled with depression and had autism</a:t>
            </a:r>
            <a:endParaRPr lang="en-US" b="0" dirty="0"/>
          </a:p>
          <a:p>
            <a:r>
              <a:rPr lang="en-US" dirty="0"/>
              <a:t>His mother said he was bullied at school for being gay, after coming out at 12 </a:t>
            </a:r>
            <a:endParaRPr lang="en-US" b="0" dirty="0"/>
          </a:p>
          <a:p>
            <a:r>
              <a:rPr lang="en-US" dirty="0"/>
              <a:t>She said pupils would throw food at him, call him names and trip him up at lunch</a:t>
            </a:r>
            <a:endParaRPr lang="en-US" b="0" dirty="0"/>
          </a:p>
          <a:p>
            <a:r>
              <a:rPr lang="en-US" dirty="0"/>
              <a:t>Cameron was found dead in woods in </a:t>
            </a:r>
            <a:r>
              <a:rPr lang="en-US" dirty="0" err="1"/>
              <a:t>Fareham</a:t>
            </a:r>
            <a:r>
              <a:rPr lang="en-US" dirty="0"/>
              <a:t>, Hampshire after missing college</a:t>
            </a:r>
            <a:endParaRPr lang="en-US" b="0" dirty="0"/>
          </a:p>
          <a:p>
            <a:endParaRPr lang="en-US" dirty="0"/>
          </a:p>
        </p:txBody>
      </p:sp>
      <p:pic>
        <p:nvPicPr>
          <p:cNvPr id="2050" name="Picture 2" descr="Image">
            <a:extLst>
              <a:ext uri="{FF2B5EF4-FFF2-40B4-BE49-F238E27FC236}">
                <a16:creationId xmlns:a16="http://schemas.microsoft.com/office/drawing/2014/main" id="{DC4F220F-EEBD-4C34-8274-3EBEFE6ADDDC}"/>
              </a:ext>
            </a:extLst>
          </p:cNvPr>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018068"/>
            <a:ext cx="3505200" cy="22531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115F797-78FA-465E-AFE7-8610158A1820}"/>
              </a:ext>
            </a:extLst>
          </p:cNvPr>
          <p:cNvSpPr txBox="1"/>
          <p:nvPr/>
        </p:nvSpPr>
        <p:spPr>
          <a:xfrm>
            <a:off x="140208" y="3354858"/>
            <a:ext cx="3962400" cy="1754326"/>
          </a:xfrm>
          <a:prstGeom prst="rect">
            <a:avLst/>
          </a:prstGeom>
          <a:noFill/>
        </p:spPr>
        <p:txBody>
          <a:bodyPr wrap="square" rtlCol="0">
            <a:spAutoFit/>
          </a:bodyPr>
          <a:lstStyle/>
          <a:p>
            <a:r>
              <a:rPr lang="en-US" dirty="0"/>
              <a:t>11/27/2021 Kind, gentle 12 year old Eli </a:t>
            </a:r>
            <a:r>
              <a:rPr lang="en-US" dirty="0" err="1"/>
              <a:t>Fritchley</a:t>
            </a:r>
            <a:r>
              <a:rPr lang="en-US" dirty="0"/>
              <a:t> dies by suicide after years of relentless bullying. Even with all the attacks, he never blamed anyone and instead would shine compassion from his gentle soul.</a:t>
            </a:r>
          </a:p>
        </p:txBody>
      </p:sp>
      <p:pic>
        <p:nvPicPr>
          <p:cNvPr id="2054" name="Picture 6" descr="Cameron Warwick, 16, from Fareham, Hampshire, with his dog Eddie. The teenager killed himself after being relentlessly bullied for being autistic and gay">
            <a:extLst>
              <a:ext uri="{FF2B5EF4-FFF2-40B4-BE49-F238E27FC236}">
                <a16:creationId xmlns:a16="http://schemas.microsoft.com/office/drawing/2014/main" id="{139314F5-5B4B-48DA-9EF2-B4F814642BA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77905" y="966233"/>
            <a:ext cx="1765995" cy="2356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375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828800" y="409074"/>
            <a:ext cx="4876800" cy="3048000"/>
          </a:xfrm>
          <a:blipFill dpi="0" rotWithShape="1">
            <a:blip r:embed="rId2">
              <a:extLst>
                <a:ext uri="{28A0092B-C50C-407E-A947-70E740481C1C}">
                  <a14:useLocalDpi xmlns:a14="http://schemas.microsoft.com/office/drawing/2010/main" val="0"/>
                </a:ext>
              </a:extLst>
            </a:blip>
            <a:srcRect/>
            <a:stretch>
              <a:fillRect/>
            </a:stretch>
          </a:blipFill>
        </p:spPr>
        <p:txBody>
          <a:bodyPr>
            <a:normAutofit/>
          </a:bodyPr>
          <a:lstStyle/>
          <a:p>
            <a:pPr algn="l"/>
            <a:br>
              <a:rPr lang="en-US" dirty="0"/>
            </a:br>
            <a:br>
              <a:rPr lang="en-US" dirty="0"/>
            </a:br>
            <a:br>
              <a:rPr lang="en-US" dirty="0"/>
            </a:br>
            <a:br>
              <a:rPr lang="en-US" dirty="0"/>
            </a:br>
            <a:r>
              <a:rPr lang="en-US" dirty="0"/>
              <a:t>Rebecca </a:t>
            </a:r>
            <a:r>
              <a:rPr lang="en-US" dirty="0" err="1"/>
              <a:t>Sedwick</a:t>
            </a:r>
            <a:endParaRPr lang="en-US" dirty="0"/>
          </a:p>
        </p:txBody>
      </p:sp>
      <p:sp>
        <p:nvSpPr>
          <p:cNvPr id="3" name="Subtitle 2"/>
          <p:cNvSpPr>
            <a:spLocks noGrp="1"/>
          </p:cNvSpPr>
          <p:nvPr>
            <p:ph type="subTitle" idx="1"/>
          </p:nvPr>
        </p:nvSpPr>
        <p:spPr>
          <a:xfrm>
            <a:off x="1371600" y="3886200"/>
            <a:ext cx="6400800" cy="2590800"/>
          </a:xfrm>
        </p:spPr>
        <p:txBody>
          <a:bodyPr>
            <a:noAutofit/>
          </a:bodyPr>
          <a:lstStyle/>
          <a:p>
            <a:r>
              <a:rPr lang="en-US" sz="2000" dirty="0">
                <a:latin typeface="Arial Black" panose="020B0A04020102020204" pitchFamily="34" charset="0"/>
              </a:rPr>
              <a:t>Two girls, a 12 and 14-year-old, were arrested in a Florida bullying case after one of them admitted online over the weekend that she harassed a 12-year-old girl who killed herself last month, a sheriff said Tuesday. (Oct. 15, 2013) </a:t>
            </a:r>
          </a:p>
        </p:txBody>
      </p:sp>
    </p:spTree>
    <p:extLst>
      <p:ext uri="{BB962C8B-B14F-4D97-AF65-F5344CB8AC3E}">
        <p14:creationId xmlns:p14="http://schemas.microsoft.com/office/powerpoint/2010/main" val="1325679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t>In the news…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990600"/>
            <a:ext cx="6934200" cy="4528457"/>
          </a:xfrm>
        </p:spPr>
      </p:pic>
    </p:spTree>
    <p:extLst>
      <p:ext uri="{BB962C8B-B14F-4D97-AF65-F5344CB8AC3E}">
        <p14:creationId xmlns:p14="http://schemas.microsoft.com/office/powerpoint/2010/main" val="653024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90600"/>
            <a:ext cx="6705600" cy="3962400"/>
          </a:xfrm>
        </p:spPr>
        <p:txBody>
          <a:bodyPr>
            <a:normAutofit fontScale="90000"/>
          </a:bodyPr>
          <a:lstStyle/>
          <a:p>
            <a:pPr algn="ctr"/>
            <a:r>
              <a:rPr lang="en-US" sz="6000" dirty="0">
                <a:latin typeface="Bodoni MT Black" panose="02070A03080606020203" pitchFamily="18" charset="0"/>
              </a:rPr>
              <a:t>Who will you see as an advocate and support person to children?</a:t>
            </a:r>
          </a:p>
        </p:txBody>
      </p:sp>
    </p:spTree>
    <p:extLst>
      <p:ext uri="{BB962C8B-B14F-4D97-AF65-F5344CB8AC3E}">
        <p14:creationId xmlns:p14="http://schemas.microsoft.com/office/powerpoint/2010/main" val="2185654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09600"/>
            <a:ext cx="7498080" cy="1905000"/>
          </a:xfrm>
        </p:spPr>
        <p:txBody>
          <a:bodyPr>
            <a:noAutofit/>
          </a:bodyPr>
          <a:lstStyle/>
          <a:p>
            <a:pPr algn="ctr"/>
            <a:r>
              <a:rPr lang="en-US" sz="4400" dirty="0"/>
              <a:t>Who might you encounter as a casa, counselor or support to a youth?</a:t>
            </a:r>
          </a:p>
        </p:txBody>
      </p:sp>
      <p:sp>
        <p:nvSpPr>
          <p:cNvPr id="3" name="Content Placeholder 2"/>
          <p:cNvSpPr>
            <a:spLocks noGrp="1"/>
          </p:cNvSpPr>
          <p:nvPr>
            <p:ph idx="1"/>
          </p:nvPr>
        </p:nvSpPr>
        <p:spPr>
          <a:xfrm>
            <a:off x="822960" y="2362200"/>
            <a:ext cx="7520940" cy="2318277"/>
          </a:xfrm>
        </p:spPr>
        <p:txBody>
          <a:bodyPr>
            <a:normAutofit fontScale="92500" lnSpcReduction="20000"/>
          </a:bodyPr>
          <a:lstStyle/>
          <a:p>
            <a:pPr marL="0" indent="0" algn="ctr">
              <a:buNone/>
            </a:pPr>
            <a:endParaRPr lang="en-US" sz="5400" dirty="0"/>
          </a:p>
          <a:p>
            <a:pPr marL="0" indent="0" algn="ctr">
              <a:buNone/>
            </a:pPr>
            <a:endParaRPr lang="en-US" sz="5400" dirty="0"/>
          </a:p>
          <a:p>
            <a:pPr marL="0" indent="0" algn="ctr">
              <a:buNone/>
            </a:pPr>
            <a:r>
              <a:rPr lang="en-US" sz="6500" dirty="0"/>
              <a:t>1)  Those being bullied</a:t>
            </a:r>
          </a:p>
        </p:txBody>
      </p:sp>
    </p:spTree>
    <p:extLst>
      <p:ext uri="{BB962C8B-B14F-4D97-AF65-F5344CB8AC3E}">
        <p14:creationId xmlns:p14="http://schemas.microsoft.com/office/powerpoint/2010/main" val="1041575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386840"/>
          </a:xfrm>
        </p:spPr>
        <p:txBody>
          <a:bodyPr>
            <a:noAutofit/>
          </a:bodyPr>
          <a:lstStyle/>
          <a:p>
            <a:pPr algn="ctr"/>
            <a:r>
              <a:rPr lang="en-US" sz="4400" dirty="0"/>
              <a:t>Who will you meet?</a:t>
            </a:r>
          </a:p>
        </p:txBody>
      </p:sp>
      <p:sp>
        <p:nvSpPr>
          <p:cNvPr id="3" name="Content Placeholder 2"/>
          <p:cNvSpPr>
            <a:spLocks noGrp="1"/>
          </p:cNvSpPr>
          <p:nvPr>
            <p:ph idx="1"/>
          </p:nvPr>
        </p:nvSpPr>
        <p:spPr>
          <a:xfrm>
            <a:off x="822960" y="1828800"/>
            <a:ext cx="7520940" cy="2851677"/>
          </a:xfrm>
        </p:spPr>
        <p:txBody>
          <a:bodyPr>
            <a:normAutofit/>
          </a:bodyPr>
          <a:lstStyle/>
          <a:p>
            <a:pPr marL="0" indent="0" algn="ctr">
              <a:buNone/>
            </a:pPr>
            <a:endParaRPr lang="en-US" sz="5400" dirty="0"/>
          </a:p>
          <a:p>
            <a:pPr marL="0" indent="0">
              <a:buNone/>
            </a:pPr>
            <a:r>
              <a:rPr lang="en-US" sz="6000" dirty="0"/>
              <a:t>2)  Those who are 				bystanders</a:t>
            </a:r>
          </a:p>
        </p:txBody>
      </p:sp>
    </p:spTree>
    <p:extLst>
      <p:ext uri="{BB962C8B-B14F-4D97-AF65-F5344CB8AC3E}">
        <p14:creationId xmlns:p14="http://schemas.microsoft.com/office/powerpoint/2010/main" val="2678791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005840"/>
          </a:xfrm>
        </p:spPr>
        <p:txBody>
          <a:bodyPr>
            <a:noAutofit/>
          </a:bodyPr>
          <a:lstStyle/>
          <a:p>
            <a:pPr algn="ctr"/>
            <a:r>
              <a:rPr lang="en-US" sz="4400" dirty="0"/>
              <a:t>Who will you meet?</a:t>
            </a:r>
          </a:p>
        </p:txBody>
      </p:sp>
      <p:sp>
        <p:nvSpPr>
          <p:cNvPr id="3" name="Content Placeholder 2"/>
          <p:cNvSpPr>
            <a:spLocks noGrp="1"/>
          </p:cNvSpPr>
          <p:nvPr>
            <p:ph idx="1"/>
          </p:nvPr>
        </p:nvSpPr>
        <p:spPr>
          <a:xfrm>
            <a:off x="822960" y="1371600"/>
            <a:ext cx="7520940" cy="3886200"/>
          </a:xfrm>
        </p:spPr>
        <p:txBody>
          <a:bodyPr>
            <a:normAutofit fontScale="92500" lnSpcReduction="20000"/>
          </a:bodyPr>
          <a:lstStyle/>
          <a:p>
            <a:pPr marL="0" indent="0" algn="ctr">
              <a:buNone/>
            </a:pPr>
            <a:endParaRPr lang="en-US" sz="5400" dirty="0"/>
          </a:p>
          <a:p>
            <a:pPr marL="0" indent="0">
              <a:buNone/>
            </a:pPr>
            <a:r>
              <a:rPr lang="en-US" sz="5800" dirty="0"/>
              <a:t>3) The Bully</a:t>
            </a:r>
          </a:p>
          <a:p>
            <a:pPr>
              <a:lnSpc>
                <a:spcPct val="150000"/>
              </a:lnSpc>
              <a:buFont typeface="Wingdings" pitchFamily="2" charset="2"/>
              <a:buChar char="v"/>
            </a:pPr>
            <a:r>
              <a:rPr lang="en-US" sz="5800" dirty="0"/>
              <a:t>The </a:t>
            </a:r>
            <a:r>
              <a:rPr lang="en-US" sz="5800" b="1" dirty="0"/>
              <a:t>Expected</a:t>
            </a:r>
            <a:r>
              <a:rPr lang="en-US" sz="5800" dirty="0"/>
              <a:t> Bully</a:t>
            </a:r>
          </a:p>
          <a:p>
            <a:pPr>
              <a:lnSpc>
                <a:spcPct val="150000"/>
              </a:lnSpc>
              <a:buFont typeface="Wingdings" pitchFamily="2" charset="2"/>
              <a:buChar char="v"/>
            </a:pPr>
            <a:r>
              <a:rPr lang="en-US" sz="5800" dirty="0"/>
              <a:t>The </a:t>
            </a:r>
            <a:r>
              <a:rPr lang="en-US" sz="5800" b="1" dirty="0"/>
              <a:t>Unexpected</a:t>
            </a:r>
            <a:r>
              <a:rPr lang="en-US" sz="5800" dirty="0"/>
              <a:t> Bully</a:t>
            </a:r>
          </a:p>
        </p:txBody>
      </p:sp>
    </p:spTree>
    <p:extLst>
      <p:ext uri="{BB962C8B-B14F-4D97-AF65-F5344CB8AC3E}">
        <p14:creationId xmlns:p14="http://schemas.microsoft.com/office/powerpoint/2010/main" val="59491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3124200"/>
          </a:xfrm>
        </p:spPr>
        <p:txBody>
          <a:bodyPr>
            <a:normAutofit/>
          </a:bodyPr>
          <a:lstStyle/>
          <a:p>
            <a:pPr algn="ctr"/>
            <a:r>
              <a:rPr lang="en-US" sz="7200" dirty="0">
                <a:latin typeface="Bodoni MT Black" panose="02070A03080606020203" pitchFamily="18" charset="0"/>
              </a:rPr>
              <a:t>Help for the Bullied</a:t>
            </a:r>
          </a:p>
        </p:txBody>
      </p:sp>
    </p:spTree>
    <p:extLst>
      <p:ext uri="{BB962C8B-B14F-4D97-AF65-F5344CB8AC3E}">
        <p14:creationId xmlns:p14="http://schemas.microsoft.com/office/powerpoint/2010/main" val="308116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429000"/>
            <a:ext cx="7772400" cy="2339975"/>
          </a:xfrm>
        </p:spPr>
        <p:txBody>
          <a:bodyPr>
            <a:normAutofit/>
          </a:bodyPr>
          <a:lstStyle/>
          <a:p>
            <a:pPr algn="ctr"/>
            <a:r>
              <a:rPr lang="en-US" dirty="0"/>
              <a:t>Bullying effects everyone, one way or another. You may not work with teens but the trend is for younger youth to deal with this issue.</a:t>
            </a:r>
          </a:p>
        </p:txBody>
      </p:sp>
      <p:sp>
        <p:nvSpPr>
          <p:cNvPr id="3" name="Text Placeholder 2"/>
          <p:cNvSpPr>
            <a:spLocks noGrp="1"/>
          </p:cNvSpPr>
          <p:nvPr>
            <p:ph type="body" idx="1"/>
          </p:nvPr>
        </p:nvSpPr>
        <p:spPr>
          <a:xfrm>
            <a:off x="722313" y="228601"/>
            <a:ext cx="7772400" cy="3124200"/>
          </a:xfrm>
        </p:spPr>
        <p:txBody>
          <a:bodyPr>
            <a:noAutofit/>
          </a:bodyPr>
          <a:lstStyle/>
          <a:p>
            <a:r>
              <a:rPr lang="en-US" sz="3200" dirty="0">
                <a:latin typeface="Bodoni MT Black" panose="02070A03080606020203" pitchFamily="18" charset="0"/>
              </a:rPr>
              <a:t>Why all the hype? </a:t>
            </a:r>
          </a:p>
          <a:p>
            <a:endParaRPr lang="en-US" sz="3200" dirty="0">
              <a:latin typeface="Bodoni MT Black" panose="02070A03080606020203" pitchFamily="18" charset="0"/>
            </a:endParaRPr>
          </a:p>
          <a:p>
            <a:r>
              <a:rPr lang="en-US" sz="3200" dirty="0">
                <a:latin typeface="Bodoni MT Black" panose="02070A03080606020203" pitchFamily="18" charset="0"/>
              </a:rPr>
              <a:t>I’m not working with teens, so this doesn't apply to me! </a:t>
            </a:r>
          </a:p>
        </p:txBody>
      </p:sp>
    </p:spTree>
    <p:extLst>
      <p:ext uri="{BB962C8B-B14F-4D97-AF65-F5344CB8AC3E}">
        <p14:creationId xmlns:p14="http://schemas.microsoft.com/office/powerpoint/2010/main" val="688359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t>Help for those who are bullied</a:t>
            </a:r>
          </a:p>
        </p:txBody>
      </p:sp>
      <p:sp>
        <p:nvSpPr>
          <p:cNvPr id="3" name="Content Placeholder 2"/>
          <p:cNvSpPr>
            <a:spLocks noGrp="1"/>
          </p:cNvSpPr>
          <p:nvPr>
            <p:ph sz="quarter" idx="1"/>
          </p:nvPr>
        </p:nvSpPr>
        <p:spPr>
          <a:xfrm>
            <a:off x="822960" y="1600200"/>
            <a:ext cx="7520940" cy="3080277"/>
          </a:xfrm>
        </p:spPr>
        <p:txBody>
          <a:bodyPr>
            <a:normAutofit/>
          </a:bodyPr>
          <a:lstStyle/>
          <a:p>
            <a:pPr algn="ctr"/>
            <a:endParaRPr lang="en-US" sz="4400" dirty="0"/>
          </a:p>
          <a:p>
            <a:pPr marL="0" indent="0" algn="ctr">
              <a:buNone/>
            </a:pPr>
            <a:r>
              <a:rPr lang="en-US" sz="6000" dirty="0">
                <a:latin typeface="Bodoni MT Black" panose="02070A03080606020203" pitchFamily="18" charset="0"/>
              </a:rPr>
              <a:t>Why don’t those being bullied tell?</a:t>
            </a:r>
          </a:p>
        </p:txBody>
      </p:sp>
    </p:spTree>
    <p:extLst>
      <p:ext uri="{BB962C8B-B14F-4D97-AF65-F5344CB8AC3E}">
        <p14:creationId xmlns:p14="http://schemas.microsoft.com/office/powerpoint/2010/main" val="1363317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t>Help for those who are bullied</a:t>
            </a:r>
          </a:p>
        </p:txBody>
      </p:sp>
      <p:sp>
        <p:nvSpPr>
          <p:cNvPr id="3" name="Content Placeholder 2"/>
          <p:cNvSpPr>
            <a:spLocks noGrp="1"/>
          </p:cNvSpPr>
          <p:nvPr>
            <p:ph sz="quarter" idx="1"/>
          </p:nvPr>
        </p:nvSpPr>
        <p:spPr>
          <a:xfrm>
            <a:off x="457200" y="1600200"/>
            <a:ext cx="8305800" cy="4873752"/>
          </a:xfrm>
        </p:spPr>
        <p:txBody>
          <a:bodyPr>
            <a:normAutofit/>
          </a:bodyPr>
          <a:lstStyle/>
          <a:p>
            <a:pPr algn="ctr"/>
            <a:endParaRPr lang="en-US" sz="4400" dirty="0"/>
          </a:p>
          <a:p>
            <a:pPr marL="0" indent="0" algn="ctr">
              <a:buNone/>
            </a:pPr>
            <a:r>
              <a:rPr lang="en-US" sz="12000" dirty="0">
                <a:latin typeface="Bodoni MT Black" panose="02070A03080606020203" pitchFamily="18" charset="0"/>
              </a:rPr>
              <a:t>F E A R</a:t>
            </a:r>
          </a:p>
        </p:txBody>
      </p:sp>
    </p:spTree>
    <p:extLst>
      <p:ext uri="{BB962C8B-B14F-4D97-AF65-F5344CB8AC3E}">
        <p14:creationId xmlns:p14="http://schemas.microsoft.com/office/powerpoint/2010/main" val="422304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Autofit/>
          </a:bodyPr>
          <a:lstStyle/>
          <a:p>
            <a:pPr algn="ctr"/>
            <a:r>
              <a:rPr lang="en-US" sz="4400" dirty="0"/>
              <a:t>Help for those who are bullied</a:t>
            </a:r>
          </a:p>
        </p:txBody>
      </p:sp>
      <p:sp>
        <p:nvSpPr>
          <p:cNvPr id="3" name="Content Placeholder 2"/>
          <p:cNvSpPr>
            <a:spLocks noGrp="1"/>
          </p:cNvSpPr>
          <p:nvPr>
            <p:ph sz="quarter" idx="1"/>
          </p:nvPr>
        </p:nvSpPr>
        <p:spPr>
          <a:xfrm>
            <a:off x="457200" y="1828800"/>
            <a:ext cx="7467600" cy="4645152"/>
          </a:xfrm>
        </p:spPr>
        <p:txBody>
          <a:bodyPr>
            <a:normAutofit/>
          </a:bodyPr>
          <a:lstStyle/>
          <a:p>
            <a:pPr marL="0" indent="0">
              <a:buNone/>
            </a:pPr>
            <a:r>
              <a:rPr lang="en-US" sz="4400" b="1" dirty="0"/>
              <a:t>FEAR of:</a:t>
            </a:r>
          </a:p>
          <a:p>
            <a:pPr>
              <a:buFont typeface="Wingdings" pitchFamily="2" charset="2"/>
              <a:buChar char="v"/>
            </a:pPr>
            <a:r>
              <a:rPr lang="en-US" sz="4400" dirty="0"/>
              <a:t>Retaliation</a:t>
            </a:r>
          </a:p>
          <a:p>
            <a:pPr>
              <a:buFont typeface="Wingdings" pitchFamily="2" charset="2"/>
              <a:buChar char="v"/>
            </a:pPr>
            <a:r>
              <a:rPr lang="en-US" sz="4400" dirty="0"/>
              <a:t>Becoming worse</a:t>
            </a:r>
          </a:p>
          <a:p>
            <a:pPr>
              <a:buFont typeface="Wingdings" pitchFamily="2" charset="2"/>
              <a:buChar char="v"/>
            </a:pPr>
            <a:r>
              <a:rPr lang="en-US" sz="4400" dirty="0"/>
              <a:t>Being laughed at further</a:t>
            </a:r>
          </a:p>
        </p:txBody>
      </p:sp>
    </p:spTree>
    <p:extLst>
      <p:ext uri="{BB962C8B-B14F-4D97-AF65-F5344CB8AC3E}">
        <p14:creationId xmlns:p14="http://schemas.microsoft.com/office/powerpoint/2010/main" val="377119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Autofit/>
          </a:bodyPr>
          <a:lstStyle/>
          <a:p>
            <a:pPr algn="ctr"/>
            <a:r>
              <a:rPr lang="en-US" sz="4400" dirty="0"/>
              <a:t>Help for those who are bullied</a:t>
            </a:r>
          </a:p>
        </p:txBody>
      </p:sp>
      <p:sp>
        <p:nvSpPr>
          <p:cNvPr id="3" name="Content Placeholder 2"/>
          <p:cNvSpPr>
            <a:spLocks noGrp="1"/>
          </p:cNvSpPr>
          <p:nvPr>
            <p:ph sz="quarter" idx="1"/>
          </p:nvPr>
        </p:nvSpPr>
        <p:spPr>
          <a:xfrm>
            <a:off x="228600" y="1905000"/>
            <a:ext cx="8686800" cy="3886200"/>
          </a:xfrm>
        </p:spPr>
        <p:txBody>
          <a:bodyPr>
            <a:normAutofit/>
          </a:bodyPr>
          <a:lstStyle/>
          <a:p>
            <a:r>
              <a:rPr lang="en-US" sz="4400" dirty="0"/>
              <a:t>It is this same fear that feeds a bully.  </a:t>
            </a:r>
          </a:p>
          <a:p>
            <a:r>
              <a:rPr lang="en-US" sz="4400" dirty="0"/>
              <a:t>For many of the bullies the purpose is control of their world and peer groups.</a:t>
            </a:r>
          </a:p>
        </p:txBody>
      </p:sp>
    </p:spTree>
    <p:extLst>
      <p:ext uri="{BB962C8B-B14F-4D97-AF65-F5344CB8AC3E}">
        <p14:creationId xmlns:p14="http://schemas.microsoft.com/office/powerpoint/2010/main" val="4077486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Autofit/>
          </a:bodyPr>
          <a:lstStyle/>
          <a:p>
            <a:pPr algn="ctr"/>
            <a:r>
              <a:rPr lang="en-US" sz="4400" dirty="0"/>
              <a:t>Help for those who are bullied</a:t>
            </a:r>
          </a:p>
        </p:txBody>
      </p:sp>
      <p:sp>
        <p:nvSpPr>
          <p:cNvPr id="3" name="Content Placeholder 2"/>
          <p:cNvSpPr>
            <a:spLocks noGrp="1"/>
          </p:cNvSpPr>
          <p:nvPr>
            <p:ph sz="quarter" idx="1"/>
          </p:nvPr>
        </p:nvSpPr>
        <p:spPr>
          <a:xfrm>
            <a:off x="228600" y="1676400"/>
            <a:ext cx="8610600" cy="4797552"/>
          </a:xfrm>
        </p:spPr>
        <p:txBody>
          <a:bodyPr>
            <a:normAutofit/>
          </a:bodyPr>
          <a:lstStyle/>
          <a:p>
            <a:r>
              <a:rPr lang="en-US" sz="4400" dirty="0">
                <a:latin typeface="+mj-lt"/>
              </a:rPr>
              <a:t>“Fear is interest paid on a debt you may not owe”.  </a:t>
            </a:r>
          </a:p>
          <a:p>
            <a:r>
              <a:rPr lang="en-US" sz="4400" dirty="0">
                <a:latin typeface="+mj-lt"/>
              </a:rPr>
              <a:t>It is this fear that drives a youth to the point of </a:t>
            </a:r>
            <a:r>
              <a:rPr lang="en-US" sz="4400" u="sng" dirty="0">
                <a:latin typeface="+mj-lt"/>
              </a:rPr>
              <a:t>hopelessness</a:t>
            </a:r>
            <a:r>
              <a:rPr lang="en-US" sz="4400" dirty="0">
                <a:latin typeface="+mj-lt"/>
              </a:rPr>
              <a:t> and </a:t>
            </a:r>
            <a:r>
              <a:rPr lang="en-US" sz="4400" u="sng" dirty="0">
                <a:latin typeface="+mj-lt"/>
              </a:rPr>
              <a:t>helplessness</a:t>
            </a:r>
            <a:r>
              <a:rPr lang="en-US" sz="4400" dirty="0">
                <a:latin typeface="+mj-lt"/>
              </a:rPr>
              <a:t>.  </a:t>
            </a:r>
          </a:p>
        </p:txBody>
      </p:sp>
    </p:spTree>
    <p:extLst>
      <p:ext uri="{BB962C8B-B14F-4D97-AF65-F5344CB8AC3E}">
        <p14:creationId xmlns:p14="http://schemas.microsoft.com/office/powerpoint/2010/main" val="147809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Autofit/>
          </a:bodyPr>
          <a:lstStyle/>
          <a:p>
            <a:pPr algn="ctr"/>
            <a:r>
              <a:rPr lang="en-US" sz="4400" dirty="0"/>
              <a:t>Help for those who are bullied</a:t>
            </a:r>
          </a:p>
        </p:txBody>
      </p:sp>
      <p:sp>
        <p:nvSpPr>
          <p:cNvPr id="3" name="Content Placeholder 2"/>
          <p:cNvSpPr>
            <a:spLocks noGrp="1"/>
          </p:cNvSpPr>
          <p:nvPr>
            <p:ph sz="quarter" idx="1"/>
          </p:nvPr>
        </p:nvSpPr>
        <p:spPr>
          <a:xfrm>
            <a:off x="457200" y="1828800"/>
            <a:ext cx="8229600" cy="4114800"/>
          </a:xfrm>
        </p:spPr>
        <p:txBody>
          <a:bodyPr>
            <a:normAutofit/>
          </a:bodyPr>
          <a:lstStyle/>
          <a:p>
            <a:pPr marL="0" indent="0" algn="ctr">
              <a:buNone/>
            </a:pPr>
            <a:r>
              <a:rPr lang="en-US" sz="4400" dirty="0">
                <a:latin typeface="Bodoni MT Black" panose="02070A03080606020203" pitchFamily="18" charset="0"/>
              </a:rPr>
              <a:t>Bullying or abuse makes one feel that no matter what you say or do, NO ONE will listen and it will NEVER change.</a:t>
            </a:r>
          </a:p>
        </p:txBody>
      </p:sp>
    </p:spTree>
    <p:extLst>
      <p:ext uri="{BB962C8B-B14F-4D97-AF65-F5344CB8AC3E}">
        <p14:creationId xmlns:p14="http://schemas.microsoft.com/office/powerpoint/2010/main" val="3585436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5181600"/>
          </a:xfrm>
        </p:spPr>
        <p:txBody>
          <a:bodyPr>
            <a:noAutofit/>
          </a:bodyPr>
          <a:lstStyle/>
          <a:p>
            <a:pPr marL="0" indent="0">
              <a:buNone/>
            </a:pPr>
            <a:endParaRPr lang="en-US" sz="3600" b="1" dirty="0"/>
          </a:p>
          <a:p>
            <a:pPr marL="0" indent="0" algn="ctr">
              <a:buNone/>
            </a:pPr>
            <a:r>
              <a:rPr lang="en-US" sz="4400" b="1" dirty="0"/>
              <a:t>Ways to help…</a:t>
            </a:r>
            <a:endParaRPr lang="en-US" sz="4400" dirty="0"/>
          </a:p>
          <a:p>
            <a:pPr marL="0" lvl="0" indent="0">
              <a:buNone/>
            </a:pPr>
            <a:endParaRPr lang="en-US" sz="4400" dirty="0"/>
          </a:p>
          <a:p>
            <a:pPr marL="0" lvl="0" indent="0" algn="ctr">
              <a:buNone/>
            </a:pPr>
            <a:r>
              <a:rPr lang="en-US" sz="4400" dirty="0"/>
              <a:t>Put away the </a:t>
            </a:r>
            <a:r>
              <a:rPr lang="en-US" sz="4400" b="1" dirty="0"/>
              <a:t>“W” </a:t>
            </a:r>
            <a:r>
              <a:rPr lang="en-US" sz="4400" dirty="0"/>
              <a:t>Questions</a:t>
            </a:r>
          </a:p>
        </p:txBody>
      </p:sp>
    </p:spTree>
    <p:extLst>
      <p:ext uri="{BB962C8B-B14F-4D97-AF65-F5344CB8AC3E}">
        <p14:creationId xmlns:p14="http://schemas.microsoft.com/office/powerpoint/2010/main" val="959974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00763-92D6-4EB9-A416-3D15BAC23AD6}"/>
              </a:ext>
            </a:extLst>
          </p:cNvPr>
          <p:cNvSpPr>
            <a:spLocks noGrp="1"/>
          </p:cNvSpPr>
          <p:nvPr>
            <p:ph type="title"/>
          </p:nvPr>
        </p:nvSpPr>
        <p:spPr/>
        <p:txBody>
          <a:bodyPr/>
          <a:lstStyle/>
          <a:p>
            <a:pPr algn="ctr"/>
            <a:r>
              <a:rPr lang="en-US" dirty="0"/>
              <a:t>Help for those who are bullied</a:t>
            </a:r>
          </a:p>
        </p:txBody>
      </p:sp>
      <p:sp>
        <p:nvSpPr>
          <p:cNvPr id="3" name="Content Placeholder 2">
            <a:extLst>
              <a:ext uri="{FF2B5EF4-FFF2-40B4-BE49-F238E27FC236}">
                <a16:creationId xmlns:a16="http://schemas.microsoft.com/office/drawing/2014/main" id="{807C09D8-016A-4604-B9B6-3FCBCBF83AD4}"/>
              </a:ext>
            </a:extLst>
          </p:cNvPr>
          <p:cNvSpPr>
            <a:spLocks noGrp="1"/>
          </p:cNvSpPr>
          <p:nvPr>
            <p:ph idx="1"/>
          </p:nvPr>
        </p:nvSpPr>
        <p:spPr/>
        <p:txBody>
          <a:bodyPr>
            <a:normAutofit lnSpcReduction="10000"/>
          </a:bodyPr>
          <a:lstStyle/>
          <a:p>
            <a:r>
              <a:rPr lang="en-US" sz="4000" dirty="0"/>
              <a:t>LISTEN</a:t>
            </a:r>
          </a:p>
          <a:p>
            <a:r>
              <a:rPr lang="en-US" sz="4000" dirty="0"/>
              <a:t>Take time to really hear their story without judgement or the why questions.  They need to know you are hearing them and believe them and in them. </a:t>
            </a:r>
          </a:p>
        </p:txBody>
      </p:sp>
    </p:spTree>
    <p:extLst>
      <p:ext uri="{BB962C8B-B14F-4D97-AF65-F5344CB8AC3E}">
        <p14:creationId xmlns:p14="http://schemas.microsoft.com/office/powerpoint/2010/main" val="3243895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600200"/>
            <a:ext cx="8305800" cy="4800600"/>
          </a:xfrm>
        </p:spPr>
        <p:txBody>
          <a:bodyPr>
            <a:noAutofit/>
          </a:bodyPr>
          <a:lstStyle/>
          <a:p>
            <a:pPr marL="0" indent="0">
              <a:buNone/>
            </a:pPr>
            <a:r>
              <a:rPr lang="en-US" sz="2600" b="1" u="sng" dirty="0"/>
              <a:t>Recognizing the Signs</a:t>
            </a:r>
          </a:p>
          <a:p>
            <a:pPr marL="0" indent="0">
              <a:buNone/>
            </a:pPr>
            <a:r>
              <a:rPr lang="en-US" sz="2600" dirty="0"/>
              <a:t>Look for the following evidence if you suspect someone might be a victim of bullying:</a:t>
            </a:r>
          </a:p>
          <a:p>
            <a:pPr lvl="0"/>
            <a:r>
              <a:rPr lang="en-US" sz="2600" dirty="0"/>
              <a:t>Change in appetite or eating habits</a:t>
            </a:r>
          </a:p>
          <a:p>
            <a:pPr lvl="0"/>
            <a:r>
              <a:rPr lang="en-US" sz="2600" dirty="0"/>
              <a:t>Loss of interest in school and schoolwork, possibly including worsening grades</a:t>
            </a:r>
          </a:p>
          <a:p>
            <a:pPr lvl="0"/>
            <a:r>
              <a:rPr lang="en-US" sz="2600" dirty="0"/>
              <a:t>Difficulty going to sleep or staying asleep (insomnia)</a:t>
            </a:r>
          </a:p>
          <a:p>
            <a:pPr lvl="0"/>
            <a:r>
              <a:rPr lang="en-US" sz="2600" dirty="0"/>
              <a:t>Frequent stomachaches, headaches, or other excuses to stay home from school</a:t>
            </a:r>
          </a:p>
          <a:p>
            <a:pPr lvl="0"/>
            <a:r>
              <a:rPr lang="en-US" sz="2600" dirty="0"/>
              <a:t>Sudden withdrawal from family activities</a:t>
            </a:r>
          </a:p>
        </p:txBody>
      </p:sp>
    </p:spTree>
    <p:extLst>
      <p:ext uri="{BB962C8B-B14F-4D97-AF65-F5344CB8AC3E}">
        <p14:creationId xmlns:p14="http://schemas.microsoft.com/office/powerpoint/2010/main" val="905787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2600" dirty="0"/>
              <a:t>Help for those who are bullied</a:t>
            </a:r>
          </a:p>
        </p:txBody>
      </p:sp>
      <p:sp>
        <p:nvSpPr>
          <p:cNvPr id="3" name="Content Placeholder 2"/>
          <p:cNvSpPr>
            <a:spLocks noGrp="1"/>
          </p:cNvSpPr>
          <p:nvPr>
            <p:ph sz="quarter" idx="1"/>
          </p:nvPr>
        </p:nvSpPr>
        <p:spPr>
          <a:xfrm>
            <a:off x="457200" y="1447800"/>
            <a:ext cx="7467600" cy="5105400"/>
          </a:xfrm>
        </p:spPr>
        <p:txBody>
          <a:bodyPr>
            <a:noAutofit/>
          </a:bodyPr>
          <a:lstStyle/>
          <a:p>
            <a:pPr marL="0" indent="0">
              <a:buNone/>
            </a:pPr>
            <a:r>
              <a:rPr lang="en-US" sz="2600" b="1" u="sng" dirty="0"/>
              <a:t>Recognizing the Signs (cont’d)</a:t>
            </a:r>
          </a:p>
          <a:p>
            <a:pPr lvl="0"/>
            <a:r>
              <a:rPr lang="en-US" sz="2600" dirty="0"/>
              <a:t>Change from happy and secure to moody and depressed</a:t>
            </a:r>
          </a:p>
          <a:p>
            <a:pPr lvl="0"/>
            <a:r>
              <a:rPr lang="en-US" sz="2600" dirty="0"/>
              <a:t>Torn or blood-stained clothes</a:t>
            </a:r>
          </a:p>
          <a:p>
            <a:pPr lvl="0"/>
            <a:r>
              <a:rPr lang="en-US" sz="2600" dirty="0"/>
              <a:t>Change in the group of girls she usually hangs out with, especially if her friends suddenly stop coming around</a:t>
            </a:r>
          </a:p>
          <a:p>
            <a:pPr lvl="0"/>
            <a:r>
              <a:rPr lang="en-US" sz="2600" dirty="0"/>
              <a:t>Sudden need for extra money for school lunches</a:t>
            </a:r>
          </a:p>
          <a:p>
            <a:pPr lvl="0"/>
            <a:r>
              <a:rPr lang="en-US" sz="2600" dirty="0"/>
              <a:t>Increased anxiety</a:t>
            </a:r>
          </a:p>
          <a:p>
            <a:pPr lvl="0"/>
            <a:r>
              <a:rPr lang="en-US" sz="2600" dirty="0"/>
              <a:t>Spending more time on the computer and not wanting you to see what she's doing online</a:t>
            </a:r>
          </a:p>
        </p:txBody>
      </p:sp>
    </p:spTree>
    <p:extLst>
      <p:ext uri="{BB962C8B-B14F-4D97-AF65-F5344CB8AC3E}">
        <p14:creationId xmlns:p14="http://schemas.microsoft.com/office/powerpoint/2010/main" val="206912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467600" cy="4038600"/>
          </a:xfrm>
        </p:spPr>
        <p:txBody>
          <a:bodyPr>
            <a:noAutofit/>
          </a:bodyPr>
          <a:lstStyle/>
          <a:p>
            <a:pPr algn="ctr"/>
            <a:r>
              <a:rPr lang="en-US" sz="8800" dirty="0">
                <a:latin typeface="Bodoni MT Black" panose="02070A03080606020203" pitchFamily="18" charset="0"/>
              </a:rPr>
              <a:t>What is Bullying?</a:t>
            </a:r>
          </a:p>
        </p:txBody>
      </p:sp>
    </p:spTree>
    <p:extLst>
      <p:ext uri="{BB962C8B-B14F-4D97-AF65-F5344CB8AC3E}">
        <p14:creationId xmlns:p14="http://schemas.microsoft.com/office/powerpoint/2010/main" val="11229797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5181600"/>
          </a:xfrm>
        </p:spPr>
        <p:txBody>
          <a:bodyPr>
            <a:noAutofit/>
          </a:bodyPr>
          <a:lstStyle/>
          <a:p>
            <a:pPr marL="0" indent="0">
              <a:buNone/>
            </a:pPr>
            <a:endParaRPr lang="en-US" sz="3600" b="1" dirty="0"/>
          </a:p>
          <a:p>
            <a:pPr marL="0" indent="0" algn="ctr">
              <a:buNone/>
            </a:pPr>
            <a:r>
              <a:rPr lang="en-US" sz="4400" b="1" dirty="0"/>
              <a:t>Ways to help…</a:t>
            </a:r>
            <a:endParaRPr lang="en-US" sz="4400" dirty="0"/>
          </a:p>
          <a:p>
            <a:pPr marL="0" lvl="0" indent="0">
              <a:buNone/>
            </a:pPr>
            <a:endParaRPr lang="en-US" sz="4400" dirty="0"/>
          </a:p>
          <a:p>
            <a:pPr marL="0" indent="0" algn="ctr">
              <a:buNone/>
            </a:pPr>
            <a:r>
              <a:rPr lang="en-US" sz="4400" dirty="0"/>
              <a:t>Help the parent/caregiver with their reactions</a:t>
            </a:r>
          </a:p>
          <a:p>
            <a:pPr marL="0" indent="0" algn="ctr">
              <a:buNone/>
            </a:pPr>
            <a:r>
              <a:rPr lang="en-US" sz="4400" dirty="0"/>
              <a:t>to the bullying</a:t>
            </a:r>
          </a:p>
        </p:txBody>
      </p:sp>
    </p:spTree>
    <p:extLst>
      <p:ext uri="{BB962C8B-B14F-4D97-AF65-F5344CB8AC3E}">
        <p14:creationId xmlns:p14="http://schemas.microsoft.com/office/powerpoint/2010/main" val="3405138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5181600"/>
          </a:xfrm>
        </p:spPr>
        <p:txBody>
          <a:bodyPr>
            <a:noAutofit/>
          </a:bodyPr>
          <a:lstStyle/>
          <a:p>
            <a:pPr marL="0" indent="0">
              <a:buNone/>
            </a:pPr>
            <a:endParaRPr lang="en-US" sz="3600" b="1" dirty="0"/>
          </a:p>
          <a:p>
            <a:pPr marL="0" indent="0" algn="ctr">
              <a:buNone/>
            </a:pPr>
            <a:r>
              <a:rPr lang="en-US" sz="4400" b="1" dirty="0"/>
              <a:t>Ways to help…</a:t>
            </a:r>
            <a:endParaRPr lang="en-US" sz="4400" dirty="0"/>
          </a:p>
          <a:p>
            <a:pPr marL="0" lvl="0" indent="0">
              <a:buNone/>
            </a:pPr>
            <a:endParaRPr lang="en-US" sz="4400" dirty="0"/>
          </a:p>
          <a:p>
            <a:pPr marL="0" lvl="0" indent="0" algn="ctr">
              <a:buNone/>
            </a:pPr>
            <a:r>
              <a:rPr lang="en-US" sz="4400" dirty="0"/>
              <a:t>Find a purpose</a:t>
            </a:r>
          </a:p>
        </p:txBody>
      </p:sp>
    </p:spTree>
    <p:extLst>
      <p:ext uri="{BB962C8B-B14F-4D97-AF65-F5344CB8AC3E}">
        <p14:creationId xmlns:p14="http://schemas.microsoft.com/office/powerpoint/2010/main" val="3052564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5181600"/>
          </a:xfrm>
        </p:spPr>
        <p:txBody>
          <a:bodyPr>
            <a:noAutofit/>
          </a:bodyPr>
          <a:lstStyle/>
          <a:p>
            <a:pPr marL="0" indent="0">
              <a:buNone/>
            </a:pPr>
            <a:endParaRPr lang="en-US" sz="3600" b="1" dirty="0"/>
          </a:p>
          <a:p>
            <a:pPr marL="0" indent="0" algn="ctr">
              <a:buNone/>
            </a:pPr>
            <a:r>
              <a:rPr lang="en-US" sz="4400" b="1" dirty="0"/>
              <a:t>Ways to help…</a:t>
            </a:r>
            <a:endParaRPr lang="en-US" sz="4400" dirty="0"/>
          </a:p>
          <a:p>
            <a:pPr marL="0" lvl="0" indent="0">
              <a:buNone/>
            </a:pPr>
            <a:endParaRPr lang="en-US" sz="4400" dirty="0"/>
          </a:p>
          <a:p>
            <a:pPr marL="0" lvl="0" indent="0" algn="ctr">
              <a:buNone/>
            </a:pPr>
            <a:r>
              <a:rPr lang="en-US" sz="4400" dirty="0"/>
              <a:t>List of supporters</a:t>
            </a:r>
          </a:p>
        </p:txBody>
      </p:sp>
    </p:spTree>
    <p:extLst>
      <p:ext uri="{BB962C8B-B14F-4D97-AF65-F5344CB8AC3E}">
        <p14:creationId xmlns:p14="http://schemas.microsoft.com/office/powerpoint/2010/main" val="2999392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5181600"/>
          </a:xfrm>
        </p:spPr>
        <p:txBody>
          <a:bodyPr>
            <a:noAutofit/>
          </a:bodyPr>
          <a:lstStyle/>
          <a:p>
            <a:pPr marL="0" indent="0">
              <a:buNone/>
            </a:pPr>
            <a:endParaRPr lang="en-US" sz="3600" b="1" dirty="0"/>
          </a:p>
          <a:p>
            <a:pPr marL="0" indent="0" algn="ctr">
              <a:buNone/>
            </a:pPr>
            <a:r>
              <a:rPr lang="en-US" sz="4400" b="1" dirty="0"/>
              <a:t>Ways to help…</a:t>
            </a:r>
            <a:endParaRPr lang="en-US" sz="4400" dirty="0"/>
          </a:p>
          <a:p>
            <a:pPr marL="0" lvl="0" indent="0">
              <a:buNone/>
            </a:pPr>
            <a:endParaRPr lang="en-US" sz="4400" dirty="0"/>
          </a:p>
          <a:p>
            <a:pPr marL="0" lvl="0" indent="0" algn="ctr">
              <a:buNone/>
            </a:pPr>
            <a:r>
              <a:rPr lang="en-US" sz="4400" dirty="0"/>
              <a:t>Survivor Stories</a:t>
            </a:r>
          </a:p>
        </p:txBody>
      </p:sp>
    </p:spTree>
    <p:extLst>
      <p:ext uri="{BB962C8B-B14F-4D97-AF65-F5344CB8AC3E}">
        <p14:creationId xmlns:p14="http://schemas.microsoft.com/office/powerpoint/2010/main" val="3015489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5181600"/>
          </a:xfrm>
        </p:spPr>
        <p:txBody>
          <a:bodyPr>
            <a:noAutofit/>
          </a:bodyPr>
          <a:lstStyle/>
          <a:p>
            <a:pPr marL="0" indent="0">
              <a:buNone/>
            </a:pPr>
            <a:endParaRPr lang="en-US" sz="3600" b="1" dirty="0"/>
          </a:p>
          <a:p>
            <a:pPr marL="0" indent="0" algn="ctr">
              <a:buNone/>
            </a:pPr>
            <a:r>
              <a:rPr lang="en-US" sz="4400" b="1" dirty="0"/>
              <a:t>Ways to help…</a:t>
            </a:r>
            <a:endParaRPr lang="en-US" sz="4400" dirty="0"/>
          </a:p>
          <a:p>
            <a:pPr marL="0" lvl="0" indent="0">
              <a:buNone/>
            </a:pPr>
            <a:endParaRPr lang="en-US" sz="4400" dirty="0"/>
          </a:p>
          <a:p>
            <a:pPr marL="0" lvl="0" indent="0" algn="ctr">
              <a:buNone/>
            </a:pPr>
            <a:r>
              <a:rPr lang="en-US" sz="4400" dirty="0"/>
              <a:t>Tools to Stand</a:t>
            </a:r>
          </a:p>
        </p:txBody>
      </p:sp>
    </p:spTree>
    <p:extLst>
      <p:ext uri="{BB962C8B-B14F-4D97-AF65-F5344CB8AC3E}">
        <p14:creationId xmlns:p14="http://schemas.microsoft.com/office/powerpoint/2010/main" val="753420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3600" dirty="0"/>
              <a:t>Help for those who are bullied</a:t>
            </a:r>
          </a:p>
        </p:txBody>
      </p:sp>
      <p:sp>
        <p:nvSpPr>
          <p:cNvPr id="3" name="Content Placeholder 2"/>
          <p:cNvSpPr>
            <a:spLocks noGrp="1"/>
          </p:cNvSpPr>
          <p:nvPr>
            <p:ph sz="quarter" idx="1"/>
          </p:nvPr>
        </p:nvSpPr>
        <p:spPr>
          <a:xfrm>
            <a:off x="457200" y="1143000"/>
            <a:ext cx="7467600" cy="5181600"/>
          </a:xfrm>
        </p:spPr>
        <p:txBody>
          <a:bodyPr>
            <a:noAutofit/>
          </a:bodyPr>
          <a:lstStyle/>
          <a:p>
            <a:pPr marL="0" indent="0" algn="ctr">
              <a:buNone/>
            </a:pPr>
            <a:r>
              <a:rPr lang="en-US" sz="4400" b="1" dirty="0"/>
              <a:t>Ways to help…</a:t>
            </a:r>
            <a:endParaRPr lang="en-US" sz="3200" dirty="0"/>
          </a:p>
          <a:p>
            <a:pPr lvl="0"/>
            <a:r>
              <a:rPr lang="en-US" sz="2800" dirty="0"/>
              <a:t>For </a:t>
            </a:r>
            <a:r>
              <a:rPr lang="en-US" sz="2800" b="1" dirty="0"/>
              <a:t>verbal </a:t>
            </a:r>
            <a:r>
              <a:rPr lang="en-US" sz="2800" dirty="0"/>
              <a:t>use the </a:t>
            </a:r>
            <a:r>
              <a:rPr lang="en-US" sz="2800" b="1" u="sng" dirty="0"/>
              <a:t>FAT</a:t>
            </a:r>
            <a:r>
              <a:rPr lang="en-US" sz="2800" dirty="0"/>
              <a:t> model:</a:t>
            </a:r>
          </a:p>
          <a:p>
            <a:pPr lvl="1"/>
            <a:r>
              <a:rPr lang="en-US" sz="2800" b="1" dirty="0"/>
              <a:t>F</a:t>
            </a:r>
            <a:r>
              <a:rPr lang="en-US" sz="2800" dirty="0"/>
              <a:t>EAR:  don’t show the bully any fear, use body as ally. </a:t>
            </a:r>
          </a:p>
          <a:p>
            <a:pPr lvl="1"/>
            <a:r>
              <a:rPr lang="en-US" sz="2800" b="1" dirty="0"/>
              <a:t>A</a:t>
            </a:r>
            <a:r>
              <a:rPr lang="en-US" sz="2800" dirty="0"/>
              <a:t>TTENTION:  don’t give the bully any attention, don’t look, respond in any way</a:t>
            </a:r>
          </a:p>
          <a:p>
            <a:pPr lvl="1"/>
            <a:r>
              <a:rPr lang="en-US" sz="2800" b="1" dirty="0"/>
              <a:t>T</a:t>
            </a:r>
            <a:r>
              <a:rPr lang="en-US" sz="2800" dirty="0"/>
              <a:t>HINGS:  never give material things to the bully, once you give in, it never stops</a:t>
            </a:r>
          </a:p>
        </p:txBody>
      </p:sp>
    </p:spTree>
    <p:extLst>
      <p:ext uri="{BB962C8B-B14F-4D97-AF65-F5344CB8AC3E}">
        <p14:creationId xmlns:p14="http://schemas.microsoft.com/office/powerpoint/2010/main" val="3654414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3600" dirty="0"/>
              <a:t>Help for those who are bullied</a:t>
            </a:r>
          </a:p>
        </p:txBody>
      </p:sp>
      <p:sp>
        <p:nvSpPr>
          <p:cNvPr id="3" name="Content Placeholder 2"/>
          <p:cNvSpPr>
            <a:spLocks noGrp="1"/>
          </p:cNvSpPr>
          <p:nvPr>
            <p:ph sz="quarter" idx="1"/>
          </p:nvPr>
        </p:nvSpPr>
        <p:spPr>
          <a:xfrm>
            <a:off x="457200" y="1219200"/>
            <a:ext cx="7467600" cy="5105400"/>
          </a:xfrm>
        </p:spPr>
        <p:txBody>
          <a:bodyPr>
            <a:noAutofit/>
          </a:bodyPr>
          <a:lstStyle/>
          <a:p>
            <a:pPr marL="0" indent="0" algn="ctr">
              <a:buNone/>
            </a:pPr>
            <a:r>
              <a:rPr lang="en-US" sz="4400" b="1" dirty="0"/>
              <a:t>Ways to help…</a:t>
            </a:r>
          </a:p>
          <a:p>
            <a:pPr lvl="0"/>
            <a:r>
              <a:rPr lang="en-US" sz="3200" dirty="0"/>
              <a:t>For </a:t>
            </a:r>
            <a:r>
              <a:rPr lang="en-US" sz="3200" b="1" dirty="0"/>
              <a:t>physical</a:t>
            </a:r>
            <a:r>
              <a:rPr lang="en-US" sz="3200" dirty="0"/>
              <a:t> bullying</a:t>
            </a:r>
          </a:p>
          <a:p>
            <a:pPr lvl="0">
              <a:buFont typeface="Arial" pitchFamily="34" charset="0"/>
              <a:buChar char="•"/>
            </a:pPr>
            <a:r>
              <a:rPr lang="en-US" sz="2800" dirty="0"/>
              <a:t>The bullied has the right to defend themselves and need to.  If a physically bully knows the other youth will not fight back, they will always be a target.  </a:t>
            </a:r>
          </a:p>
          <a:p>
            <a:pPr>
              <a:buFont typeface="Arial" pitchFamily="34" charset="0"/>
              <a:buChar char="•"/>
            </a:pPr>
            <a:r>
              <a:rPr lang="en-US" sz="2800" dirty="0"/>
              <a:t>Suggest the child takes martial arts training and instruct parents to ask the instructor to teach the child the five most effective self-defense (blocking and control) movements.  </a:t>
            </a:r>
          </a:p>
        </p:txBody>
      </p:sp>
    </p:spTree>
    <p:extLst>
      <p:ext uri="{BB962C8B-B14F-4D97-AF65-F5344CB8AC3E}">
        <p14:creationId xmlns:p14="http://schemas.microsoft.com/office/powerpoint/2010/main" val="2188955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4953000"/>
          </a:xfrm>
        </p:spPr>
        <p:txBody>
          <a:bodyPr>
            <a:noAutofit/>
          </a:bodyPr>
          <a:lstStyle/>
          <a:p>
            <a:pPr marL="0" indent="0" algn="ctr">
              <a:buNone/>
            </a:pPr>
            <a:r>
              <a:rPr lang="en-US" sz="4400" b="1" dirty="0"/>
              <a:t>Ways to help…</a:t>
            </a:r>
          </a:p>
          <a:p>
            <a:pPr lvl="0"/>
            <a:r>
              <a:rPr lang="en-US" sz="3200" dirty="0"/>
              <a:t>For </a:t>
            </a:r>
            <a:r>
              <a:rPr lang="en-US" sz="3200" b="1" dirty="0"/>
              <a:t>physical</a:t>
            </a:r>
            <a:r>
              <a:rPr lang="en-US" sz="3200" dirty="0"/>
              <a:t> bullying</a:t>
            </a:r>
          </a:p>
          <a:p>
            <a:pPr lvl="0">
              <a:buFont typeface="Arial" pitchFamily="34" charset="0"/>
              <a:buChar char="•"/>
            </a:pPr>
            <a:r>
              <a:rPr lang="en-US" sz="3200" dirty="0"/>
              <a:t>Often when a youth stands up for themselves, others who are marginal will then befriend the youth who was being bullied and they can create a group to stand against the bully in the future</a:t>
            </a:r>
          </a:p>
        </p:txBody>
      </p:sp>
    </p:spTree>
    <p:extLst>
      <p:ext uri="{BB962C8B-B14F-4D97-AF65-F5344CB8AC3E}">
        <p14:creationId xmlns:p14="http://schemas.microsoft.com/office/powerpoint/2010/main" val="2190601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4953000"/>
          </a:xfrm>
        </p:spPr>
        <p:txBody>
          <a:bodyPr>
            <a:noAutofit/>
          </a:bodyPr>
          <a:lstStyle/>
          <a:p>
            <a:pPr marL="0" indent="0" algn="ctr">
              <a:buNone/>
            </a:pPr>
            <a:r>
              <a:rPr lang="en-US" sz="4400" b="1" dirty="0"/>
              <a:t>Ways to help…</a:t>
            </a:r>
          </a:p>
          <a:p>
            <a:pPr lvl="0"/>
            <a:r>
              <a:rPr lang="en-US" sz="3200" dirty="0"/>
              <a:t>For </a:t>
            </a:r>
            <a:r>
              <a:rPr lang="en-US" sz="3200" b="1" dirty="0"/>
              <a:t>Both types </a:t>
            </a:r>
            <a:r>
              <a:rPr lang="en-US" sz="3200" dirty="0"/>
              <a:t>of bullying</a:t>
            </a:r>
          </a:p>
          <a:p>
            <a:pPr lvl="0">
              <a:buFont typeface="Arial" pitchFamily="34" charset="0"/>
              <a:buChar char="•"/>
            </a:pPr>
            <a:r>
              <a:rPr lang="en-US" sz="2800" dirty="0"/>
              <a:t>Teach the young person social skills, such as how to connect. </a:t>
            </a:r>
          </a:p>
          <a:p>
            <a:pPr lvl="0">
              <a:buFont typeface="Arial" pitchFamily="34" charset="0"/>
              <a:buChar char="•"/>
            </a:pPr>
            <a:r>
              <a:rPr lang="en-US" sz="2800" dirty="0"/>
              <a:t>Give them a list of connection topics and questions they can use to ask appropriate personal, family, hobby, music, interest, etc. questions. </a:t>
            </a:r>
          </a:p>
        </p:txBody>
      </p:sp>
    </p:spTree>
    <p:extLst>
      <p:ext uri="{BB962C8B-B14F-4D97-AF65-F5344CB8AC3E}">
        <p14:creationId xmlns:p14="http://schemas.microsoft.com/office/powerpoint/2010/main" val="2404462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5105400"/>
          </a:xfrm>
        </p:spPr>
        <p:txBody>
          <a:bodyPr>
            <a:noAutofit/>
          </a:bodyPr>
          <a:lstStyle/>
          <a:p>
            <a:pPr marL="0" indent="0" algn="ctr">
              <a:buNone/>
            </a:pPr>
            <a:r>
              <a:rPr lang="en-US" sz="4400" b="1" dirty="0"/>
              <a:t>Ways to help…</a:t>
            </a:r>
          </a:p>
          <a:p>
            <a:pPr lvl="0"/>
            <a:r>
              <a:rPr lang="en-US" sz="3200" dirty="0"/>
              <a:t>For </a:t>
            </a:r>
            <a:r>
              <a:rPr lang="en-US" sz="3200" b="1" dirty="0"/>
              <a:t>Both types </a:t>
            </a:r>
            <a:r>
              <a:rPr lang="en-US" sz="3200" dirty="0"/>
              <a:t>of bullying</a:t>
            </a:r>
          </a:p>
          <a:p>
            <a:pPr lvl="0">
              <a:buFont typeface="Arial" pitchFamily="34" charset="0"/>
              <a:buChar char="•"/>
            </a:pPr>
            <a:r>
              <a:rPr lang="en-US" sz="3200" dirty="0"/>
              <a:t>Teach the youth to advocate for themselves</a:t>
            </a:r>
          </a:p>
          <a:p>
            <a:pPr lvl="0">
              <a:buFont typeface="Arial" pitchFamily="34" charset="0"/>
              <a:buChar char="•"/>
            </a:pPr>
            <a:r>
              <a:rPr lang="en-US" sz="3200" dirty="0"/>
              <a:t>Teach the parents how to advocate for their youth </a:t>
            </a:r>
          </a:p>
          <a:p>
            <a:pPr lvl="0">
              <a:buFont typeface="Arial" pitchFamily="34" charset="0"/>
              <a:buChar char="•"/>
            </a:pPr>
            <a:r>
              <a:rPr lang="en-US" sz="3200" dirty="0"/>
              <a:t>AND…</a:t>
            </a:r>
          </a:p>
          <a:p>
            <a:pPr lvl="0">
              <a:buFont typeface="Arial" pitchFamily="34" charset="0"/>
              <a:buChar char="•"/>
            </a:pPr>
            <a:r>
              <a:rPr lang="en-US" sz="3200" dirty="0"/>
              <a:t>Advocate for your kid </a:t>
            </a:r>
          </a:p>
          <a:p>
            <a:pPr marL="0" lvl="0" indent="0">
              <a:buNone/>
            </a:pPr>
            <a:r>
              <a:rPr lang="en-US" sz="3200" dirty="0"/>
              <a:t>			(smile and lean approach)</a:t>
            </a:r>
          </a:p>
        </p:txBody>
      </p:sp>
    </p:spTree>
    <p:extLst>
      <p:ext uri="{BB962C8B-B14F-4D97-AF65-F5344CB8AC3E}">
        <p14:creationId xmlns:p14="http://schemas.microsoft.com/office/powerpoint/2010/main" val="1354404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latin typeface="Kristen ITC" pitchFamily="66" charset="0"/>
              </a:rPr>
              <a:t>What is bullying?</a:t>
            </a:r>
          </a:p>
        </p:txBody>
      </p:sp>
      <p:sp>
        <p:nvSpPr>
          <p:cNvPr id="3" name="Content Placeholder 2"/>
          <p:cNvSpPr>
            <a:spLocks noGrp="1"/>
          </p:cNvSpPr>
          <p:nvPr>
            <p:ph idx="1"/>
          </p:nvPr>
        </p:nvSpPr>
        <p:spPr>
          <a:xfrm>
            <a:off x="822960" y="1100628"/>
            <a:ext cx="7520940" cy="5376372"/>
          </a:xfrm>
        </p:spPr>
        <p:txBody>
          <a:bodyPr>
            <a:normAutofit fontScale="92500" lnSpcReduction="10000"/>
          </a:bodyPr>
          <a:lstStyle/>
          <a:p>
            <a:pPr marL="0" indent="0" algn="ctr">
              <a:buNone/>
            </a:pPr>
            <a:endParaRPr lang="en-US" dirty="0"/>
          </a:p>
          <a:p>
            <a:pPr marL="0" indent="0">
              <a:buNone/>
            </a:pPr>
            <a:r>
              <a:rPr lang="en-US" sz="4400" b="1" u="sng" dirty="0"/>
              <a:t>Definition:</a:t>
            </a:r>
          </a:p>
          <a:p>
            <a:pPr marL="0" indent="0">
              <a:buNone/>
            </a:pPr>
            <a:r>
              <a:rPr lang="en-US" sz="4000" dirty="0"/>
              <a:t>Bullying is an act of violence that involves the imbalance of power between the bully/</a:t>
            </a:r>
            <a:r>
              <a:rPr lang="en-US" sz="4000" dirty="0" err="1"/>
              <a:t>ies</a:t>
            </a:r>
            <a:r>
              <a:rPr lang="en-US" sz="4000" dirty="0"/>
              <a:t> and victim/s.   It is intentional, repeated hurtful acts, words or other behaviors committed by one or more persons against another (or group of others) in an obvious or subtle way.</a:t>
            </a:r>
          </a:p>
        </p:txBody>
      </p:sp>
    </p:spTree>
    <p:extLst>
      <p:ext uri="{BB962C8B-B14F-4D97-AF65-F5344CB8AC3E}">
        <p14:creationId xmlns:p14="http://schemas.microsoft.com/office/powerpoint/2010/main" val="933149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5105400"/>
          </a:xfrm>
        </p:spPr>
        <p:txBody>
          <a:bodyPr>
            <a:noAutofit/>
          </a:bodyPr>
          <a:lstStyle/>
          <a:p>
            <a:pPr marL="0" indent="0" algn="ctr">
              <a:buNone/>
            </a:pPr>
            <a:r>
              <a:rPr lang="en-US" sz="4400" b="1" dirty="0"/>
              <a:t>Ways to help…</a:t>
            </a:r>
          </a:p>
          <a:p>
            <a:pPr lvl="0"/>
            <a:endParaRPr lang="en-US" sz="3200" dirty="0"/>
          </a:p>
          <a:p>
            <a:pPr lvl="0"/>
            <a:r>
              <a:rPr lang="en-US" sz="3200" dirty="0"/>
              <a:t>Help your youth learn skills to get them into a friendship or social group.  </a:t>
            </a:r>
          </a:p>
          <a:p>
            <a:pPr lvl="0"/>
            <a:r>
              <a:rPr lang="en-US" sz="3200" dirty="0"/>
              <a:t>This is the goal! Helping them help themselves to create friendships and be a part of a social group, not on the outside of the social groups.</a:t>
            </a:r>
          </a:p>
        </p:txBody>
      </p:sp>
    </p:spTree>
    <p:extLst>
      <p:ext uri="{BB962C8B-B14F-4D97-AF65-F5344CB8AC3E}">
        <p14:creationId xmlns:p14="http://schemas.microsoft.com/office/powerpoint/2010/main" val="36294686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bullied</a:t>
            </a:r>
          </a:p>
        </p:txBody>
      </p:sp>
      <p:sp>
        <p:nvSpPr>
          <p:cNvPr id="3" name="Content Placeholder 2"/>
          <p:cNvSpPr>
            <a:spLocks noGrp="1"/>
          </p:cNvSpPr>
          <p:nvPr>
            <p:ph sz="quarter" idx="1"/>
          </p:nvPr>
        </p:nvSpPr>
        <p:spPr>
          <a:xfrm>
            <a:off x="457200" y="1371600"/>
            <a:ext cx="7467600" cy="5105400"/>
          </a:xfrm>
        </p:spPr>
        <p:txBody>
          <a:bodyPr>
            <a:noAutofit/>
          </a:bodyPr>
          <a:lstStyle/>
          <a:p>
            <a:pPr marL="0" indent="0" algn="ctr">
              <a:buNone/>
            </a:pPr>
            <a:r>
              <a:rPr lang="en-US" sz="2800" b="1" dirty="0"/>
              <a:t>Ways to help…</a:t>
            </a:r>
          </a:p>
          <a:p>
            <a:pPr lvl="0"/>
            <a:r>
              <a:rPr lang="en-US" sz="2800" b="1" u="sng" dirty="0"/>
              <a:t>Simple model</a:t>
            </a:r>
          </a:p>
          <a:p>
            <a:pPr lvl="0">
              <a:buFont typeface="Arial" pitchFamily="34" charset="0"/>
              <a:buChar char="•"/>
            </a:pPr>
            <a:r>
              <a:rPr lang="en-US" sz="2800" b="1" dirty="0"/>
              <a:t>Walk with awareness, calm and confidence</a:t>
            </a:r>
            <a:r>
              <a:rPr lang="en-US" sz="2800" dirty="0"/>
              <a:t> </a:t>
            </a:r>
          </a:p>
          <a:p>
            <a:pPr lvl="0">
              <a:buFont typeface="Arial" pitchFamily="34" charset="0"/>
              <a:buChar char="•"/>
            </a:pPr>
            <a:r>
              <a:rPr lang="en-US" sz="2800" b="1" dirty="0"/>
              <a:t>Feel one way but act another</a:t>
            </a:r>
            <a:r>
              <a:rPr lang="en-US" sz="2800" dirty="0"/>
              <a:t> </a:t>
            </a:r>
          </a:p>
          <a:p>
            <a:pPr lvl="0">
              <a:buFont typeface="Arial" pitchFamily="34" charset="0"/>
              <a:buChar char="•"/>
            </a:pPr>
            <a:r>
              <a:rPr lang="en-US" sz="2800" b="1" dirty="0"/>
              <a:t>Filter hurtful words</a:t>
            </a:r>
            <a:r>
              <a:rPr lang="en-US" sz="2800" dirty="0"/>
              <a:t> </a:t>
            </a:r>
          </a:p>
          <a:p>
            <a:pPr lvl="0">
              <a:buFont typeface="Arial" pitchFamily="34" charset="0"/>
              <a:buChar char="•"/>
            </a:pPr>
            <a:r>
              <a:rPr lang="en-US" sz="2800" b="1" dirty="0"/>
              <a:t>Communicate with others to gain help</a:t>
            </a:r>
            <a:r>
              <a:rPr lang="en-US" sz="2800" dirty="0"/>
              <a:t> </a:t>
            </a:r>
          </a:p>
          <a:p>
            <a:pPr lvl="0">
              <a:buFont typeface="Arial" pitchFamily="34" charset="0"/>
              <a:buChar char="•"/>
            </a:pPr>
            <a:r>
              <a:rPr lang="en-US" sz="2800" b="1" dirty="0"/>
              <a:t>Use physical self-defense as a last resort</a:t>
            </a:r>
          </a:p>
        </p:txBody>
      </p:sp>
    </p:spTree>
    <p:extLst>
      <p:ext uri="{BB962C8B-B14F-4D97-AF65-F5344CB8AC3E}">
        <p14:creationId xmlns:p14="http://schemas.microsoft.com/office/powerpoint/2010/main" val="34901240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838200"/>
            <a:ext cx="6172200" cy="2743200"/>
          </a:xfrm>
        </p:spPr>
        <p:txBody>
          <a:bodyPr>
            <a:normAutofit/>
          </a:bodyPr>
          <a:lstStyle/>
          <a:p>
            <a:pPr algn="ctr"/>
            <a:r>
              <a:rPr lang="en-US" sz="6000" dirty="0"/>
              <a:t>Help for the Bystanders</a:t>
            </a:r>
          </a:p>
        </p:txBody>
      </p:sp>
    </p:spTree>
    <p:extLst>
      <p:ext uri="{BB962C8B-B14F-4D97-AF65-F5344CB8AC3E}">
        <p14:creationId xmlns:p14="http://schemas.microsoft.com/office/powerpoint/2010/main" val="1363247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bystanders</a:t>
            </a:r>
          </a:p>
        </p:txBody>
      </p:sp>
      <p:sp>
        <p:nvSpPr>
          <p:cNvPr id="3" name="Content Placeholder 2"/>
          <p:cNvSpPr>
            <a:spLocks noGrp="1"/>
          </p:cNvSpPr>
          <p:nvPr>
            <p:ph sz="quarter" idx="1"/>
          </p:nvPr>
        </p:nvSpPr>
        <p:spPr>
          <a:xfrm>
            <a:off x="457200" y="1371600"/>
            <a:ext cx="7467600" cy="5181600"/>
          </a:xfrm>
        </p:spPr>
        <p:txBody>
          <a:bodyPr>
            <a:noAutofit/>
          </a:bodyPr>
          <a:lstStyle/>
          <a:p>
            <a:pPr lvl="0"/>
            <a:r>
              <a:rPr lang="en-US" sz="3400" dirty="0"/>
              <a:t>60 to 70% of students in schools are those who are not usually bullied and do not do the bullying. </a:t>
            </a:r>
          </a:p>
          <a:p>
            <a:pPr lvl="0"/>
            <a:r>
              <a:rPr lang="en-US" sz="3400" dirty="0"/>
              <a:t>They are not in the top popular group but can float back and forth between social groups fairly well.  </a:t>
            </a:r>
          </a:p>
          <a:p>
            <a:r>
              <a:rPr lang="en-US" sz="3400" dirty="0"/>
              <a:t>These are the followers in school.  They follow the trends, the rules and at times bullying. </a:t>
            </a:r>
          </a:p>
        </p:txBody>
      </p:sp>
    </p:spTree>
    <p:extLst>
      <p:ext uri="{BB962C8B-B14F-4D97-AF65-F5344CB8AC3E}">
        <p14:creationId xmlns:p14="http://schemas.microsoft.com/office/powerpoint/2010/main" val="1895767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Autofit/>
          </a:bodyPr>
          <a:lstStyle/>
          <a:p>
            <a:pPr algn="ctr"/>
            <a:r>
              <a:rPr lang="en-US" sz="4000" dirty="0"/>
              <a:t>Help for those who are bystanders</a:t>
            </a:r>
          </a:p>
        </p:txBody>
      </p:sp>
      <p:sp>
        <p:nvSpPr>
          <p:cNvPr id="3" name="Content Placeholder 2"/>
          <p:cNvSpPr>
            <a:spLocks noGrp="1"/>
          </p:cNvSpPr>
          <p:nvPr>
            <p:ph sz="quarter" idx="1"/>
          </p:nvPr>
        </p:nvSpPr>
        <p:spPr>
          <a:xfrm>
            <a:off x="457200" y="1447800"/>
            <a:ext cx="7467600" cy="5105400"/>
          </a:xfrm>
        </p:spPr>
        <p:txBody>
          <a:bodyPr>
            <a:noAutofit/>
          </a:bodyPr>
          <a:lstStyle/>
          <a:p>
            <a:pPr marL="0" lvl="0" indent="0" algn="ctr">
              <a:buNone/>
            </a:pPr>
            <a:r>
              <a:rPr lang="en-US" sz="2600" b="1" dirty="0"/>
              <a:t>Ways to help…</a:t>
            </a:r>
          </a:p>
          <a:p>
            <a:pPr lvl="0"/>
            <a:r>
              <a:rPr lang="en-US" sz="2600" dirty="0"/>
              <a:t>Help them develop a good sense of self</a:t>
            </a:r>
          </a:p>
          <a:p>
            <a:pPr lvl="0"/>
            <a:r>
              <a:rPr lang="en-US" sz="2600" dirty="0"/>
              <a:t>Help them build and develop their own self esteem.</a:t>
            </a:r>
          </a:p>
          <a:p>
            <a:pPr lvl="0"/>
            <a:r>
              <a:rPr lang="en-US" sz="2600" dirty="0"/>
              <a:t>Help them build and develop greater depths of empathy by exposing them to stories of those bullied</a:t>
            </a:r>
          </a:p>
          <a:p>
            <a:pPr lvl="0"/>
            <a:r>
              <a:rPr lang="en-US" sz="2600" dirty="0"/>
              <a:t>Give them the same techniques you give the bullied so that they can help coach and encourage any who are being bullied.</a:t>
            </a:r>
          </a:p>
          <a:p>
            <a:pPr lvl="0"/>
            <a:r>
              <a:rPr lang="en-US" sz="2600" dirty="0"/>
              <a:t>Help them find other avenues for friendships and activities.</a:t>
            </a:r>
          </a:p>
          <a:p>
            <a:pPr marL="0" lvl="0" indent="0" algn="ctr">
              <a:buNone/>
            </a:pPr>
            <a:endParaRPr lang="en-US" dirty="0"/>
          </a:p>
        </p:txBody>
      </p:sp>
    </p:spTree>
    <p:extLst>
      <p:ext uri="{BB962C8B-B14F-4D97-AF65-F5344CB8AC3E}">
        <p14:creationId xmlns:p14="http://schemas.microsoft.com/office/powerpoint/2010/main" val="7862947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696200" cy="3124200"/>
          </a:xfrm>
        </p:spPr>
        <p:txBody>
          <a:bodyPr>
            <a:normAutofit/>
          </a:bodyPr>
          <a:lstStyle/>
          <a:p>
            <a:pPr algn="ctr"/>
            <a:r>
              <a:rPr lang="en-US" sz="6600" dirty="0">
                <a:latin typeface="Bodoni MT Black" panose="02070A03080606020203" pitchFamily="18" charset="0"/>
              </a:rPr>
              <a:t>Help for the Bullies</a:t>
            </a:r>
          </a:p>
        </p:txBody>
      </p:sp>
    </p:spTree>
    <p:extLst>
      <p:ext uri="{BB962C8B-B14F-4D97-AF65-F5344CB8AC3E}">
        <p14:creationId xmlns:p14="http://schemas.microsoft.com/office/powerpoint/2010/main" val="2310133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Help for those who are bullies</a:t>
            </a:r>
            <a:endParaRPr lang="en-US" dirty="0"/>
          </a:p>
        </p:txBody>
      </p:sp>
      <p:sp>
        <p:nvSpPr>
          <p:cNvPr id="3" name="Content Placeholder 2"/>
          <p:cNvSpPr>
            <a:spLocks noGrp="1"/>
          </p:cNvSpPr>
          <p:nvPr>
            <p:ph sz="quarter" idx="1"/>
          </p:nvPr>
        </p:nvSpPr>
        <p:spPr>
          <a:xfrm>
            <a:off x="457200" y="1144524"/>
            <a:ext cx="7467600" cy="4568952"/>
          </a:xfrm>
        </p:spPr>
        <p:txBody>
          <a:bodyPr>
            <a:normAutofit fontScale="92500" lnSpcReduction="10000"/>
          </a:bodyPr>
          <a:lstStyle/>
          <a:p>
            <a:pPr marL="0" indent="0">
              <a:buNone/>
            </a:pPr>
            <a:r>
              <a:rPr lang="en-US" sz="2800" b="1" dirty="0"/>
              <a:t>Expected or Blatant Bully Profile:</a:t>
            </a:r>
          </a:p>
          <a:p>
            <a:r>
              <a:rPr lang="en-US" sz="2800" dirty="0"/>
              <a:t>The blatant bully is less than 10% of a student body.  </a:t>
            </a:r>
          </a:p>
          <a:p>
            <a:r>
              <a:rPr lang="en-US" sz="2800" dirty="0"/>
              <a:t>Usually they get caught 1 out of every 10 acts of bullying.  </a:t>
            </a:r>
          </a:p>
          <a:p>
            <a:r>
              <a:rPr lang="en-US" sz="2800" dirty="0"/>
              <a:t>Often they are using their bullying to distract themselves from feeling emotions of life situations and therefore lose empathy for their victims.  </a:t>
            </a:r>
          </a:p>
          <a:p>
            <a:r>
              <a:rPr lang="en-US" sz="2800" dirty="0"/>
              <a:t>They often lack basic social skills and therefore do not know how to interact well with their peers. </a:t>
            </a:r>
          </a:p>
          <a:p>
            <a:r>
              <a:rPr lang="en-US" sz="2800" dirty="0"/>
              <a:t>They look for fear in others to exploit.</a:t>
            </a:r>
          </a:p>
          <a:p>
            <a:pPr marL="0" indent="0">
              <a:buNone/>
            </a:pPr>
            <a:endParaRPr lang="en-US" dirty="0"/>
          </a:p>
        </p:txBody>
      </p:sp>
    </p:spTree>
    <p:extLst>
      <p:ext uri="{BB962C8B-B14F-4D97-AF65-F5344CB8AC3E}">
        <p14:creationId xmlns:p14="http://schemas.microsoft.com/office/powerpoint/2010/main" val="41927713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Help for those who are bullies</a:t>
            </a:r>
            <a:endParaRPr lang="en-US" dirty="0"/>
          </a:p>
        </p:txBody>
      </p:sp>
      <p:sp>
        <p:nvSpPr>
          <p:cNvPr id="3" name="Content Placeholder 2"/>
          <p:cNvSpPr>
            <a:spLocks noGrp="1"/>
          </p:cNvSpPr>
          <p:nvPr>
            <p:ph sz="quarter" idx="1"/>
          </p:nvPr>
        </p:nvSpPr>
        <p:spPr>
          <a:xfrm>
            <a:off x="609600" y="1600200"/>
            <a:ext cx="7467600" cy="4568952"/>
          </a:xfrm>
        </p:spPr>
        <p:txBody>
          <a:bodyPr>
            <a:normAutofit fontScale="92500" lnSpcReduction="10000"/>
          </a:bodyPr>
          <a:lstStyle/>
          <a:p>
            <a:pPr marL="0" indent="0">
              <a:buNone/>
            </a:pPr>
            <a:r>
              <a:rPr lang="en-US" sz="2800" b="1" dirty="0"/>
              <a:t>Expected or Blatant Bully Profile:</a:t>
            </a:r>
          </a:p>
          <a:p>
            <a:pPr marL="457200" indent="-457200">
              <a:buFont typeface="Arial" panose="020B0604020202020204" pitchFamily="34" charset="0"/>
              <a:buChar char="•"/>
            </a:pPr>
            <a:r>
              <a:rPr lang="en-US" sz="2800" dirty="0"/>
              <a:t>Normal Profile</a:t>
            </a:r>
          </a:p>
          <a:p>
            <a:pPr marL="457200" lvl="0" indent="-457200">
              <a:buFont typeface="Arial" panose="020B0604020202020204" pitchFamily="34" charset="0"/>
              <a:buChar char="•"/>
            </a:pPr>
            <a:r>
              <a:rPr lang="en-US" sz="2800" dirty="0"/>
              <a:t>Impulsive, hot-headed, dominant</a:t>
            </a:r>
          </a:p>
          <a:p>
            <a:pPr marL="457200" lvl="0" indent="-457200">
              <a:buFont typeface="Arial" panose="020B0604020202020204" pitchFamily="34" charset="0"/>
              <a:buChar char="•"/>
            </a:pPr>
            <a:r>
              <a:rPr lang="en-US" sz="2800" dirty="0"/>
              <a:t>Easily frustrated</a:t>
            </a:r>
          </a:p>
          <a:p>
            <a:pPr marL="457200" lvl="0" indent="-457200">
              <a:buFont typeface="Arial" panose="020B0604020202020204" pitchFamily="34" charset="0"/>
              <a:buChar char="•"/>
            </a:pPr>
            <a:r>
              <a:rPr lang="en-US" sz="2800" dirty="0"/>
              <a:t>Lacking empathy</a:t>
            </a:r>
          </a:p>
          <a:p>
            <a:pPr marL="457200" lvl="0" indent="-457200">
              <a:buFont typeface="Arial" panose="020B0604020202020204" pitchFamily="34" charset="0"/>
              <a:buChar char="•"/>
            </a:pPr>
            <a:r>
              <a:rPr lang="en-US" sz="2800" dirty="0"/>
              <a:t>Lacking social skills</a:t>
            </a:r>
          </a:p>
          <a:p>
            <a:pPr marL="457200" lvl="0" indent="-457200">
              <a:buFont typeface="Arial" panose="020B0604020202020204" pitchFamily="34" charset="0"/>
              <a:buChar char="•"/>
            </a:pPr>
            <a:r>
              <a:rPr lang="en-US" sz="2800" dirty="0"/>
              <a:t>Having difficulty following rules</a:t>
            </a:r>
          </a:p>
          <a:p>
            <a:pPr marL="457200" lvl="0" indent="-457200">
              <a:buFont typeface="Arial" panose="020B0604020202020204" pitchFamily="34" charset="0"/>
              <a:buChar char="•"/>
            </a:pPr>
            <a:r>
              <a:rPr lang="en-US" sz="2800" dirty="0"/>
              <a:t>Viewing violence in a positive way</a:t>
            </a:r>
          </a:p>
          <a:p>
            <a:pPr marL="457200" lvl="0" indent="-457200">
              <a:buFont typeface="Arial" panose="020B0604020202020204" pitchFamily="34" charset="0"/>
              <a:buChar char="•"/>
            </a:pPr>
            <a:r>
              <a:rPr lang="en-US" sz="2800" dirty="0"/>
              <a:t>Physically stronger than other children (this is more a characteristic of boy bullies)</a:t>
            </a:r>
          </a:p>
          <a:p>
            <a:pPr marL="0" indent="0">
              <a:buNone/>
            </a:pPr>
            <a:endParaRPr lang="en-US" dirty="0"/>
          </a:p>
        </p:txBody>
      </p:sp>
    </p:spTree>
    <p:extLst>
      <p:ext uri="{BB962C8B-B14F-4D97-AF65-F5344CB8AC3E}">
        <p14:creationId xmlns:p14="http://schemas.microsoft.com/office/powerpoint/2010/main" val="8329713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Help for those who are bullies</a:t>
            </a:r>
            <a:endParaRPr lang="en-US" dirty="0"/>
          </a:p>
        </p:txBody>
      </p:sp>
      <p:sp>
        <p:nvSpPr>
          <p:cNvPr id="3" name="Content Placeholder 2"/>
          <p:cNvSpPr>
            <a:spLocks noGrp="1"/>
          </p:cNvSpPr>
          <p:nvPr>
            <p:ph sz="quarter" idx="1"/>
          </p:nvPr>
        </p:nvSpPr>
        <p:spPr>
          <a:xfrm>
            <a:off x="457200" y="1600200"/>
            <a:ext cx="7467600" cy="4873752"/>
          </a:xfrm>
        </p:spPr>
        <p:txBody>
          <a:bodyPr>
            <a:normAutofit fontScale="92500" lnSpcReduction="20000"/>
          </a:bodyPr>
          <a:lstStyle/>
          <a:p>
            <a:pPr marL="0" indent="0">
              <a:buNone/>
            </a:pPr>
            <a:r>
              <a:rPr lang="en-US" sz="3200" b="1" dirty="0"/>
              <a:t>Expected or Blatant Bully Profile:</a:t>
            </a:r>
          </a:p>
          <a:p>
            <a:pPr marL="0" indent="0">
              <a:buNone/>
            </a:pPr>
            <a:r>
              <a:rPr lang="en-US" sz="3200" b="1" dirty="0"/>
              <a:t>How to Help…</a:t>
            </a:r>
          </a:p>
          <a:p>
            <a:pPr marL="571500" lvl="0" indent="-571500">
              <a:buFont typeface="Arial" panose="020B0604020202020204" pitchFamily="34" charset="0"/>
              <a:buChar char="•"/>
            </a:pPr>
            <a:r>
              <a:rPr lang="en-US" sz="3600" b="1" dirty="0"/>
              <a:t>See need for Change</a:t>
            </a:r>
          </a:p>
          <a:p>
            <a:pPr marL="571500" lvl="0" indent="-571500">
              <a:buFont typeface="Arial" panose="020B0604020202020204" pitchFamily="34" charset="0"/>
              <a:buChar char="•"/>
            </a:pPr>
            <a:r>
              <a:rPr lang="en-US" sz="3600" dirty="0"/>
              <a:t>Help them learn social skills they may be lacking</a:t>
            </a:r>
            <a:endParaRPr lang="en-US" sz="3600" b="1" dirty="0"/>
          </a:p>
          <a:p>
            <a:pPr marL="571500" lvl="0" indent="-571500">
              <a:buFont typeface="Arial" panose="020B0604020202020204" pitchFamily="34" charset="0"/>
              <a:buChar char="•"/>
            </a:pPr>
            <a:r>
              <a:rPr lang="en-US" sz="3600" b="1" dirty="0"/>
              <a:t>Provide Clear Behavioral Expectations That Are Free from Loopholes or Ambiguity</a:t>
            </a:r>
            <a:endParaRPr lang="en-US" sz="3600" dirty="0"/>
          </a:p>
          <a:p>
            <a:pPr marL="571500" indent="-571500">
              <a:buFont typeface="Arial" panose="020B0604020202020204" pitchFamily="34" charset="0"/>
              <a:buChar char="•"/>
            </a:pPr>
            <a:r>
              <a:rPr lang="en-US" sz="3600" b="1" dirty="0"/>
              <a:t>Avoid Debates and Arguments</a:t>
            </a:r>
          </a:p>
          <a:p>
            <a:pPr marL="2020824" lvl="8" indent="-571500" algn="ctr">
              <a:buFont typeface="Arial" panose="020B0604020202020204" pitchFamily="34" charset="0"/>
              <a:buChar char="•"/>
            </a:pPr>
            <a:r>
              <a:rPr lang="en-US" sz="3400" b="1" dirty="0"/>
              <a:t>(Wrestling Pigs)</a:t>
            </a:r>
            <a:endParaRPr lang="en-US" sz="3400" dirty="0"/>
          </a:p>
        </p:txBody>
      </p:sp>
    </p:spTree>
    <p:extLst>
      <p:ext uri="{BB962C8B-B14F-4D97-AF65-F5344CB8AC3E}">
        <p14:creationId xmlns:p14="http://schemas.microsoft.com/office/powerpoint/2010/main" val="838351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Help for those who are bullies</a:t>
            </a:r>
            <a:endParaRPr lang="en-US" dirty="0"/>
          </a:p>
        </p:txBody>
      </p:sp>
      <p:sp>
        <p:nvSpPr>
          <p:cNvPr id="3" name="Content Placeholder 2"/>
          <p:cNvSpPr>
            <a:spLocks noGrp="1"/>
          </p:cNvSpPr>
          <p:nvPr>
            <p:ph sz="quarter" idx="1"/>
          </p:nvPr>
        </p:nvSpPr>
        <p:spPr>
          <a:xfrm>
            <a:off x="457200" y="942474"/>
            <a:ext cx="8229600" cy="4648200"/>
          </a:xfrm>
        </p:spPr>
        <p:txBody>
          <a:bodyPr>
            <a:normAutofit/>
          </a:bodyPr>
          <a:lstStyle/>
          <a:p>
            <a:pPr marL="0" indent="0">
              <a:buNone/>
            </a:pPr>
            <a:r>
              <a:rPr lang="en-US" sz="3200" b="1" dirty="0"/>
              <a:t>Expected or Blatant Bully Profile:</a:t>
            </a:r>
            <a:endParaRPr lang="en-US" sz="1200" b="1" dirty="0"/>
          </a:p>
          <a:p>
            <a:pPr marL="0" indent="0">
              <a:buNone/>
            </a:pPr>
            <a:r>
              <a:rPr lang="en-US" sz="3200" b="1" dirty="0"/>
              <a:t>How to Help…</a:t>
            </a:r>
          </a:p>
          <a:p>
            <a:pPr marL="571500" lvl="0" indent="-571500">
              <a:buFont typeface="Arial" panose="020B0604020202020204" pitchFamily="34" charset="0"/>
              <a:buChar char="•"/>
            </a:pPr>
            <a:r>
              <a:rPr lang="en-US" sz="3600" b="1" dirty="0"/>
              <a:t>Avoid Repetitious or Standardized Responses</a:t>
            </a:r>
            <a:endParaRPr lang="en-US" sz="3600" dirty="0"/>
          </a:p>
          <a:p>
            <a:pPr marL="571500" lvl="0" indent="-571500">
              <a:buFont typeface="Arial" panose="020B0604020202020204" pitchFamily="34" charset="0"/>
              <a:buChar char="•"/>
            </a:pPr>
            <a:r>
              <a:rPr lang="en-US" sz="3600" b="1" dirty="0"/>
              <a:t>Reinforce Positive Achievements, but Cautiously</a:t>
            </a:r>
            <a:r>
              <a:rPr lang="en-US" sz="3600" dirty="0"/>
              <a:t> </a:t>
            </a:r>
          </a:p>
          <a:p>
            <a:pPr marL="571500" lvl="0" indent="-571500">
              <a:buFont typeface="Arial" panose="020B0604020202020204" pitchFamily="34" charset="0"/>
              <a:buChar char="•"/>
            </a:pPr>
            <a:r>
              <a:rPr lang="en-US" sz="3600" dirty="0"/>
              <a:t>Teach Social Skills</a:t>
            </a:r>
          </a:p>
          <a:p>
            <a:pPr marL="0" lvl="0" indent="0"/>
            <a:r>
              <a:rPr lang="en-US" sz="1800" dirty="0"/>
              <a:t>(emotion regulation, self-regulation, communication skills &amp; social thinking)</a:t>
            </a:r>
          </a:p>
          <a:p>
            <a:pPr marL="571500" lvl="0" indent="-571500">
              <a:buFont typeface="Arial" panose="020B0604020202020204" pitchFamily="34" charset="0"/>
              <a:buChar char="•"/>
            </a:pPr>
            <a:endParaRPr lang="en-US" sz="3600" dirty="0"/>
          </a:p>
        </p:txBody>
      </p:sp>
    </p:spTree>
    <p:extLst>
      <p:ext uri="{BB962C8B-B14F-4D97-AF65-F5344CB8AC3E}">
        <p14:creationId xmlns:p14="http://schemas.microsoft.com/office/powerpoint/2010/main" val="4159641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latin typeface="Kristen ITC" pitchFamily="66" charset="0"/>
              </a:rPr>
              <a:t>What is bullying?</a:t>
            </a:r>
          </a:p>
        </p:txBody>
      </p:sp>
      <p:sp>
        <p:nvSpPr>
          <p:cNvPr id="3" name="Content Placeholder 2"/>
          <p:cNvSpPr>
            <a:spLocks noGrp="1"/>
          </p:cNvSpPr>
          <p:nvPr>
            <p:ph idx="1"/>
          </p:nvPr>
        </p:nvSpPr>
        <p:spPr>
          <a:xfrm>
            <a:off x="822960" y="1100628"/>
            <a:ext cx="7520940" cy="5376372"/>
          </a:xfrm>
        </p:spPr>
        <p:txBody>
          <a:bodyPr>
            <a:normAutofit/>
          </a:bodyPr>
          <a:lstStyle/>
          <a:p>
            <a:pPr marL="0" indent="0">
              <a:buNone/>
            </a:pPr>
            <a:r>
              <a:rPr lang="en-US" sz="4000" b="1" u="sng" dirty="0"/>
              <a:t>Physical:</a:t>
            </a:r>
          </a:p>
          <a:p>
            <a:pPr marL="0" indent="0">
              <a:buNone/>
            </a:pPr>
            <a:r>
              <a:rPr lang="en-US" sz="4000" dirty="0"/>
              <a:t>hitting, pushing, pinching, kicking, spitting, hair pulling, taking or damaging someone else’s property, taking money from a person, assault or sexual assault.</a:t>
            </a:r>
          </a:p>
          <a:p>
            <a:pPr marL="0" indent="0" algn="ctr">
              <a:buNone/>
            </a:pPr>
            <a:endParaRPr lang="en-US" sz="4000" dirty="0"/>
          </a:p>
          <a:p>
            <a:pPr marL="0" indent="0" algn="ctr">
              <a:buNone/>
            </a:pPr>
            <a:endParaRPr lang="en-US" sz="4000" dirty="0"/>
          </a:p>
          <a:p>
            <a:pPr marL="0" indent="0" algn="ctr">
              <a:buNone/>
            </a:pPr>
            <a:endParaRPr lang="en-US" sz="4000" dirty="0"/>
          </a:p>
        </p:txBody>
      </p:sp>
    </p:spTree>
    <p:extLst>
      <p:ext uri="{BB962C8B-B14F-4D97-AF65-F5344CB8AC3E}">
        <p14:creationId xmlns:p14="http://schemas.microsoft.com/office/powerpoint/2010/main" val="15040122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Help for those who are bullies</a:t>
            </a:r>
            <a:endParaRPr lang="en-US" dirty="0"/>
          </a:p>
        </p:txBody>
      </p:sp>
      <p:sp>
        <p:nvSpPr>
          <p:cNvPr id="3" name="Content Placeholder 2"/>
          <p:cNvSpPr>
            <a:spLocks noGrp="1"/>
          </p:cNvSpPr>
          <p:nvPr>
            <p:ph sz="quarter" idx="1"/>
          </p:nvPr>
        </p:nvSpPr>
        <p:spPr>
          <a:xfrm>
            <a:off x="430530" y="1143000"/>
            <a:ext cx="8305800" cy="4873752"/>
          </a:xfrm>
        </p:spPr>
        <p:txBody>
          <a:bodyPr>
            <a:normAutofit/>
          </a:bodyPr>
          <a:lstStyle/>
          <a:p>
            <a:pPr marL="0" indent="0">
              <a:buNone/>
            </a:pPr>
            <a:r>
              <a:rPr lang="en-US" sz="3200" b="1" dirty="0"/>
              <a:t>Expected or Blatant Bully Profile:</a:t>
            </a:r>
          </a:p>
          <a:p>
            <a:pPr marL="0" indent="0">
              <a:buNone/>
            </a:pPr>
            <a:r>
              <a:rPr lang="en-US" sz="3200" b="1" dirty="0"/>
              <a:t>How to Help…</a:t>
            </a:r>
          </a:p>
          <a:p>
            <a:pPr marL="571500" lvl="0" indent="-571500">
              <a:buFont typeface="Arial" panose="020B0604020202020204" pitchFamily="34" charset="0"/>
              <a:buChar char="•"/>
            </a:pPr>
            <a:r>
              <a:rPr lang="en-US" sz="3600" b="1" dirty="0"/>
              <a:t>Don't Drop Your Guard</a:t>
            </a:r>
            <a:r>
              <a:rPr lang="en-US" sz="3600" dirty="0"/>
              <a:t>  </a:t>
            </a:r>
          </a:p>
          <a:p>
            <a:pPr marL="571500" lvl="0" indent="-571500">
              <a:buFont typeface="Arial" panose="020B0604020202020204" pitchFamily="34" charset="0"/>
              <a:buChar char="•"/>
            </a:pPr>
            <a:r>
              <a:rPr lang="en-US" sz="3600" b="1" dirty="0"/>
              <a:t>Focus on Feelings Rather than Facts</a:t>
            </a:r>
            <a:r>
              <a:rPr lang="en-US" sz="3600" dirty="0"/>
              <a:t> </a:t>
            </a:r>
          </a:p>
          <a:p>
            <a:pPr marL="571500" lvl="0" indent="-571500">
              <a:buFont typeface="Arial" panose="020B0604020202020204" pitchFamily="34" charset="0"/>
              <a:buChar char="•"/>
            </a:pPr>
            <a:r>
              <a:rPr lang="en-US" sz="3600" b="1" dirty="0"/>
              <a:t>Don't Stop at Consequences; Teach Pro-Social Behavior</a:t>
            </a:r>
            <a:r>
              <a:rPr lang="en-US" sz="3600" dirty="0"/>
              <a:t> </a:t>
            </a:r>
          </a:p>
          <a:p>
            <a:pPr marL="571500" lvl="0" indent="-571500">
              <a:buFont typeface="Arial" panose="020B0604020202020204" pitchFamily="34" charset="0"/>
              <a:buChar char="•"/>
            </a:pPr>
            <a:r>
              <a:rPr lang="en-US" sz="3600" dirty="0"/>
              <a:t>Teach Social Skills they may be lacking</a:t>
            </a:r>
          </a:p>
        </p:txBody>
      </p:sp>
    </p:spTree>
    <p:extLst>
      <p:ext uri="{BB962C8B-B14F-4D97-AF65-F5344CB8AC3E}">
        <p14:creationId xmlns:p14="http://schemas.microsoft.com/office/powerpoint/2010/main" val="30715138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Help for those who are bullies</a:t>
            </a:r>
            <a:endParaRPr lang="en-US" dirty="0"/>
          </a:p>
        </p:txBody>
      </p:sp>
      <p:sp>
        <p:nvSpPr>
          <p:cNvPr id="3" name="Content Placeholder 2"/>
          <p:cNvSpPr>
            <a:spLocks noGrp="1"/>
          </p:cNvSpPr>
          <p:nvPr>
            <p:ph sz="quarter" idx="1"/>
          </p:nvPr>
        </p:nvSpPr>
        <p:spPr>
          <a:xfrm>
            <a:off x="381000" y="1100628"/>
            <a:ext cx="8458200" cy="5300172"/>
          </a:xfrm>
        </p:spPr>
        <p:txBody>
          <a:bodyPr>
            <a:normAutofit/>
          </a:bodyPr>
          <a:lstStyle/>
          <a:p>
            <a:pPr marL="0" indent="0">
              <a:buNone/>
            </a:pPr>
            <a:r>
              <a:rPr lang="en-US" sz="2200" b="1" dirty="0"/>
              <a:t>Un-Expected Bully Profile</a:t>
            </a:r>
          </a:p>
          <a:p>
            <a:pPr lvl="0"/>
            <a:r>
              <a:rPr lang="en-US" sz="2200" dirty="0"/>
              <a:t>These are the youth you may meet that surprise you.  They may come have signs of depression, eating disorder, parents catch them doing drugs or alcohol, poor grades, etc.  These bullies sneak up on and usually surprises the professionals because they do not expect it from this type of youth. </a:t>
            </a:r>
          </a:p>
          <a:p>
            <a:pPr lvl="0"/>
            <a:r>
              <a:rPr lang="en-US" sz="2200" dirty="0"/>
              <a:t>Usually but not always these are girls.  </a:t>
            </a:r>
            <a:r>
              <a:rPr lang="en-US" sz="2200" dirty="0" err="1"/>
              <a:t>Charol</a:t>
            </a:r>
            <a:r>
              <a:rPr lang="en-US" sz="2200" dirty="0"/>
              <a:t> </a:t>
            </a:r>
            <a:r>
              <a:rPr lang="en-US" sz="2200" dirty="0" err="1"/>
              <a:t>Shakeshaft</a:t>
            </a:r>
            <a:r>
              <a:rPr lang="en-US" sz="2200" dirty="0"/>
              <a:t> writes, “Boys bully in your face. Girls bully behind your back.”</a:t>
            </a:r>
          </a:p>
          <a:p>
            <a:pPr lvl="0"/>
            <a:r>
              <a:rPr lang="en-US" sz="2200" dirty="0"/>
              <a:t>These tend to be students in the popular group.  They have higher verbal and social skills than the blatant bully and use verbal and social bullying as their mode of violence against the victim.   </a:t>
            </a:r>
          </a:p>
          <a:p>
            <a:pPr lvl="0"/>
            <a:r>
              <a:rPr lang="en-US" sz="2200" dirty="0"/>
              <a:t>These bullies only get caught about 1 out of every 50 incidents of bullying.  </a:t>
            </a:r>
          </a:p>
          <a:p>
            <a:pPr lvl="0"/>
            <a:r>
              <a:rPr lang="en-US" sz="2200" dirty="0"/>
              <a:t>Often you may hear this being called relational aggression or RA. </a:t>
            </a:r>
          </a:p>
          <a:p>
            <a:pPr marL="0" indent="0">
              <a:buNone/>
            </a:pPr>
            <a:endParaRPr lang="en-US" dirty="0"/>
          </a:p>
        </p:txBody>
      </p:sp>
    </p:spTree>
    <p:extLst>
      <p:ext uri="{BB962C8B-B14F-4D97-AF65-F5344CB8AC3E}">
        <p14:creationId xmlns:p14="http://schemas.microsoft.com/office/powerpoint/2010/main" val="22131420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Help for those who are bullies</a:t>
            </a:r>
            <a:endParaRPr lang="en-US" dirty="0"/>
          </a:p>
        </p:txBody>
      </p:sp>
      <p:sp>
        <p:nvSpPr>
          <p:cNvPr id="3" name="Content Placeholder 2"/>
          <p:cNvSpPr>
            <a:spLocks noGrp="1"/>
          </p:cNvSpPr>
          <p:nvPr>
            <p:ph sz="quarter" idx="1"/>
          </p:nvPr>
        </p:nvSpPr>
        <p:spPr>
          <a:xfrm>
            <a:off x="342900" y="934453"/>
            <a:ext cx="8458200" cy="5071572"/>
          </a:xfrm>
        </p:spPr>
        <p:txBody>
          <a:bodyPr>
            <a:normAutofit/>
          </a:bodyPr>
          <a:lstStyle/>
          <a:p>
            <a:pPr marL="0" indent="0">
              <a:buNone/>
            </a:pPr>
            <a:r>
              <a:rPr lang="en-US" sz="3600" b="1" dirty="0"/>
              <a:t>Un-Expected Bully Profile</a:t>
            </a:r>
          </a:p>
          <a:p>
            <a:pPr marL="0" indent="0">
              <a:buNone/>
            </a:pPr>
            <a:endParaRPr lang="en-US" dirty="0"/>
          </a:p>
          <a:p>
            <a:pPr marL="0" indent="0">
              <a:buNone/>
            </a:pPr>
            <a:r>
              <a:rPr lang="en-US" sz="2800" dirty="0"/>
              <a:t>This type of bully, bullies because they may:</a:t>
            </a:r>
          </a:p>
          <a:p>
            <a:pPr marL="457200" indent="-457200">
              <a:buFont typeface="Arial" panose="020B0604020202020204" pitchFamily="34" charset="0"/>
              <a:buChar char="•"/>
            </a:pPr>
            <a:r>
              <a:rPr lang="en-US" sz="2800" b="1" dirty="0"/>
              <a:t>Have learned the habit of bullying at home</a:t>
            </a:r>
            <a:r>
              <a:rPr lang="en-US" sz="2800" dirty="0"/>
              <a:t>.</a:t>
            </a:r>
          </a:p>
          <a:p>
            <a:pPr marL="457200" indent="-457200">
              <a:buFont typeface="Arial" panose="020B0604020202020204" pitchFamily="34" charset="0"/>
              <a:buChar char="•"/>
            </a:pPr>
            <a:r>
              <a:rPr lang="en-US" sz="2800" b="1" dirty="0"/>
              <a:t>Be insecure</a:t>
            </a:r>
            <a:r>
              <a:rPr lang="en-US" sz="2800" dirty="0"/>
              <a:t>.</a:t>
            </a:r>
          </a:p>
          <a:p>
            <a:pPr marL="457200" indent="-457200">
              <a:buFont typeface="Arial" panose="020B0604020202020204" pitchFamily="34" charset="0"/>
              <a:buChar char="•"/>
            </a:pPr>
            <a:r>
              <a:rPr lang="en-US" sz="2800" b="1" dirty="0"/>
              <a:t>Need to feel powerful.</a:t>
            </a:r>
          </a:p>
          <a:p>
            <a:pPr marL="457200" indent="-457200">
              <a:buFont typeface="Arial" panose="020B0604020202020204" pitchFamily="34" charset="0"/>
              <a:buChar char="•"/>
            </a:pPr>
            <a:r>
              <a:rPr lang="en-US" sz="2800" b="1" dirty="0"/>
              <a:t>Want to get attention and be popular</a:t>
            </a:r>
            <a:r>
              <a:rPr lang="en-US" sz="2800" dirty="0"/>
              <a:t>.</a:t>
            </a:r>
          </a:p>
          <a:p>
            <a:pPr marL="457200" indent="-457200">
              <a:buFont typeface="Arial" panose="020B0604020202020204" pitchFamily="34" charset="0"/>
              <a:buChar char="•"/>
            </a:pPr>
            <a:r>
              <a:rPr lang="en-US" sz="2800" b="1" dirty="0"/>
              <a:t>Have personal issues</a:t>
            </a:r>
            <a:r>
              <a:rPr lang="en-US" sz="2800" dirty="0"/>
              <a:t>.</a:t>
            </a:r>
          </a:p>
          <a:p>
            <a:pPr marL="457200" indent="-457200">
              <a:buFont typeface="Arial" panose="020B0604020202020204" pitchFamily="34" charset="0"/>
              <a:buChar char="•"/>
            </a:pPr>
            <a:r>
              <a:rPr lang="en-US" sz="2800" dirty="0"/>
              <a:t>Lack Social Skills</a:t>
            </a:r>
          </a:p>
        </p:txBody>
      </p:sp>
    </p:spTree>
    <p:extLst>
      <p:ext uri="{BB962C8B-B14F-4D97-AF65-F5344CB8AC3E}">
        <p14:creationId xmlns:p14="http://schemas.microsoft.com/office/powerpoint/2010/main" val="25503743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Help for those who are bullies</a:t>
            </a:r>
            <a:endParaRPr lang="en-US" dirty="0"/>
          </a:p>
        </p:txBody>
      </p:sp>
      <p:sp>
        <p:nvSpPr>
          <p:cNvPr id="3" name="Content Placeholder 2"/>
          <p:cNvSpPr>
            <a:spLocks noGrp="1"/>
          </p:cNvSpPr>
          <p:nvPr>
            <p:ph sz="quarter" idx="1"/>
          </p:nvPr>
        </p:nvSpPr>
        <p:spPr>
          <a:xfrm>
            <a:off x="1447800" y="2667000"/>
            <a:ext cx="5334000" cy="2590800"/>
          </a:xfrm>
        </p:spPr>
        <p:txBody>
          <a:bodyPr numCol="2">
            <a:noAutofit/>
          </a:bodyPr>
          <a:lstStyle/>
          <a:p>
            <a:pPr lvl="1"/>
            <a:endParaRPr lang="en-US" sz="2800" b="1" dirty="0"/>
          </a:p>
          <a:p>
            <a:pPr lvl="1"/>
            <a:r>
              <a:rPr lang="en-US" sz="2800" b="1" dirty="0"/>
              <a:t>Verbal assaults</a:t>
            </a:r>
            <a:endParaRPr lang="en-US" sz="2800" dirty="0"/>
          </a:p>
          <a:p>
            <a:pPr lvl="1"/>
            <a:r>
              <a:rPr lang="en-US" sz="2800" b="1" dirty="0"/>
              <a:t>Exclusion</a:t>
            </a:r>
            <a:endParaRPr lang="en-US" sz="2800" dirty="0"/>
          </a:p>
          <a:p>
            <a:pPr lvl="1"/>
            <a:endParaRPr lang="en-US" sz="2800" b="1" dirty="0"/>
          </a:p>
          <a:p>
            <a:pPr lvl="1"/>
            <a:endParaRPr lang="en-US" sz="2800" b="1" dirty="0"/>
          </a:p>
          <a:p>
            <a:pPr marL="0" lvl="1" indent="0">
              <a:buNone/>
            </a:pPr>
            <a:endParaRPr lang="en-US" sz="2800" b="1" dirty="0"/>
          </a:p>
          <a:p>
            <a:pPr lvl="1"/>
            <a:r>
              <a:rPr lang="en-US" sz="2800" b="1" dirty="0"/>
              <a:t>Online attacks</a:t>
            </a:r>
          </a:p>
          <a:p>
            <a:pPr lvl="1"/>
            <a:r>
              <a:rPr lang="en-US" sz="2800" b="1" dirty="0"/>
              <a:t>Scare tactics</a:t>
            </a:r>
          </a:p>
          <a:p>
            <a:pPr lvl="1"/>
            <a:r>
              <a:rPr lang="en-US" sz="2800" b="1" dirty="0"/>
              <a:t>Phone calls</a:t>
            </a:r>
            <a:endParaRPr lang="en-US" sz="2800" dirty="0"/>
          </a:p>
        </p:txBody>
      </p:sp>
      <p:sp>
        <p:nvSpPr>
          <p:cNvPr id="4" name="TextBox 3">
            <a:extLst>
              <a:ext uri="{FF2B5EF4-FFF2-40B4-BE49-F238E27FC236}">
                <a16:creationId xmlns:a16="http://schemas.microsoft.com/office/drawing/2014/main" id="{2EFEE4AA-3369-4F8B-AC2C-23CABFC939B6}"/>
              </a:ext>
            </a:extLst>
          </p:cNvPr>
          <p:cNvSpPr txBox="1"/>
          <p:nvPr/>
        </p:nvSpPr>
        <p:spPr>
          <a:xfrm>
            <a:off x="480060" y="926432"/>
            <a:ext cx="8130540" cy="2215991"/>
          </a:xfrm>
          <a:prstGeom prst="rect">
            <a:avLst/>
          </a:prstGeom>
          <a:noFill/>
        </p:spPr>
        <p:txBody>
          <a:bodyPr wrap="square" rtlCol="0">
            <a:spAutoFit/>
          </a:bodyPr>
          <a:lstStyle/>
          <a:p>
            <a:r>
              <a:rPr lang="en-US" sz="2400" b="1" dirty="0"/>
              <a:t>Un-Expected Bully Profile</a:t>
            </a:r>
          </a:p>
          <a:p>
            <a:r>
              <a:rPr lang="en-US" sz="2400" b="1" dirty="0"/>
              <a:t>Bullying by girls is usually sneakier and less physical than bullying by boys, although some girls do use physical violence to bully other girls. Other types of bullying include the following:</a:t>
            </a:r>
          </a:p>
          <a:p>
            <a:endParaRPr lang="en-US" dirty="0"/>
          </a:p>
        </p:txBody>
      </p:sp>
    </p:spTree>
    <p:extLst>
      <p:ext uri="{BB962C8B-B14F-4D97-AF65-F5344CB8AC3E}">
        <p14:creationId xmlns:p14="http://schemas.microsoft.com/office/powerpoint/2010/main" val="23869666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sz="3200" dirty="0"/>
              <a:t>Help for those who are bullies</a:t>
            </a:r>
          </a:p>
        </p:txBody>
      </p:sp>
      <p:sp>
        <p:nvSpPr>
          <p:cNvPr id="3" name="Content Placeholder 2"/>
          <p:cNvSpPr>
            <a:spLocks noGrp="1"/>
          </p:cNvSpPr>
          <p:nvPr>
            <p:ph sz="quarter" idx="1"/>
          </p:nvPr>
        </p:nvSpPr>
        <p:spPr>
          <a:xfrm>
            <a:off x="457200" y="1371600"/>
            <a:ext cx="7467600" cy="5102352"/>
          </a:xfrm>
        </p:spPr>
        <p:txBody>
          <a:bodyPr>
            <a:noAutofit/>
          </a:bodyPr>
          <a:lstStyle/>
          <a:p>
            <a:pPr marL="0" indent="0">
              <a:buNone/>
            </a:pPr>
            <a:r>
              <a:rPr lang="en-US" sz="2400" b="1" dirty="0"/>
              <a:t>How to help: </a:t>
            </a:r>
          </a:p>
          <a:p>
            <a:pPr>
              <a:buFont typeface="Arial" pitchFamily="34" charset="0"/>
              <a:buChar char="•"/>
            </a:pPr>
            <a:r>
              <a:rPr lang="en-US" sz="2400" b="1" dirty="0"/>
              <a:t>T</a:t>
            </a:r>
            <a:r>
              <a:rPr lang="en-US" sz="2400" dirty="0"/>
              <a:t>hese bullies have the same needs as the expected bullies, with one caveat.  They may look like a “good kid” but they are a bully.  </a:t>
            </a:r>
          </a:p>
          <a:p>
            <a:pPr>
              <a:buFont typeface="Arial" pitchFamily="34" charset="0"/>
              <a:buChar char="•"/>
            </a:pPr>
            <a:r>
              <a:rPr lang="en-US" sz="2400" dirty="0"/>
              <a:t>Remember they are the more sneaky; it is much harder for them to be caught because the adults in their life all call them the “good kids”.  </a:t>
            </a:r>
          </a:p>
          <a:p>
            <a:pPr>
              <a:buFont typeface="Arial" pitchFamily="34" charset="0"/>
              <a:buChar char="•"/>
            </a:pPr>
            <a:r>
              <a:rPr lang="en-US" sz="2400" dirty="0"/>
              <a:t>It is rare that a youth with little or no voice would accuse someone who is popular of bullying without some merit to their claim.  </a:t>
            </a:r>
          </a:p>
          <a:p>
            <a:pPr>
              <a:buFont typeface="Arial" pitchFamily="34" charset="0"/>
              <a:buChar char="•"/>
            </a:pPr>
            <a:r>
              <a:rPr lang="en-US" sz="2400" dirty="0"/>
              <a:t>Even if it seems outrageous to the school officials, have them watch, listen and learn.</a:t>
            </a:r>
          </a:p>
          <a:p>
            <a:pPr marL="0" indent="0">
              <a:buNone/>
            </a:pPr>
            <a:endParaRPr lang="en-US" sz="2800" dirty="0"/>
          </a:p>
        </p:txBody>
      </p:sp>
    </p:spTree>
    <p:extLst>
      <p:ext uri="{BB962C8B-B14F-4D97-AF65-F5344CB8AC3E}">
        <p14:creationId xmlns:p14="http://schemas.microsoft.com/office/powerpoint/2010/main" val="37075331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for those who are bullies</a:t>
            </a:r>
          </a:p>
        </p:txBody>
      </p:sp>
      <p:sp>
        <p:nvSpPr>
          <p:cNvPr id="3" name="Content Placeholder 2"/>
          <p:cNvSpPr>
            <a:spLocks noGrp="1"/>
          </p:cNvSpPr>
          <p:nvPr>
            <p:ph idx="1"/>
          </p:nvPr>
        </p:nvSpPr>
        <p:spPr>
          <a:xfrm>
            <a:off x="822960" y="1100628"/>
            <a:ext cx="7520940" cy="5071572"/>
          </a:xfrm>
        </p:spPr>
        <p:txBody>
          <a:bodyPr>
            <a:normAutofit/>
          </a:bodyPr>
          <a:lstStyle/>
          <a:p>
            <a:pPr lvl="0"/>
            <a:r>
              <a:rPr lang="en-US" sz="2800" dirty="0"/>
              <a:t>Get them to see need for Change</a:t>
            </a:r>
          </a:p>
          <a:p>
            <a:pPr lvl="0"/>
            <a:r>
              <a:rPr lang="en-US" sz="2800" dirty="0"/>
              <a:t>Provide Clear Behavioral Expectations That Are Free from Loopholes or Ambiguity</a:t>
            </a:r>
          </a:p>
          <a:p>
            <a:r>
              <a:rPr lang="en-US" sz="2800" dirty="0"/>
              <a:t>Avoid Debates and Arguments  with them but help them to see what they may have been doing.</a:t>
            </a:r>
          </a:p>
          <a:p>
            <a:r>
              <a:rPr lang="en-US" sz="2800" dirty="0"/>
              <a:t>Help them build empathy for others by focusing on FEELINGS not on  FACTS</a:t>
            </a:r>
          </a:p>
          <a:p>
            <a:r>
              <a:rPr lang="en-US" sz="2800" dirty="0"/>
              <a:t>Help them learn social skills they may be lacking</a:t>
            </a:r>
            <a:r>
              <a:rPr lang="en-US" sz="2600" dirty="0"/>
              <a:t> </a:t>
            </a:r>
            <a:r>
              <a:rPr lang="en-US" dirty="0"/>
              <a:t>(emotion regulation, self-regulation, communication skills &amp; social thinking)</a:t>
            </a:r>
          </a:p>
          <a:p>
            <a:endParaRPr lang="en-US" sz="2800" dirty="0"/>
          </a:p>
          <a:p>
            <a:endParaRPr lang="en-US" sz="2800" dirty="0"/>
          </a:p>
        </p:txBody>
      </p:sp>
    </p:spTree>
    <p:extLst>
      <p:ext uri="{BB962C8B-B14F-4D97-AF65-F5344CB8AC3E}">
        <p14:creationId xmlns:p14="http://schemas.microsoft.com/office/powerpoint/2010/main" val="24827577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DF5E3-3508-4A18-97E7-BF8C170C33DB}"/>
              </a:ext>
            </a:extLst>
          </p:cNvPr>
          <p:cNvSpPr>
            <a:spLocks noGrp="1"/>
          </p:cNvSpPr>
          <p:nvPr>
            <p:ph type="title"/>
          </p:nvPr>
        </p:nvSpPr>
        <p:spPr>
          <a:xfrm>
            <a:off x="811530" y="1219200"/>
            <a:ext cx="7646670" cy="1463040"/>
          </a:xfrm>
        </p:spPr>
        <p:txBody>
          <a:bodyPr/>
          <a:lstStyle/>
          <a:p>
            <a:r>
              <a:rPr lang="en-US" sz="6600" dirty="0"/>
              <a:t>Questions? …</a:t>
            </a:r>
          </a:p>
        </p:txBody>
      </p:sp>
    </p:spTree>
    <p:extLst>
      <p:ext uri="{BB962C8B-B14F-4D97-AF65-F5344CB8AC3E}">
        <p14:creationId xmlns:p14="http://schemas.microsoft.com/office/powerpoint/2010/main" val="3316691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32FFB-993D-4DF2-807F-7A9D017AD695}"/>
              </a:ext>
            </a:extLst>
          </p:cNvPr>
          <p:cNvSpPr>
            <a:spLocks noGrp="1"/>
          </p:cNvSpPr>
          <p:nvPr>
            <p:ph type="title"/>
          </p:nvPr>
        </p:nvSpPr>
        <p:spPr>
          <a:xfrm>
            <a:off x="609600" y="1524000"/>
            <a:ext cx="7520940" cy="1752600"/>
          </a:xfrm>
        </p:spPr>
        <p:txBody>
          <a:bodyPr/>
          <a:lstStyle/>
          <a:p>
            <a:pPr algn="ctr"/>
            <a:r>
              <a:rPr lang="en-US" sz="8000" dirty="0"/>
              <a:t>Thank you!!</a:t>
            </a:r>
          </a:p>
        </p:txBody>
      </p:sp>
    </p:spTree>
    <p:extLst>
      <p:ext uri="{BB962C8B-B14F-4D97-AF65-F5344CB8AC3E}">
        <p14:creationId xmlns:p14="http://schemas.microsoft.com/office/powerpoint/2010/main" val="23728613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a:xfrm>
            <a:off x="822960" y="1100628"/>
            <a:ext cx="5044440" cy="3579849"/>
          </a:xfrm>
        </p:spPr>
        <p:txBody>
          <a:bodyPr>
            <a:normAutofit fontScale="92500"/>
          </a:bodyPr>
          <a:lstStyle/>
          <a:p>
            <a:r>
              <a:rPr lang="en-US" sz="2400" dirty="0"/>
              <a:t>Catherine Swope, LPCC-S</a:t>
            </a:r>
          </a:p>
          <a:p>
            <a:endParaRPr lang="en-US" sz="2400" dirty="0"/>
          </a:p>
          <a:p>
            <a:r>
              <a:rPr lang="en-US" sz="2400" dirty="0"/>
              <a:t>Director of Advocates for Families</a:t>
            </a:r>
          </a:p>
          <a:p>
            <a:r>
              <a:rPr lang="en-US" sz="2400" dirty="0"/>
              <a:t>1763 St. Rt. 60, Ashland, OH  44805</a:t>
            </a:r>
          </a:p>
          <a:p>
            <a:endParaRPr lang="en-US" sz="2400" dirty="0"/>
          </a:p>
          <a:p>
            <a:r>
              <a:rPr lang="en-US" sz="2400" dirty="0"/>
              <a:t>419-281-3788 (w) or 419-665-1377 (c)</a:t>
            </a:r>
          </a:p>
          <a:p>
            <a:endParaRPr lang="en-US" sz="2400" dirty="0"/>
          </a:p>
          <a:p>
            <a:r>
              <a:rPr lang="en-US" sz="2400" dirty="0"/>
              <a:t>catherine@advocatesforfamilies.org</a:t>
            </a:r>
          </a:p>
        </p:txBody>
      </p:sp>
      <p:pic>
        <p:nvPicPr>
          <p:cNvPr id="5" name="Picture 4">
            <a:extLst>
              <a:ext uri="{FF2B5EF4-FFF2-40B4-BE49-F238E27FC236}">
                <a16:creationId xmlns:a16="http://schemas.microsoft.com/office/drawing/2014/main" id="{FC3ED547-72E4-4870-B3EB-B43E5304DE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9800" y="1253734"/>
            <a:ext cx="2575577" cy="2092452"/>
          </a:xfrm>
          <a:prstGeom prst="rect">
            <a:avLst/>
          </a:prstGeom>
        </p:spPr>
      </p:pic>
    </p:spTree>
    <p:extLst>
      <p:ext uri="{BB962C8B-B14F-4D97-AF65-F5344CB8AC3E}">
        <p14:creationId xmlns:p14="http://schemas.microsoft.com/office/powerpoint/2010/main" val="2656071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latin typeface="Kristen ITC" pitchFamily="66" charset="0"/>
              </a:rPr>
              <a:t>What is bullying?</a:t>
            </a:r>
          </a:p>
        </p:txBody>
      </p:sp>
      <p:sp>
        <p:nvSpPr>
          <p:cNvPr id="3" name="Content Placeholder 2"/>
          <p:cNvSpPr>
            <a:spLocks noGrp="1"/>
          </p:cNvSpPr>
          <p:nvPr>
            <p:ph idx="1"/>
          </p:nvPr>
        </p:nvSpPr>
        <p:spPr>
          <a:xfrm>
            <a:off x="457200" y="1447800"/>
            <a:ext cx="7467600" cy="5029200"/>
          </a:xfrm>
        </p:spPr>
        <p:txBody>
          <a:bodyPr>
            <a:normAutofit fontScale="92500" lnSpcReduction="10000"/>
          </a:bodyPr>
          <a:lstStyle/>
          <a:p>
            <a:pPr marL="0" indent="0">
              <a:buNone/>
            </a:pPr>
            <a:r>
              <a:rPr lang="en-US" sz="4000" b="1" u="sng" dirty="0"/>
              <a:t>Verbal / Communicative </a:t>
            </a:r>
            <a:r>
              <a:rPr lang="en-US" sz="4000" u="sng" dirty="0"/>
              <a:t>:  </a:t>
            </a:r>
          </a:p>
          <a:p>
            <a:pPr marL="0" indent="0">
              <a:buNone/>
            </a:pPr>
            <a:r>
              <a:rPr lang="en-US" sz="4000" dirty="0"/>
              <a:t>using words to hurt or humiliate another person (this is in all forms of communication such as social media, creating songs, taunts, emails, texting or voice mail), menacing or terrorist threats, spreading rumors, sexual harassment. </a:t>
            </a:r>
          </a:p>
          <a:p>
            <a:pPr marL="0" indent="0">
              <a:buNone/>
            </a:pPr>
            <a:endParaRPr lang="en-US" sz="4000" dirty="0"/>
          </a:p>
          <a:p>
            <a:pPr marL="0" indent="0">
              <a:buNone/>
            </a:pPr>
            <a:endParaRPr lang="en-US" sz="4000" dirty="0"/>
          </a:p>
          <a:p>
            <a:pPr marL="0" indent="0">
              <a:buNone/>
            </a:pPr>
            <a:endParaRPr lang="en-US" sz="4000" dirty="0"/>
          </a:p>
        </p:txBody>
      </p:sp>
    </p:spTree>
    <p:extLst>
      <p:ext uri="{BB962C8B-B14F-4D97-AF65-F5344CB8AC3E}">
        <p14:creationId xmlns:p14="http://schemas.microsoft.com/office/powerpoint/2010/main" val="550098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latin typeface="Kristen ITC" pitchFamily="66" charset="0"/>
              </a:rPr>
              <a:t>What is bullying?</a:t>
            </a:r>
          </a:p>
        </p:txBody>
      </p:sp>
      <p:sp>
        <p:nvSpPr>
          <p:cNvPr id="3" name="Content Placeholder 2"/>
          <p:cNvSpPr>
            <a:spLocks noGrp="1"/>
          </p:cNvSpPr>
          <p:nvPr>
            <p:ph idx="1"/>
          </p:nvPr>
        </p:nvSpPr>
        <p:spPr>
          <a:xfrm>
            <a:off x="457200" y="1371600"/>
            <a:ext cx="7467600" cy="5102352"/>
          </a:xfrm>
        </p:spPr>
        <p:txBody>
          <a:bodyPr>
            <a:normAutofit/>
          </a:bodyPr>
          <a:lstStyle/>
          <a:p>
            <a:pPr marL="0" indent="0">
              <a:buNone/>
            </a:pPr>
            <a:r>
              <a:rPr lang="en-US" sz="4000" b="1" u="sng" dirty="0"/>
              <a:t>Relational / Emotional</a:t>
            </a:r>
            <a:r>
              <a:rPr lang="en-US" sz="4000" u="sng" dirty="0"/>
              <a:t>:  </a:t>
            </a:r>
          </a:p>
          <a:p>
            <a:pPr marL="0" indent="0">
              <a:buNone/>
            </a:pPr>
            <a:r>
              <a:rPr lang="en-US" sz="4000" dirty="0"/>
              <a:t>trying to convince peers to exclude, upset, embarrass or reject another person, cutting another off from social connections and friends.</a:t>
            </a:r>
          </a:p>
          <a:p>
            <a:pPr marL="0" indent="0">
              <a:buNone/>
            </a:pPr>
            <a:endParaRPr lang="en-US" sz="4000" dirty="0"/>
          </a:p>
          <a:p>
            <a:pPr marL="0" indent="0">
              <a:buNone/>
            </a:pPr>
            <a:endParaRPr lang="en-US" sz="4000" dirty="0"/>
          </a:p>
        </p:txBody>
      </p:sp>
    </p:spTree>
    <p:extLst>
      <p:ext uri="{BB962C8B-B14F-4D97-AF65-F5344CB8AC3E}">
        <p14:creationId xmlns:p14="http://schemas.microsoft.com/office/powerpoint/2010/main" val="283119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latin typeface="Kristen ITC" pitchFamily="66" charset="0"/>
              </a:rPr>
              <a:t>What is bullying?</a:t>
            </a:r>
          </a:p>
        </p:txBody>
      </p:sp>
      <p:sp>
        <p:nvSpPr>
          <p:cNvPr id="3" name="Content Placeholder 2"/>
          <p:cNvSpPr>
            <a:spLocks noGrp="1"/>
          </p:cNvSpPr>
          <p:nvPr>
            <p:ph idx="1"/>
          </p:nvPr>
        </p:nvSpPr>
        <p:spPr>
          <a:xfrm>
            <a:off x="457200" y="1447800"/>
            <a:ext cx="7467600" cy="5026152"/>
          </a:xfrm>
        </p:spPr>
        <p:txBody>
          <a:bodyPr>
            <a:normAutofit fontScale="92500" lnSpcReduction="10000"/>
          </a:bodyPr>
          <a:lstStyle/>
          <a:p>
            <a:pPr marL="0" indent="0">
              <a:buNone/>
            </a:pPr>
            <a:r>
              <a:rPr lang="en-US" sz="4000" b="1" u="sng" dirty="0"/>
              <a:t>Sexual</a:t>
            </a:r>
            <a:r>
              <a:rPr lang="en-US" sz="4000" u="sng" dirty="0"/>
              <a:t>:  </a:t>
            </a:r>
          </a:p>
          <a:p>
            <a:pPr marL="0" indent="0">
              <a:buNone/>
            </a:pPr>
            <a:r>
              <a:rPr lang="en-US" sz="4000" dirty="0"/>
              <a:t>sexual bullying singles out a person because of gender or sexual orientation and demonstrates unwarranted or unwelcome sexual behavior.  Examples include: sexual comments, abusive comments, urination on another person, unwanted physical contact.</a:t>
            </a:r>
          </a:p>
          <a:p>
            <a:pPr marL="0" indent="0">
              <a:buNone/>
            </a:pPr>
            <a:endParaRPr lang="en-US" sz="4000" dirty="0"/>
          </a:p>
        </p:txBody>
      </p:sp>
    </p:spTree>
    <p:extLst>
      <p:ext uri="{BB962C8B-B14F-4D97-AF65-F5344CB8AC3E}">
        <p14:creationId xmlns:p14="http://schemas.microsoft.com/office/powerpoint/2010/main" val="3888542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latin typeface="Kristen ITC" pitchFamily="66" charset="0"/>
              </a:rPr>
              <a:t>What is bullying?</a:t>
            </a:r>
          </a:p>
        </p:txBody>
      </p:sp>
      <p:sp>
        <p:nvSpPr>
          <p:cNvPr id="3" name="Content Placeholder 2"/>
          <p:cNvSpPr>
            <a:spLocks noGrp="1"/>
          </p:cNvSpPr>
          <p:nvPr>
            <p:ph idx="1"/>
          </p:nvPr>
        </p:nvSpPr>
        <p:spPr>
          <a:xfrm>
            <a:off x="457200" y="1447800"/>
            <a:ext cx="7467600" cy="5026152"/>
          </a:xfrm>
        </p:spPr>
        <p:txBody>
          <a:bodyPr>
            <a:normAutofit lnSpcReduction="10000"/>
          </a:bodyPr>
          <a:lstStyle/>
          <a:p>
            <a:pPr marL="0" indent="0">
              <a:buNone/>
            </a:pPr>
            <a:r>
              <a:rPr lang="en-US" sz="4000" b="1" u="sng" dirty="0"/>
              <a:t>Racial</a:t>
            </a:r>
            <a:r>
              <a:rPr lang="en-US" sz="4000" u="sng" dirty="0"/>
              <a:t>:  </a:t>
            </a:r>
          </a:p>
          <a:p>
            <a:pPr marL="0" indent="0">
              <a:buNone/>
            </a:pPr>
            <a:r>
              <a:rPr lang="en-US" sz="4000" dirty="0"/>
              <a:t>racial bullying involves rejection or isolation of a person because of ethnicity.  Examples include: gestures, racial slurs or taunts, name calling, making fun of customs/skin color/accent/food choices.</a:t>
            </a:r>
          </a:p>
          <a:p>
            <a:pPr marL="0" indent="0">
              <a:buNone/>
            </a:pPr>
            <a:endParaRPr lang="en-US" sz="4000" dirty="0"/>
          </a:p>
        </p:txBody>
      </p:sp>
    </p:spTree>
    <p:extLst>
      <p:ext uri="{BB962C8B-B14F-4D97-AF65-F5344CB8AC3E}">
        <p14:creationId xmlns:p14="http://schemas.microsoft.com/office/powerpoint/2010/main" val="24733635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217</TotalTime>
  <Words>4639</Words>
  <Application>Microsoft Office PowerPoint</Application>
  <PresentationFormat>On-screen Show (4:3)</PresentationFormat>
  <Paragraphs>354</Paragraphs>
  <Slides>58</Slides>
  <Notes>35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58</vt:i4>
      </vt:variant>
    </vt:vector>
  </HeadingPairs>
  <TitlesOfParts>
    <vt:vector size="68" baseType="lpstr">
      <vt:lpstr>Arial</vt:lpstr>
      <vt:lpstr>Arial Black</vt:lpstr>
      <vt:lpstr>Bodoni MT Black</vt:lpstr>
      <vt:lpstr>Calibri</vt:lpstr>
      <vt:lpstr>Franklin Gothic Book</vt:lpstr>
      <vt:lpstr>Franklin Gothic Medium</vt:lpstr>
      <vt:lpstr>Kristen ITC</vt:lpstr>
      <vt:lpstr>Tunga</vt:lpstr>
      <vt:lpstr>Wingdings</vt:lpstr>
      <vt:lpstr>Angles</vt:lpstr>
      <vt:lpstr>BULLYING</vt:lpstr>
      <vt:lpstr>Bullying effects everyone, one way or another. You may not work with teens but the trend is for younger youth to deal with this issue.</vt:lpstr>
      <vt:lpstr>What is Bullying?</vt:lpstr>
      <vt:lpstr>What is bullying?</vt:lpstr>
      <vt:lpstr>What is bullying?</vt:lpstr>
      <vt:lpstr>What is bullying?</vt:lpstr>
      <vt:lpstr>What is bullying?</vt:lpstr>
      <vt:lpstr>What is bullying?</vt:lpstr>
      <vt:lpstr>What is bullying?</vt:lpstr>
      <vt:lpstr>What is bullying?</vt:lpstr>
      <vt:lpstr>In the news…</vt:lpstr>
      <vt:lpstr>In the news…</vt:lpstr>
      <vt:lpstr>    Rebecca Sedwick</vt:lpstr>
      <vt:lpstr>In the news…</vt:lpstr>
      <vt:lpstr>Who will you see as an advocate and support person to children?</vt:lpstr>
      <vt:lpstr>Who might you encounter as a casa, counselor or support to a youth?</vt:lpstr>
      <vt:lpstr>Who will you meet?</vt:lpstr>
      <vt:lpstr>Who will you meet?</vt:lpstr>
      <vt:lpstr>Help for the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those who are bullied</vt:lpstr>
      <vt:lpstr>Help for the Bystanders</vt:lpstr>
      <vt:lpstr>Help for those who are bystanders</vt:lpstr>
      <vt:lpstr>Help for those who are bystanders</vt:lpstr>
      <vt:lpstr>Help for the Bullies</vt:lpstr>
      <vt:lpstr>Help for those who are bullies</vt:lpstr>
      <vt:lpstr>Help for those who are bullies</vt:lpstr>
      <vt:lpstr>Help for those who are bullies</vt:lpstr>
      <vt:lpstr>Help for those who are bullies</vt:lpstr>
      <vt:lpstr>Help for those who are bullies</vt:lpstr>
      <vt:lpstr>Help for those who are bullies</vt:lpstr>
      <vt:lpstr>Help for those who are bullies</vt:lpstr>
      <vt:lpstr>Help for those who are bullies</vt:lpstr>
      <vt:lpstr>Help for those who are bullies</vt:lpstr>
      <vt:lpstr>Help for those who are bullies</vt:lpstr>
      <vt:lpstr>Questions? …</vt:lpstr>
      <vt:lpstr>Thank you!!</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dc:title>
  <dc:creator>director</dc:creator>
  <cp:lastModifiedBy>APP</cp:lastModifiedBy>
  <cp:revision>22</cp:revision>
  <dcterms:created xsi:type="dcterms:W3CDTF">2014-02-05T19:47:43Z</dcterms:created>
  <dcterms:modified xsi:type="dcterms:W3CDTF">2022-09-01T18:57:49Z</dcterms:modified>
</cp:coreProperties>
</file>