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7010400" cy="9296400"/>
  <p:embeddedFontLst>
    <p:embeddedFont>
      <p:font typeface="Georgia" panose="02040502050405020303" pitchFamily="18" charset="0"/>
      <p:regular r:id="rId33"/>
      <p:bold r:id="rId34"/>
      <p:italic r:id="rId35"/>
      <p:boldItalic r:id="rId36"/>
    </p:embeddedFont>
    <p:embeddedFont>
      <p:font typeface="Lato" panose="020F0502020204030203" pitchFamily="34" charset="0"/>
      <p:regular r:id="rId37"/>
      <p:bold r:id="rId38"/>
      <p:italic r:id="rId39"/>
      <p:boldItalic r:id="rId40"/>
    </p:embeddedFont>
    <p:embeddedFont>
      <p:font typeface="Raleway" pitchFamily="2" charset="0"/>
      <p:regular r:id="rId41"/>
      <p:bold r:id="rId42"/>
      <p:italic r:id="rId43"/>
      <p:boldItalic r:id="rId44"/>
    </p:embeddedFont>
    <p:embeddedFont>
      <p:font typeface="Roboto Slab" panose="020B0604020202020204" charset="0"/>
      <p:regular r:id="rId45"/>
      <p:bold r:id="rId46"/>
    </p:embeddedFont>
    <p:embeddedFont>
      <p:font typeface="Roboto Slab ExtraBold" panose="020B0604020202020204" charset="0"/>
      <p:bold r:id="rId47"/>
    </p:embeddedFont>
    <p:embeddedFont>
      <p:font typeface="Roboto Slab Medium" panose="020B0604020202020204" charset="0"/>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347" autoAdjust="0"/>
  </p:normalViewPr>
  <p:slideViewPr>
    <p:cSldViewPr snapToGrid="0">
      <p:cViewPr varScale="1">
        <p:scale>
          <a:sx n="63" d="100"/>
          <a:sy n="63" d="100"/>
        </p:scale>
        <p:origin x="2026" y="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erinatalharmreduction.org/"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perinatalharmreduction.org/_files/ugd/f31cc3_5ebcc041a0a34ca981aa4fc2468808fe.pdf" TargetMode="External"/><Relationship Id="rId4" Type="http://schemas.openxmlformats.org/officeDocument/2006/relationships/hyperlink" Target="https://www.motherboardbirth.com/"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ncsacw.acf.hhs.gov/tutorials/tutorialDesc.aspx?id=27"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3daf79f59e_0_12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3daf79f59e_0_12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465887" indent="-310591">
              <a:buClr>
                <a:schemeClr val="dk1"/>
              </a:buClr>
              <a:buSzPts val="1200"/>
              <a:buAutoNum type="arabicPeriod"/>
            </a:pPr>
            <a:r>
              <a:rPr lang="en" sz="1200" b="1">
                <a:solidFill>
                  <a:schemeClr val="dk1"/>
                </a:solidFill>
              </a:rPr>
              <a:t>How systems (e.g., healthcare, child welfare, early childhood, criminal justice/courts) could have been more responsive to their needs at each touchpoint (pregnancy, delivery, postpartum) </a:t>
            </a:r>
            <a:endParaRPr sz="1200" b="1">
              <a:solidFill>
                <a:schemeClr val="dk1"/>
              </a:solidFill>
            </a:endParaRPr>
          </a:p>
          <a:p>
            <a:pPr marL="931774" lvl="1" indent="-310591">
              <a:buClr>
                <a:schemeClr val="dk1"/>
              </a:buClr>
              <a:buSzPts val="1200"/>
              <a:buAutoNum type="alphaLcPeriod"/>
            </a:pPr>
            <a:r>
              <a:rPr lang="en" sz="1200">
                <a:solidFill>
                  <a:schemeClr val="dk1"/>
                </a:solidFill>
              </a:rPr>
              <a:t>Delivery</a:t>
            </a:r>
            <a:endParaRPr sz="1200">
              <a:solidFill>
                <a:schemeClr val="dk1"/>
              </a:solidFill>
            </a:endParaRPr>
          </a:p>
          <a:p>
            <a:pPr marL="1397660" lvl="2" indent="-181178">
              <a:buClr>
                <a:schemeClr val="dk1"/>
              </a:buClr>
              <a:buSzPts val="1000"/>
              <a:buAutoNum type="romanLcPeriod"/>
            </a:pPr>
            <a:r>
              <a:rPr lang="en" sz="1000">
                <a:solidFill>
                  <a:schemeClr val="dk1"/>
                </a:solidFill>
              </a:rPr>
              <a:t>Programs of person-centered, strength-based support</a:t>
            </a:r>
            <a:endParaRPr sz="1000">
              <a:solidFill>
                <a:schemeClr val="dk1"/>
              </a:solidFill>
            </a:endParaRPr>
          </a:p>
          <a:p>
            <a:pPr marL="1863547" lvl="3" indent="-297650">
              <a:buClr>
                <a:schemeClr val="dk1"/>
              </a:buClr>
              <a:buSzPts val="1000"/>
              <a:buAutoNum type="arabicPeriod"/>
            </a:pPr>
            <a:r>
              <a:rPr lang="en" sz="1000">
                <a:solidFill>
                  <a:schemeClr val="dk1"/>
                </a:solidFill>
              </a:rPr>
              <a:t>Walkthroughs of what it will be like to give birth</a:t>
            </a:r>
            <a:endParaRPr sz="1000">
              <a:solidFill>
                <a:schemeClr val="dk1"/>
              </a:solidFill>
            </a:endParaRPr>
          </a:p>
          <a:p>
            <a:pPr marL="2329434" lvl="4" indent="-297650">
              <a:buClr>
                <a:schemeClr val="dk1"/>
              </a:buClr>
              <a:buSzPts val="1000"/>
              <a:buAutoNum type="alphaLcPeriod"/>
            </a:pPr>
            <a:r>
              <a:rPr lang="en" sz="1000">
                <a:solidFill>
                  <a:schemeClr val="dk1"/>
                </a:solidFill>
              </a:rPr>
              <a:t>Tour the labor/delivery</a:t>
            </a:r>
            <a:endParaRPr sz="1000">
              <a:solidFill>
                <a:schemeClr val="dk1"/>
              </a:solidFill>
            </a:endParaRPr>
          </a:p>
          <a:p>
            <a:pPr marL="2329434" lvl="4" indent="-297650">
              <a:buClr>
                <a:schemeClr val="dk1"/>
              </a:buClr>
              <a:buSzPts val="1000"/>
              <a:buAutoNum type="alphaLcPeriod"/>
            </a:pPr>
            <a:r>
              <a:rPr lang="en" sz="1000">
                <a:solidFill>
                  <a:schemeClr val="dk1"/>
                </a:solidFill>
              </a:rPr>
              <a:t>Special Care Nursery/NICU (MOUD or NAS)</a:t>
            </a:r>
            <a:endParaRPr sz="1000">
              <a:solidFill>
                <a:schemeClr val="dk1"/>
              </a:solidFill>
            </a:endParaRPr>
          </a:p>
          <a:p>
            <a:pPr marL="2329434" lvl="4" indent="-297650">
              <a:buClr>
                <a:schemeClr val="dk1"/>
              </a:buClr>
              <a:buSzPts val="1000"/>
              <a:buAutoNum type="alphaLcPeriod"/>
            </a:pPr>
            <a:r>
              <a:rPr lang="en" sz="1000">
                <a:solidFill>
                  <a:schemeClr val="dk1"/>
                </a:solidFill>
              </a:rPr>
              <a:t>Meet nurses and social workers</a:t>
            </a:r>
            <a:endParaRPr sz="1000">
              <a:solidFill>
                <a:schemeClr val="dk1"/>
              </a:solidFill>
            </a:endParaRPr>
          </a:p>
          <a:p>
            <a:pPr marL="2329434" lvl="4" indent="-297650">
              <a:buClr>
                <a:schemeClr val="dk1"/>
              </a:buClr>
              <a:buSzPts val="1000"/>
              <a:buAutoNum type="alphaLcPeriod"/>
            </a:pPr>
            <a:r>
              <a:rPr lang="en" sz="1000">
                <a:solidFill>
                  <a:schemeClr val="dk1"/>
                </a:solidFill>
              </a:rPr>
              <a:t>Get a plan together (who to contact, what to say, where to go)</a:t>
            </a:r>
            <a:endParaRPr sz="1000">
              <a:solidFill>
                <a:schemeClr val="dk1"/>
              </a:solidFill>
            </a:endParaRPr>
          </a:p>
          <a:p>
            <a:pPr marL="1397660" lvl="2" indent="-181178">
              <a:buClr>
                <a:schemeClr val="dk1"/>
              </a:buClr>
              <a:buSzPts val="1000"/>
              <a:buAutoNum type="romanLcPeriod"/>
            </a:pPr>
            <a:r>
              <a:rPr lang="en" sz="1000">
                <a:solidFill>
                  <a:schemeClr val="dk1"/>
                </a:solidFill>
              </a:rPr>
              <a:t>Use a doula (medicaid reimbursable soon)</a:t>
            </a:r>
            <a:endParaRPr sz="1000">
              <a:solidFill>
                <a:schemeClr val="dk1"/>
              </a:solidFill>
            </a:endParaRPr>
          </a:p>
          <a:p>
            <a:pPr marL="1863547" lvl="3" indent="-297650">
              <a:buClr>
                <a:schemeClr val="dk1"/>
              </a:buClr>
              <a:buSzPts val="1000"/>
              <a:buAutoNum type="arabicPeriod"/>
            </a:pPr>
            <a:r>
              <a:rPr lang="en" sz="1000">
                <a:solidFill>
                  <a:schemeClr val="dk1"/>
                </a:solidFill>
              </a:rPr>
              <a:t>Birth plan</a:t>
            </a:r>
            <a:endParaRPr sz="1000">
              <a:solidFill>
                <a:schemeClr val="dk1"/>
              </a:solidFill>
            </a:endParaRPr>
          </a:p>
          <a:p>
            <a:pPr marL="1863547" lvl="3" indent="-297650">
              <a:buClr>
                <a:schemeClr val="dk1"/>
              </a:buClr>
              <a:buSzPts val="1000"/>
              <a:buAutoNum type="arabicPeriod"/>
            </a:pPr>
            <a:r>
              <a:rPr lang="en" sz="1000">
                <a:solidFill>
                  <a:schemeClr val="dk1"/>
                </a:solidFill>
              </a:rPr>
              <a:t>Advocacy during labor and delivery</a:t>
            </a:r>
            <a:endParaRPr sz="1000">
              <a:solidFill>
                <a:schemeClr val="dk1"/>
              </a:solidFill>
            </a:endParaRPr>
          </a:p>
          <a:p>
            <a:pPr marL="1397660" lvl="2" indent="-181178">
              <a:buClr>
                <a:schemeClr val="dk1"/>
              </a:buClr>
              <a:buSzPts val="1000"/>
              <a:buAutoNum type="romanLcPeriod"/>
            </a:pPr>
            <a:r>
              <a:rPr lang="en" sz="1000">
                <a:solidFill>
                  <a:schemeClr val="dk1"/>
                </a:solidFill>
              </a:rPr>
              <a:t>REDUCE STIGMA IN HEALTHCARE</a:t>
            </a:r>
            <a:endParaRPr sz="1000">
              <a:solidFill>
                <a:schemeClr val="dk1"/>
              </a:solidFill>
            </a:endParaRPr>
          </a:p>
          <a:p>
            <a:pPr marL="1863547" lvl="3" indent="-297650">
              <a:buClr>
                <a:schemeClr val="dk1"/>
              </a:buClr>
              <a:buSzPts val="1000"/>
              <a:buAutoNum type="arabicPeriod"/>
            </a:pPr>
            <a:r>
              <a:rPr lang="en" sz="1000">
                <a:solidFill>
                  <a:schemeClr val="dk1"/>
                </a:solidFill>
              </a:rPr>
              <a:t>They treat us differently</a:t>
            </a:r>
            <a:endParaRPr sz="1000">
              <a:solidFill>
                <a:schemeClr val="dk1"/>
              </a:solidFill>
            </a:endParaRPr>
          </a:p>
          <a:p>
            <a:pPr marL="1863547" lvl="3" indent="-297650">
              <a:buClr>
                <a:schemeClr val="dk1"/>
              </a:buClr>
              <a:buSzPts val="1000"/>
              <a:buAutoNum type="arabicPeriod"/>
            </a:pPr>
            <a:r>
              <a:rPr lang="en" sz="1000">
                <a:solidFill>
                  <a:schemeClr val="dk1"/>
                </a:solidFill>
              </a:rPr>
              <a:t>They expect us to be difficult and fail</a:t>
            </a:r>
            <a:endParaRPr sz="1000">
              <a:solidFill>
                <a:schemeClr val="dk1"/>
              </a:solidFill>
            </a:endParaRPr>
          </a:p>
          <a:p>
            <a:pPr marL="1397660" lvl="2" indent="-181178">
              <a:buClr>
                <a:schemeClr val="dk1"/>
              </a:buClr>
              <a:buSzPts val="1000"/>
              <a:buAutoNum type="romanLcPeriod"/>
            </a:pPr>
            <a:r>
              <a:rPr lang="en" sz="1000">
                <a:solidFill>
                  <a:schemeClr val="dk1"/>
                </a:solidFill>
              </a:rPr>
              <a:t>Keep neonates with parents </a:t>
            </a:r>
            <a:endParaRPr sz="1000">
              <a:solidFill>
                <a:schemeClr val="dk1"/>
              </a:solidFill>
            </a:endParaRPr>
          </a:p>
          <a:p>
            <a:pPr marL="1863547" lvl="3" indent="-297650">
              <a:buClr>
                <a:schemeClr val="dk1"/>
              </a:buClr>
              <a:buSzPts val="1000"/>
              <a:buAutoNum type="arabicPeriod"/>
            </a:pPr>
            <a:r>
              <a:rPr lang="en" sz="1000">
                <a:solidFill>
                  <a:schemeClr val="dk1"/>
                </a:solidFill>
              </a:rPr>
              <a:t>Bonding</a:t>
            </a:r>
            <a:endParaRPr sz="1000">
              <a:solidFill>
                <a:schemeClr val="dk1"/>
              </a:solidFill>
            </a:endParaRPr>
          </a:p>
          <a:p>
            <a:pPr marL="1863547" lvl="3" indent="-297650">
              <a:buClr>
                <a:schemeClr val="dk1"/>
              </a:buClr>
              <a:buSzPts val="1000"/>
              <a:buAutoNum type="arabicPeriod"/>
            </a:pPr>
            <a:r>
              <a:rPr lang="en" sz="1000">
                <a:solidFill>
                  <a:schemeClr val="dk1"/>
                </a:solidFill>
              </a:rPr>
              <a:t>Responsibility</a:t>
            </a:r>
            <a:endParaRPr sz="1000">
              <a:solidFill>
                <a:schemeClr val="dk1"/>
              </a:solidFill>
            </a:endParaRPr>
          </a:p>
          <a:p>
            <a:pPr marL="1863547" lvl="3" indent="-297650">
              <a:buClr>
                <a:schemeClr val="dk1"/>
              </a:buClr>
              <a:buSzPts val="1000"/>
              <a:buAutoNum type="arabicPeriod"/>
            </a:pPr>
            <a:r>
              <a:rPr lang="en" sz="1000">
                <a:solidFill>
                  <a:schemeClr val="dk1"/>
                </a:solidFill>
              </a:rPr>
              <a:t>Less punitive response</a:t>
            </a:r>
            <a:br>
              <a:rPr lang="en" sz="1000">
                <a:solidFill>
                  <a:schemeClr val="dk1"/>
                </a:solidFill>
              </a:rPr>
            </a:br>
            <a:endParaRPr sz="1000">
              <a:solidFill>
                <a:schemeClr val="dk1"/>
              </a:solidFill>
            </a:endParaRPr>
          </a:p>
          <a:p>
            <a:pPr marL="0" indent="0">
              <a:buNone/>
            </a:pPr>
            <a:endParaRPr sz="1200" b="1">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3daf79f59e_0_127: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3daf79f59e_0_12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465887" indent="-310591">
              <a:buClr>
                <a:schemeClr val="dk1"/>
              </a:buClr>
              <a:buSzPts val="1200"/>
              <a:buAutoNum type="arabicPeriod"/>
            </a:pPr>
            <a:r>
              <a:rPr lang="en" sz="1200" b="1">
                <a:solidFill>
                  <a:schemeClr val="dk1"/>
                </a:solidFill>
              </a:rPr>
              <a:t>How systems (e.g., healthcare, child welfare, early childhood, criminal justice/courts) could have been more responsive to their needs at each touchpoint (pregnancy, delivery, postpartum) </a:t>
            </a:r>
            <a:endParaRPr sz="1200" b="1">
              <a:solidFill>
                <a:schemeClr val="dk1"/>
              </a:solidFill>
            </a:endParaRPr>
          </a:p>
          <a:p>
            <a:pPr marL="931774" indent="0">
              <a:buNone/>
            </a:pPr>
            <a:endParaRPr sz="1000">
              <a:solidFill>
                <a:schemeClr val="dk1"/>
              </a:solidFill>
            </a:endParaRPr>
          </a:p>
          <a:p>
            <a:pPr marL="931774" lvl="1" indent="-310591">
              <a:buClr>
                <a:schemeClr val="dk1"/>
              </a:buClr>
              <a:buSzPts val="1200"/>
              <a:buAutoNum type="alphaLcPeriod"/>
            </a:pPr>
            <a:r>
              <a:rPr lang="en" sz="1200">
                <a:solidFill>
                  <a:schemeClr val="dk1"/>
                </a:solidFill>
              </a:rPr>
              <a:t>Postpartum </a:t>
            </a:r>
            <a:endParaRPr sz="1200">
              <a:solidFill>
                <a:schemeClr val="dk1"/>
              </a:solidFill>
            </a:endParaRPr>
          </a:p>
          <a:p>
            <a:pPr marL="1397660" lvl="2" indent="-181178">
              <a:buClr>
                <a:schemeClr val="dk1"/>
              </a:buClr>
              <a:buSzPts val="1000"/>
              <a:buAutoNum type="romanLcPeriod"/>
            </a:pPr>
            <a:r>
              <a:rPr lang="en" sz="1000">
                <a:solidFill>
                  <a:schemeClr val="dk1"/>
                </a:solidFill>
              </a:rPr>
              <a:t>Service cliff after treatment.  “Bye, hope you have a good life!”  But no follow-through to continued engagement, quality of life screens, social determinants of health. </a:t>
            </a:r>
            <a:endParaRPr sz="1000">
              <a:solidFill>
                <a:schemeClr val="dk1"/>
              </a:solidFill>
            </a:endParaRPr>
          </a:p>
          <a:p>
            <a:pPr marL="1863547" lvl="3" indent="-297650">
              <a:buClr>
                <a:schemeClr val="dk1"/>
              </a:buClr>
              <a:buSzPts val="1000"/>
              <a:buAutoNum type="arabicPeriod"/>
            </a:pPr>
            <a:r>
              <a:rPr lang="en" sz="1000">
                <a:solidFill>
                  <a:schemeClr val="dk1"/>
                </a:solidFill>
              </a:rPr>
              <a:t>Eligible for many things while pregnant</a:t>
            </a:r>
            <a:endParaRPr sz="1000">
              <a:solidFill>
                <a:schemeClr val="dk1"/>
              </a:solidFill>
            </a:endParaRPr>
          </a:p>
          <a:p>
            <a:pPr marL="1863547" lvl="3" indent="-297650">
              <a:buClr>
                <a:schemeClr val="dk1"/>
              </a:buClr>
              <a:buSzPts val="1000"/>
              <a:buAutoNum type="arabicPeriod"/>
            </a:pPr>
            <a:r>
              <a:rPr lang="en" sz="1000">
                <a:solidFill>
                  <a:schemeClr val="dk1"/>
                </a:solidFill>
              </a:rPr>
              <a:t>Two days after delivery all that often stops</a:t>
            </a:r>
            <a:endParaRPr sz="1000">
              <a:solidFill>
                <a:schemeClr val="dk1"/>
              </a:solidFill>
            </a:endParaRPr>
          </a:p>
          <a:p>
            <a:pPr marL="1863547" lvl="3" indent="-297650">
              <a:buClr>
                <a:schemeClr val="dk1"/>
              </a:buClr>
              <a:buSzPts val="1000"/>
              <a:buAutoNum type="arabicPeriod"/>
            </a:pPr>
            <a:r>
              <a:rPr lang="en" sz="1000">
                <a:solidFill>
                  <a:schemeClr val="dk1"/>
                </a:solidFill>
              </a:rPr>
              <a:t>Maternal child health</a:t>
            </a:r>
            <a:endParaRPr sz="1000">
              <a:solidFill>
                <a:schemeClr val="dk1"/>
              </a:solidFill>
            </a:endParaRPr>
          </a:p>
          <a:p>
            <a:pPr marL="2329434" lvl="4" indent="-297650">
              <a:buClr>
                <a:schemeClr val="dk1"/>
              </a:buClr>
              <a:buSzPts val="1000"/>
              <a:buAutoNum type="alphaLcPeriod"/>
            </a:pPr>
            <a:r>
              <a:rPr lang="en" sz="1000">
                <a:solidFill>
                  <a:schemeClr val="dk1"/>
                </a:solidFill>
              </a:rPr>
              <a:t>Continuum of care</a:t>
            </a:r>
            <a:endParaRPr sz="1000">
              <a:solidFill>
                <a:schemeClr val="dk1"/>
              </a:solidFill>
            </a:endParaRPr>
          </a:p>
          <a:p>
            <a:pPr marL="2795321" lvl="5" indent="-181178">
              <a:buClr>
                <a:schemeClr val="dk1"/>
              </a:buClr>
              <a:buSzPts val="1000"/>
              <a:buAutoNum type="romanLcPeriod"/>
            </a:pPr>
            <a:r>
              <a:rPr lang="en" sz="1000">
                <a:solidFill>
                  <a:schemeClr val="dk1"/>
                </a:solidFill>
              </a:rPr>
              <a:t>Get people to that 60 months </a:t>
            </a:r>
            <a:endParaRPr sz="1000">
              <a:solidFill>
                <a:schemeClr val="dk1"/>
              </a:solidFill>
            </a:endParaRPr>
          </a:p>
          <a:p>
            <a:pPr marL="2795321" lvl="5" indent="-181178">
              <a:buClr>
                <a:schemeClr val="dk1"/>
              </a:buClr>
              <a:buSzPts val="1000"/>
              <a:buAutoNum type="romanLcPeriod"/>
            </a:pPr>
            <a:r>
              <a:rPr lang="en" sz="1000">
                <a:solidFill>
                  <a:schemeClr val="dk1"/>
                </a:solidFill>
              </a:rPr>
              <a:t>Kids would be school age</a:t>
            </a:r>
            <a:endParaRPr sz="1000">
              <a:solidFill>
                <a:schemeClr val="dk1"/>
              </a:solidFill>
            </a:endParaRPr>
          </a:p>
          <a:p>
            <a:pPr marL="3261208" lvl="6" indent="-297650">
              <a:buClr>
                <a:schemeClr val="dk1"/>
              </a:buClr>
              <a:buSzPts val="1000"/>
              <a:buAutoNum type="arabicPeriod"/>
            </a:pPr>
            <a:r>
              <a:rPr lang="en" sz="1000">
                <a:solidFill>
                  <a:schemeClr val="dk1"/>
                </a:solidFill>
              </a:rPr>
              <a:t>Neonates</a:t>
            </a:r>
            <a:endParaRPr sz="1000">
              <a:solidFill>
                <a:schemeClr val="dk1"/>
              </a:solidFill>
            </a:endParaRPr>
          </a:p>
          <a:p>
            <a:pPr marL="3261208" lvl="6" indent="-297650">
              <a:buClr>
                <a:schemeClr val="dk1"/>
              </a:buClr>
              <a:buSzPts val="1000"/>
              <a:buAutoNum type="arabicPeriod"/>
            </a:pPr>
            <a:r>
              <a:rPr lang="en" sz="1000">
                <a:solidFill>
                  <a:schemeClr val="dk1"/>
                </a:solidFill>
              </a:rPr>
              <a:t>Infancy</a:t>
            </a:r>
            <a:endParaRPr sz="1000">
              <a:solidFill>
                <a:schemeClr val="dk1"/>
              </a:solidFill>
            </a:endParaRPr>
          </a:p>
          <a:p>
            <a:pPr marL="3261208" lvl="6" indent="-297650">
              <a:buClr>
                <a:schemeClr val="dk1"/>
              </a:buClr>
              <a:buSzPts val="1000"/>
              <a:buAutoNum type="arabicPeriod"/>
            </a:pPr>
            <a:r>
              <a:rPr lang="en" sz="1000">
                <a:solidFill>
                  <a:schemeClr val="dk1"/>
                </a:solidFill>
              </a:rPr>
              <a:t>Toddlers</a:t>
            </a:r>
            <a:endParaRPr sz="1000">
              <a:solidFill>
                <a:schemeClr val="dk1"/>
              </a:solidFill>
            </a:endParaRPr>
          </a:p>
          <a:p>
            <a:pPr marL="3261208" lvl="6" indent="-297650">
              <a:buClr>
                <a:schemeClr val="dk1"/>
              </a:buClr>
              <a:buSzPts val="1000"/>
              <a:buAutoNum type="arabicPeriod"/>
            </a:pPr>
            <a:r>
              <a:rPr lang="en" sz="1000">
                <a:solidFill>
                  <a:schemeClr val="dk1"/>
                </a:solidFill>
              </a:rPr>
              <a:t>Pre-k (Head Start)	</a:t>
            </a:r>
            <a:endParaRPr sz="1000">
              <a:solidFill>
                <a:schemeClr val="dk1"/>
              </a:solidFill>
            </a:endParaRPr>
          </a:p>
          <a:p>
            <a:pPr marL="1397660" lvl="2" indent="-181178">
              <a:buClr>
                <a:schemeClr val="dk1"/>
              </a:buClr>
              <a:buSzPts val="1000"/>
              <a:buAutoNum type="romanLcPeriod"/>
            </a:pPr>
            <a:r>
              <a:rPr lang="en" sz="1000">
                <a:solidFill>
                  <a:schemeClr val="dk1"/>
                </a:solidFill>
              </a:rPr>
              <a:t>Not siloed work for </a:t>
            </a:r>
            <a:endParaRPr sz="1000">
              <a:solidFill>
                <a:schemeClr val="dk1"/>
              </a:solidFill>
            </a:endParaRPr>
          </a:p>
          <a:p>
            <a:pPr marL="1863547" lvl="3" indent="-297650">
              <a:buClr>
                <a:schemeClr val="dk1"/>
              </a:buClr>
              <a:buSzPts val="1000"/>
              <a:buAutoNum type="arabicPeriod"/>
            </a:pPr>
            <a:r>
              <a:rPr lang="en" sz="1000">
                <a:solidFill>
                  <a:schemeClr val="dk1"/>
                </a:solidFill>
              </a:rPr>
              <a:t>Baby</a:t>
            </a:r>
            <a:endParaRPr sz="1000">
              <a:solidFill>
                <a:schemeClr val="dk1"/>
              </a:solidFill>
            </a:endParaRPr>
          </a:p>
          <a:p>
            <a:pPr marL="1863547" lvl="3" indent="-297650">
              <a:buClr>
                <a:schemeClr val="dk1"/>
              </a:buClr>
              <a:buSzPts val="1000"/>
              <a:buAutoNum type="arabicPeriod"/>
            </a:pPr>
            <a:r>
              <a:rPr lang="en" sz="1000">
                <a:solidFill>
                  <a:schemeClr val="dk1"/>
                </a:solidFill>
              </a:rPr>
              <a:t>Parent</a:t>
            </a:r>
            <a:endParaRPr sz="1000">
              <a:solidFill>
                <a:schemeClr val="dk1"/>
              </a:solidFill>
            </a:endParaRPr>
          </a:p>
          <a:p>
            <a:pPr marL="1863547" lvl="3" indent="-297650">
              <a:buClr>
                <a:schemeClr val="dk1"/>
              </a:buClr>
              <a:buSzPts val="1000"/>
              <a:buAutoNum type="arabicPeriod"/>
            </a:pPr>
            <a:r>
              <a:rPr lang="en" sz="1000">
                <a:solidFill>
                  <a:schemeClr val="dk1"/>
                </a:solidFill>
              </a:rPr>
              <a:t>Need to look at “family” and all the various manifestation of what that looks like</a:t>
            </a:r>
            <a:endParaRPr sz="1000">
              <a:solidFill>
                <a:schemeClr val="dk1"/>
              </a:solidFill>
            </a:endParaRPr>
          </a:p>
          <a:p>
            <a:pPr marL="2329434" lvl="4" indent="-297650">
              <a:buClr>
                <a:schemeClr val="dk1"/>
              </a:buClr>
              <a:buSzPts val="1000"/>
              <a:buAutoNum type="alphaLcPeriod"/>
            </a:pPr>
            <a:r>
              <a:rPr lang="en" sz="1000">
                <a:solidFill>
                  <a:schemeClr val="dk1"/>
                </a:solidFill>
              </a:rPr>
              <a:t>Cultural, Resources, Values</a:t>
            </a:r>
            <a:endParaRPr sz="1000">
              <a:solidFill>
                <a:schemeClr val="dk1"/>
              </a:solidFill>
            </a:endParaRPr>
          </a:p>
          <a:p>
            <a:pPr marL="0" indent="0">
              <a:buNone/>
            </a:pPr>
            <a:endParaRPr sz="1200" b="1">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3daf79f59e_0_13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3daf79f59e_0_13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465887" indent="-375298">
              <a:buSzPts val="2200"/>
            </a:pPr>
            <a:r>
              <a:rPr lang="en-US" dirty="0"/>
              <a:t>Family Support</a:t>
            </a:r>
          </a:p>
          <a:p>
            <a:pPr marL="465887" indent="-375298">
              <a:buSzPts val="2200"/>
            </a:pPr>
            <a:r>
              <a:rPr lang="en-US" dirty="0"/>
              <a:t>Family Preservation</a:t>
            </a:r>
          </a:p>
          <a:p>
            <a:pPr marL="465887" indent="-375298">
              <a:buSzPts val="2200"/>
            </a:pPr>
            <a:r>
              <a:rPr lang="en-US" dirty="0"/>
              <a:t>Family Reunification</a:t>
            </a:r>
          </a:p>
          <a:p>
            <a:pPr marL="465887" indent="-375298">
              <a:buSzPts val="2200"/>
            </a:pPr>
            <a:r>
              <a:rPr lang="en-US" dirty="0"/>
              <a:t>Adoption Promotion</a:t>
            </a:r>
          </a:p>
          <a:p>
            <a:pPr marL="465887" indent="-375298">
              <a:buSzPts val="2200"/>
            </a:pPr>
            <a:r>
              <a:rPr lang="en-US" dirty="0"/>
              <a:t>Support Services</a:t>
            </a:r>
          </a:p>
          <a:p>
            <a:pPr marL="0" indent="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3daf79f59e_0_13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3daf79f59e_0_13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sz="1500">
                <a:solidFill>
                  <a:schemeClr val="dk1"/>
                </a:solidFill>
                <a:highlight>
                  <a:srgbClr val="FFFFFF"/>
                </a:highlight>
              </a:rPr>
              <a:t>we are ethically and legally bound to offer equitable care to all</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458068b44f_0_3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458068b44f_0_3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sz="1500" b="1" u="sng">
                <a:solidFill>
                  <a:srgbClr val="1C3678"/>
                </a:solidFill>
                <a:latin typeface="Raleway"/>
                <a:ea typeface="Raleway"/>
                <a:cs typeface="Raleway"/>
                <a:sym typeface="Raleway"/>
                <a:hlinkClick r:id="rId3">
                  <a:extLst>
                    <a:ext uri="{A12FA001-AC4F-418D-AE19-62706E023703}">
                      <ahyp:hlinkClr xmlns:ahyp="http://schemas.microsoft.com/office/drawing/2018/hyperlinkcolor" val="tx"/>
                    </a:ext>
                  </a:extLst>
                </a:hlinkClick>
              </a:rPr>
              <a:t>https://www.perinatalharmreduction.org/</a:t>
            </a:r>
            <a:endParaRPr sz="100"/>
          </a:p>
          <a:p>
            <a:pPr marL="0" indent="0">
              <a:buNone/>
            </a:pPr>
            <a:endParaRPr sz="100"/>
          </a:p>
          <a:p>
            <a:pPr marL="0" indent="0">
              <a:buNone/>
            </a:pPr>
            <a:r>
              <a:rPr lang="en" sz="1500" b="1">
                <a:solidFill>
                  <a:srgbClr val="1A1A1A"/>
                </a:solidFill>
                <a:latin typeface="Raleway"/>
                <a:ea typeface="Raleway"/>
                <a:cs typeface="Raleway"/>
                <a:sym typeface="Raleway"/>
              </a:rPr>
              <a:t>National Perinatal Harm Reduction </a:t>
            </a:r>
            <a:endParaRPr sz="1500" b="1">
              <a:solidFill>
                <a:srgbClr val="1A1A1A"/>
              </a:solidFill>
              <a:latin typeface="Raleway"/>
              <a:ea typeface="Raleway"/>
              <a:cs typeface="Raleway"/>
              <a:sym typeface="Raleway"/>
            </a:endParaRPr>
          </a:p>
          <a:p>
            <a:pPr marL="465887" indent="-330003">
              <a:buClr>
                <a:srgbClr val="1A1A1A"/>
              </a:buClr>
              <a:buSzPts val="1500"/>
              <a:buFont typeface="Raleway"/>
              <a:buChar char="●"/>
            </a:pPr>
            <a:r>
              <a:rPr lang="en" sz="1500" b="1">
                <a:solidFill>
                  <a:srgbClr val="1A1A1A"/>
                </a:solidFill>
                <a:latin typeface="Raleway"/>
                <a:ea typeface="Raleway"/>
                <a:cs typeface="Raleway"/>
                <a:sym typeface="Raleway"/>
              </a:rPr>
              <a:t>Know Your Rights</a:t>
            </a:r>
            <a:endParaRPr sz="1500" b="1">
              <a:solidFill>
                <a:srgbClr val="1A1A1A"/>
              </a:solidFill>
              <a:latin typeface="Raleway"/>
              <a:ea typeface="Raleway"/>
              <a:cs typeface="Raleway"/>
              <a:sym typeface="Raleway"/>
            </a:endParaRPr>
          </a:p>
          <a:p>
            <a:pPr marL="931774" lvl="1" indent="-330003">
              <a:buClr>
                <a:srgbClr val="1A1A1A"/>
              </a:buClr>
              <a:buSzPts val="1500"/>
              <a:buFont typeface="Raleway"/>
              <a:buChar char="○"/>
            </a:pPr>
            <a:r>
              <a:rPr lang="en" sz="1500" b="1">
                <a:solidFill>
                  <a:srgbClr val="1A1A1A"/>
                </a:solidFill>
                <a:latin typeface="Raleway"/>
                <a:ea typeface="Raleway"/>
                <a:cs typeface="Raleway"/>
                <a:sym typeface="Raleway"/>
              </a:rPr>
              <a:t>Autonomy</a:t>
            </a:r>
            <a:endParaRPr sz="1500" b="1">
              <a:solidFill>
                <a:srgbClr val="1A1A1A"/>
              </a:solidFill>
              <a:latin typeface="Raleway"/>
              <a:ea typeface="Raleway"/>
              <a:cs typeface="Raleway"/>
              <a:sym typeface="Raleway"/>
            </a:endParaRPr>
          </a:p>
          <a:p>
            <a:pPr marL="931774" lvl="1" indent="-330003">
              <a:buClr>
                <a:srgbClr val="1A1A1A"/>
              </a:buClr>
              <a:buSzPts val="1500"/>
              <a:buFont typeface="Raleway"/>
              <a:buChar char="○"/>
            </a:pPr>
            <a:r>
              <a:rPr lang="en" sz="1500" b="1">
                <a:solidFill>
                  <a:srgbClr val="1A1A1A"/>
                </a:solidFill>
                <a:latin typeface="Raleway"/>
                <a:ea typeface="Raleway"/>
                <a:cs typeface="Raleway"/>
                <a:sym typeface="Raleway"/>
              </a:rPr>
              <a:t>Harm Reduction</a:t>
            </a:r>
            <a:endParaRPr sz="1500" b="1">
              <a:solidFill>
                <a:srgbClr val="1A1A1A"/>
              </a:solidFill>
              <a:latin typeface="Raleway"/>
              <a:ea typeface="Raleway"/>
              <a:cs typeface="Raleway"/>
              <a:sym typeface="Raleway"/>
            </a:endParaRPr>
          </a:p>
          <a:p>
            <a:pPr marL="931774" lvl="1" indent="-330003">
              <a:buClr>
                <a:srgbClr val="1A1A1A"/>
              </a:buClr>
              <a:buSzPts val="1500"/>
              <a:buFont typeface="Raleway"/>
              <a:buChar char="○"/>
            </a:pPr>
            <a:r>
              <a:rPr lang="en" sz="1500" b="1">
                <a:solidFill>
                  <a:srgbClr val="1A1A1A"/>
                </a:solidFill>
                <a:latin typeface="Raleway"/>
                <a:ea typeface="Raleway"/>
                <a:cs typeface="Raleway"/>
                <a:sym typeface="Raleway"/>
              </a:rPr>
              <a:t>Shared Decision-Making</a:t>
            </a:r>
            <a:endParaRPr sz="1500" b="1">
              <a:solidFill>
                <a:srgbClr val="1A1A1A"/>
              </a:solidFill>
              <a:latin typeface="Raleway"/>
              <a:ea typeface="Raleway"/>
              <a:cs typeface="Raleway"/>
              <a:sym typeface="Raleway"/>
            </a:endParaRPr>
          </a:p>
          <a:p>
            <a:pPr marL="931774" lvl="1" indent="-330003">
              <a:buClr>
                <a:srgbClr val="1A1A1A"/>
              </a:buClr>
              <a:buSzPts val="1500"/>
              <a:buFont typeface="Raleway"/>
              <a:buChar char="○"/>
            </a:pPr>
            <a:r>
              <a:rPr lang="en" sz="1500" b="1">
                <a:solidFill>
                  <a:srgbClr val="1A1A1A"/>
                </a:solidFill>
                <a:latin typeface="Raleway"/>
                <a:ea typeface="Raleway"/>
                <a:cs typeface="Raleway"/>
                <a:sym typeface="Raleway"/>
              </a:rPr>
              <a:t>Informed Consent</a:t>
            </a:r>
            <a:endParaRPr sz="1500" b="1">
              <a:solidFill>
                <a:srgbClr val="1A1A1A"/>
              </a:solidFill>
              <a:latin typeface="Raleway"/>
              <a:ea typeface="Raleway"/>
              <a:cs typeface="Raleway"/>
              <a:sym typeface="Raleway"/>
            </a:endParaRPr>
          </a:p>
          <a:p>
            <a:pPr marL="465887" indent="-330003">
              <a:buClr>
                <a:srgbClr val="1A1A1A"/>
              </a:buClr>
              <a:buSzPts val="1500"/>
              <a:buFont typeface="Raleway"/>
              <a:buChar char="●"/>
            </a:pPr>
            <a:r>
              <a:rPr lang="en" sz="1500" b="1">
                <a:solidFill>
                  <a:srgbClr val="1A1A1A"/>
                </a:solidFill>
                <a:latin typeface="Raleway"/>
                <a:ea typeface="Raleway"/>
                <a:cs typeface="Raleway"/>
                <a:sym typeface="Raleway"/>
              </a:rPr>
              <a:t>Set Your Goals</a:t>
            </a:r>
            <a:endParaRPr sz="1500" b="1">
              <a:solidFill>
                <a:srgbClr val="1A1A1A"/>
              </a:solidFill>
              <a:latin typeface="Raleway"/>
              <a:ea typeface="Raleway"/>
              <a:cs typeface="Raleway"/>
              <a:sym typeface="Raleway"/>
            </a:endParaRPr>
          </a:p>
          <a:p>
            <a:pPr marL="465887" indent="-330003">
              <a:buClr>
                <a:srgbClr val="1A1A1A"/>
              </a:buClr>
              <a:buSzPts val="1500"/>
              <a:buFont typeface="Raleway"/>
              <a:buChar char="●"/>
            </a:pPr>
            <a:r>
              <a:rPr lang="en" sz="1500" b="1">
                <a:solidFill>
                  <a:srgbClr val="1A1A1A"/>
                </a:solidFill>
                <a:latin typeface="Raleway"/>
                <a:ea typeface="Raleway"/>
                <a:cs typeface="Raleway"/>
                <a:sym typeface="Raleway"/>
              </a:rPr>
              <a:t>Find Medical Care</a:t>
            </a:r>
            <a:endParaRPr sz="1500" b="1">
              <a:solidFill>
                <a:srgbClr val="1A1A1A"/>
              </a:solidFill>
              <a:latin typeface="Raleway"/>
              <a:ea typeface="Raleway"/>
              <a:cs typeface="Raleway"/>
              <a:sym typeface="Raleway"/>
            </a:endParaRPr>
          </a:p>
          <a:p>
            <a:pPr marL="465887" indent="-330003">
              <a:buClr>
                <a:srgbClr val="1A1A1A"/>
              </a:buClr>
              <a:buSzPts val="1500"/>
              <a:buFont typeface="Raleway"/>
              <a:buChar char="●"/>
            </a:pPr>
            <a:r>
              <a:rPr lang="en" sz="1500" b="1">
                <a:solidFill>
                  <a:srgbClr val="1A1A1A"/>
                </a:solidFill>
                <a:latin typeface="Raleway"/>
                <a:ea typeface="Raleway"/>
                <a:cs typeface="Raleway"/>
                <a:sym typeface="Raleway"/>
              </a:rPr>
              <a:t>Make A Birth Plan</a:t>
            </a:r>
            <a:endParaRPr sz="1500" b="1">
              <a:solidFill>
                <a:srgbClr val="1A1A1A"/>
              </a:solidFill>
              <a:latin typeface="Raleway"/>
              <a:ea typeface="Raleway"/>
              <a:cs typeface="Raleway"/>
              <a:sym typeface="Raleway"/>
            </a:endParaRPr>
          </a:p>
          <a:p>
            <a:pPr marL="931774" lvl="1" indent="-330003">
              <a:buClr>
                <a:srgbClr val="1A1A1A"/>
              </a:buClr>
              <a:buSzPts val="1500"/>
              <a:buFont typeface="Raleway"/>
              <a:buChar char="○"/>
            </a:pPr>
            <a:r>
              <a:rPr lang="en" sz="1500" b="1" u="sng">
                <a:solidFill>
                  <a:schemeClr val="hlink"/>
                </a:solidFill>
                <a:latin typeface="Raleway"/>
                <a:ea typeface="Raleway"/>
                <a:cs typeface="Raleway"/>
                <a:sym typeface="Raleway"/>
                <a:hlinkClick r:id="rId4"/>
              </a:rPr>
              <a:t>Motherboard</a:t>
            </a:r>
            <a:endParaRPr sz="1500" b="1">
              <a:solidFill>
                <a:srgbClr val="1A1A1A"/>
              </a:solidFill>
              <a:latin typeface="Raleway"/>
              <a:ea typeface="Raleway"/>
              <a:cs typeface="Raleway"/>
              <a:sym typeface="Raleway"/>
            </a:endParaRPr>
          </a:p>
          <a:p>
            <a:pPr marL="931774" lvl="1" indent="-330003">
              <a:buClr>
                <a:srgbClr val="1A1A1A"/>
              </a:buClr>
              <a:buSzPts val="1500"/>
              <a:buFont typeface="Raleway"/>
              <a:buChar char="○"/>
            </a:pPr>
            <a:r>
              <a:rPr lang="en" sz="1500" b="1" u="sng">
                <a:solidFill>
                  <a:schemeClr val="hlink"/>
                </a:solidFill>
                <a:latin typeface="Raleway"/>
                <a:ea typeface="Raleway"/>
                <a:cs typeface="Raleway"/>
                <a:sym typeface="Raleway"/>
                <a:hlinkClick r:id="rId5"/>
              </a:rPr>
              <a:t>PDF Birthplan</a:t>
            </a:r>
            <a:endParaRPr sz="1500" b="1">
              <a:solidFill>
                <a:srgbClr val="1A1A1A"/>
              </a:solidFill>
              <a:latin typeface="Raleway"/>
              <a:ea typeface="Raleway"/>
              <a:cs typeface="Raleway"/>
              <a:sym typeface="Raleway"/>
            </a:endParaRPr>
          </a:p>
          <a:p>
            <a:pPr marL="465887" indent="-330003">
              <a:buClr>
                <a:srgbClr val="1A1A1A"/>
              </a:buClr>
              <a:buSzPts val="1500"/>
              <a:buFont typeface="Raleway"/>
              <a:buChar char="●"/>
            </a:pPr>
            <a:r>
              <a:rPr lang="en" sz="1500" b="1">
                <a:solidFill>
                  <a:srgbClr val="1A1A1A"/>
                </a:solidFill>
                <a:latin typeface="Raleway"/>
                <a:ea typeface="Raleway"/>
                <a:cs typeface="Raleway"/>
                <a:sym typeface="Raleway"/>
              </a:rPr>
              <a:t>Learn How To Navigate The Legal and Child Welfare Systems</a:t>
            </a:r>
            <a:endParaRPr sz="1500" b="1">
              <a:solidFill>
                <a:srgbClr val="1A1A1A"/>
              </a:solidFill>
              <a:latin typeface="Raleway"/>
              <a:ea typeface="Raleway"/>
              <a:cs typeface="Raleway"/>
              <a:sym typeface="Raleway"/>
            </a:endParaRPr>
          </a:p>
          <a:p>
            <a:pPr marL="0" indent="0">
              <a:buClr>
                <a:schemeClr val="dk1"/>
              </a:buClr>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5039aaac23_0_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5039aaac23_0_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Birthright Bar Association - BIRTHRIGHTS - A resource for everyday people to defend rights during labor and birth</a:t>
            </a:r>
            <a:endParaRPr/>
          </a:p>
          <a:p>
            <a:pPr marL="0" indent="0">
              <a:buNone/>
            </a:pPr>
            <a:r>
              <a:rPr lang="en"/>
              <a:t>National Advocates for Pregnant Women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3daf79f59e_0_15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3daf79f59e_0_15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sz="1500">
                <a:solidFill>
                  <a:srgbClr val="333333"/>
                </a:solidFill>
                <a:highlight>
                  <a:srgbClr val="FFFFFF"/>
                </a:highlight>
              </a:rPr>
              <a:t>1) initiate discussions to understand the link between disproportionalities, disparities, and the child welfare system; 2) recognize disproportionalities and disparities when working with families affected by SUD; and 3) implement strategies to increase engagement with families and reduce inequities.</a:t>
            </a:r>
            <a:endParaRPr sz="1500">
              <a:solidFill>
                <a:srgbClr val="333333"/>
              </a:solidFill>
              <a:highlight>
                <a:srgbClr val="FFFFFF"/>
              </a:highlight>
            </a:endParaRPr>
          </a:p>
          <a:p>
            <a:pPr marL="0" indent="0">
              <a:buNone/>
            </a:pPr>
            <a:endParaRPr sz="1500">
              <a:solidFill>
                <a:srgbClr val="333333"/>
              </a:solidFill>
              <a:highlight>
                <a:srgbClr val="FFFFFF"/>
              </a:highlight>
            </a:endParaRPr>
          </a:p>
          <a:p>
            <a:pPr marL="0" indent="0">
              <a:buNone/>
            </a:pPr>
            <a:r>
              <a:rPr lang="en" sz="1500" u="sng">
                <a:solidFill>
                  <a:schemeClr val="hlink"/>
                </a:solidFill>
                <a:highlight>
                  <a:srgbClr val="FFFFFF"/>
                </a:highlight>
                <a:hlinkClick r:id="rId3"/>
              </a:rPr>
              <a:t>https://ncsacw.acf.hhs.gov/tutorials/tutorialDesc.aspx?id=27</a:t>
            </a:r>
            <a:endParaRPr sz="1500">
              <a:solidFill>
                <a:srgbClr val="333333"/>
              </a:solidFill>
              <a:highlight>
                <a:srgbClr val="FFFFFF"/>
              </a:highlight>
            </a:endParaRPr>
          </a:p>
          <a:p>
            <a:pPr marL="0" indent="0">
              <a:buNone/>
            </a:pPr>
            <a:r>
              <a:rPr lang="en" sz="1500">
                <a:solidFill>
                  <a:srgbClr val="333333"/>
                </a:solidFill>
                <a:highlight>
                  <a:srgbClr val="FFFFFF"/>
                </a:highlight>
              </a:rPr>
              <a:t>National Center for Substance Abuse and Child Welfare</a:t>
            </a:r>
            <a:endParaRPr sz="1500">
              <a:solidFill>
                <a:srgbClr val="333333"/>
              </a:solidFill>
              <a:highlight>
                <a:srgbClr val="FFFFFF"/>
              </a:highlight>
            </a:endParaRPr>
          </a:p>
          <a:p>
            <a:pPr marL="0" indent="0">
              <a:lnSpc>
                <a:spcPct val="125000"/>
              </a:lnSpc>
              <a:buClr>
                <a:schemeClr val="dk1"/>
              </a:buClr>
              <a:buNone/>
            </a:pPr>
            <a:r>
              <a:rPr lang="en" sz="2300" b="1">
                <a:solidFill>
                  <a:srgbClr val="383E56"/>
                </a:solidFill>
                <a:highlight>
                  <a:srgbClr val="FFFFFF"/>
                </a:highlight>
              </a:rPr>
              <a:t>Online Tutorials</a:t>
            </a:r>
            <a:endParaRPr sz="2300" b="1">
              <a:solidFill>
                <a:srgbClr val="383E56"/>
              </a:solidFill>
              <a:highlight>
                <a:srgbClr val="FFFFFF"/>
              </a:highlight>
            </a:endParaRPr>
          </a:p>
          <a:p>
            <a:pPr marL="0" indent="0">
              <a:lnSpc>
                <a:spcPct val="115000"/>
              </a:lnSpc>
              <a:buClr>
                <a:schemeClr val="dk1"/>
              </a:buClr>
              <a:buNone/>
            </a:pPr>
            <a:r>
              <a:rPr lang="en" sz="3000">
                <a:solidFill>
                  <a:srgbClr val="383E56"/>
                </a:solidFill>
                <a:highlight>
                  <a:srgbClr val="FFFFFF"/>
                </a:highlight>
              </a:rPr>
              <a:t>Tutorials for Child Welfare Professionals</a:t>
            </a:r>
            <a:endParaRPr sz="3000">
              <a:solidFill>
                <a:srgbClr val="383E56"/>
              </a:solidFill>
              <a:highlight>
                <a:srgbClr val="FFFFFF"/>
              </a:highlight>
            </a:endParaRPr>
          </a:p>
          <a:p>
            <a:pPr marL="0" indent="0">
              <a:lnSpc>
                <a:spcPct val="125000"/>
              </a:lnSpc>
              <a:buClr>
                <a:schemeClr val="dk1"/>
              </a:buClr>
              <a:buNone/>
            </a:pPr>
            <a:endParaRPr sz="3000">
              <a:solidFill>
                <a:srgbClr val="383E56"/>
              </a:solidFill>
              <a:highlight>
                <a:srgbClr val="FFFFFF"/>
              </a:highlight>
            </a:endParaRPr>
          </a:p>
          <a:p>
            <a:pPr marL="0" indent="0">
              <a:buNone/>
            </a:pPr>
            <a:endParaRPr sz="1500">
              <a:solidFill>
                <a:srgbClr val="333333"/>
              </a:solidFill>
              <a:highlight>
                <a:srgbClr val="FFFFFF"/>
              </a:high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3daf79f59e_0_16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3daf79f59e_0_16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458068b44f_0_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458068b44f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931774" lvl="1" indent="-310591">
              <a:buClr>
                <a:schemeClr val="dk1"/>
              </a:buClr>
              <a:buSzPts val="1200"/>
              <a:buAutoNum type="alphaLcPeriod"/>
            </a:pPr>
            <a:r>
              <a:rPr lang="en" sz="1200" b="1">
                <a:solidFill>
                  <a:schemeClr val="dk1"/>
                </a:solidFill>
              </a:rPr>
              <a:t>What are the changes you would like to see in accessing treatment and recovery support services in pregnancy?</a:t>
            </a:r>
            <a:endParaRPr sz="1200" b="1">
              <a:solidFill>
                <a:schemeClr val="dk1"/>
              </a:solidFill>
            </a:endParaRPr>
          </a:p>
          <a:p>
            <a:pPr marL="1397660" lvl="2" indent="-194120">
              <a:buClr>
                <a:schemeClr val="dk1"/>
              </a:buClr>
              <a:buSzPts val="1200"/>
              <a:buAutoNum type="romanLcPeriod"/>
            </a:pPr>
            <a:r>
              <a:rPr lang="en" sz="1200">
                <a:solidFill>
                  <a:schemeClr val="dk1"/>
                </a:solidFill>
              </a:rPr>
              <a:t>Lower barriers</a:t>
            </a:r>
            <a:endParaRPr sz="1200">
              <a:solidFill>
                <a:schemeClr val="dk1"/>
              </a:solidFill>
            </a:endParaRPr>
          </a:p>
          <a:p>
            <a:pPr marL="1397660" lvl="2" indent="-194120">
              <a:buClr>
                <a:schemeClr val="dk1"/>
              </a:buClr>
              <a:buSzPts val="1200"/>
              <a:buAutoNum type="romanLcPeriod"/>
            </a:pPr>
            <a:r>
              <a:rPr lang="en" sz="1200">
                <a:solidFill>
                  <a:schemeClr val="dk1"/>
                </a:solidFill>
              </a:rPr>
              <a:t>Crisis stabilization services (housing)</a:t>
            </a:r>
            <a:endParaRPr sz="1200">
              <a:solidFill>
                <a:schemeClr val="dk1"/>
              </a:solidFill>
            </a:endParaRPr>
          </a:p>
          <a:p>
            <a:pPr marL="1397660" lvl="2" indent="-194120">
              <a:buClr>
                <a:schemeClr val="dk1"/>
              </a:buClr>
              <a:buSzPts val="1200"/>
              <a:buAutoNum type="romanLcPeriod"/>
            </a:pPr>
            <a:r>
              <a:rPr lang="en" sz="1200">
                <a:solidFill>
                  <a:schemeClr val="dk1"/>
                </a:solidFill>
              </a:rPr>
              <a:t>24 hour drop in recovery community centers (respite)</a:t>
            </a:r>
            <a:endParaRPr sz="1200">
              <a:solidFill>
                <a:schemeClr val="dk1"/>
              </a:solidFill>
            </a:endParaRPr>
          </a:p>
          <a:p>
            <a:pPr marL="1397660" lvl="2" indent="-194120">
              <a:buClr>
                <a:schemeClr val="dk1"/>
              </a:buClr>
              <a:buSzPts val="1200"/>
              <a:buAutoNum type="romanLcPeriod"/>
            </a:pPr>
            <a:r>
              <a:rPr lang="en" sz="1200">
                <a:solidFill>
                  <a:schemeClr val="dk1"/>
                </a:solidFill>
              </a:rPr>
              <a:t>Stop throwing us out of services (MOUD, TX, Housing) for confirming we have the dx you are tx us for!!</a:t>
            </a:r>
            <a:endParaRPr sz="1200">
              <a:solidFill>
                <a:schemeClr val="dk1"/>
              </a:solidFill>
            </a:endParaRPr>
          </a:p>
          <a:p>
            <a:pPr marL="1863547" lvl="3" indent="-310591">
              <a:buClr>
                <a:schemeClr val="dk1"/>
              </a:buClr>
              <a:buSzPts val="1200"/>
              <a:buAutoNum type="arabicPeriod"/>
            </a:pPr>
            <a:r>
              <a:rPr lang="en" sz="1200">
                <a:solidFill>
                  <a:schemeClr val="dk1"/>
                </a:solidFill>
              </a:rPr>
              <a:t>Diagnostic criteria for addiction</a:t>
            </a:r>
            <a:endParaRPr sz="1200">
              <a:solidFill>
                <a:schemeClr val="dk1"/>
              </a:solidFill>
            </a:endParaRPr>
          </a:p>
          <a:p>
            <a:pPr marL="2329434" lvl="4" indent="-310591">
              <a:buClr>
                <a:schemeClr val="dk1"/>
              </a:buClr>
              <a:buSzPts val="1200"/>
              <a:buAutoNum type="alphaLcPeriod"/>
            </a:pPr>
            <a:r>
              <a:rPr lang="en" sz="1400" i="1">
                <a:solidFill>
                  <a:srgbClr val="373D3F"/>
                </a:solidFill>
                <a:highlight>
                  <a:srgbClr val="FFFFFF"/>
                </a:highlight>
                <a:latin typeface="Georgia"/>
                <a:ea typeface="Georgia"/>
                <a:cs typeface="Georgia"/>
                <a:sym typeface="Georgia"/>
              </a:rPr>
              <a:t>Addiction is a primary, chronic disease of brain reward, motivation, memory and related circuitry. </a:t>
            </a:r>
            <a:endParaRPr sz="1400" i="1">
              <a:solidFill>
                <a:srgbClr val="373D3F"/>
              </a:solidFill>
              <a:highlight>
                <a:srgbClr val="FFFFFF"/>
              </a:highlight>
              <a:latin typeface="Georgia"/>
              <a:ea typeface="Georgia"/>
              <a:cs typeface="Georgia"/>
              <a:sym typeface="Georgia"/>
            </a:endParaRPr>
          </a:p>
          <a:p>
            <a:pPr marL="2329434" lvl="4" indent="-310591">
              <a:buClr>
                <a:schemeClr val="dk1"/>
              </a:buClr>
              <a:buSzPts val="1200"/>
              <a:buAutoNum type="alphaLcPeriod"/>
            </a:pPr>
            <a:r>
              <a:rPr lang="en" sz="1400" i="1">
                <a:solidFill>
                  <a:srgbClr val="373D3F"/>
                </a:solidFill>
                <a:highlight>
                  <a:srgbClr val="FFFFFF"/>
                </a:highlight>
                <a:latin typeface="Georgia"/>
                <a:ea typeface="Georgia"/>
                <a:cs typeface="Georgia"/>
                <a:sym typeface="Georgia"/>
              </a:rPr>
              <a:t>Dysfunction in these circuits leads to characteristic biological, psychological, social and spiritual manifestations. This is reflected in an individual pathologically pursuing reward and/or relief by substance use and other behaviors. </a:t>
            </a:r>
            <a:endParaRPr sz="1400" i="1">
              <a:solidFill>
                <a:srgbClr val="373D3F"/>
              </a:solidFill>
              <a:highlight>
                <a:srgbClr val="FFFFFF"/>
              </a:highlight>
              <a:latin typeface="Georgia"/>
              <a:ea typeface="Georgia"/>
              <a:cs typeface="Georgia"/>
              <a:sym typeface="Georgia"/>
            </a:endParaRPr>
          </a:p>
          <a:p>
            <a:pPr marL="2329434" lvl="4" indent="-310591">
              <a:buClr>
                <a:schemeClr val="dk1"/>
              </a:buClr>
              <a:buSzPts val="1200"/>
              <a:buAutoNum type="alphaLcPeriod"/>
            </a:pPr>
            <a:r>
              <a:rPr lang="en" sz="1400" i="1">
                <a:solidFill>
                  <a:srgbClr val="373D3F"/>
                </a:solidFill>
                <a:highlight>
                  <a:srgbClr val="FFFFFF"/>
                </a:highlight>
                <a:latin typeface="Georgia"/>
                <a:ea typeface="Georgia"/>
                <a:cs typeface="Georgia"/>
                <a:sym typeface="Georgia"/>
              </a:rPr>
              <a:t>Addiction is characterized by </a:t>
            </a:r>
            <a:endParaRPr sz="1400" i="1">
              <a:solidFill>
                <a:srgbClr val="373D3F"/>
              </a:solidFill>
              <a:highlight>
                <a:srgbClr val="FFFFFF"/>
              </a:highlight>
              <a:latin typeface="Georgia"/>
              <a:ea typeface="Georgia"/>
              <a:cs typeface="Georgia"/>
              <a:sym typeface="Georgia"/>
            </a:endParaRPr>
          </a:p>
          <a:p>
            <a:pPr marL="2795321" lvl="5" indent="-194120">
              <a:buClr>
                <a:schemeClr val="dk1"/>
              </a:buClr>
              <a:buSzPts val="1200"/>
              <a:buAutoNum type="romanLcPeriod"/>
            </a:pPr>
            <a:r>
              <a:rPr lang="en" sz="1400" i="1">
                <a:solidFill>
                  <a:srgbClr val="373D3F"/>
                </a:solidFill>
                <a:highlight>
                  <a:srgbClr val="FFFFFF"/>
                </a:highlight>
                <a:latin typeface="Georgia"/>
                <a:ea typeface="Georgia"/>
                <a:cs typeface="Georgia"/>
                <a:sym typeface="Georgia"/>
              </a:rPr>
              <a:t>inability to consistently abstain,</a:t>
            </a:r>
            <a:endParaRPr sz="1400" i="1">
              <a:solidFill>
                <a:srgbClr val="373D3F"/>
              </a:solidFill>
              <a:highlight>
                <a:srgbClr val="FFFFFF"/>
              </a:highlight>
              <a:latin typeface="Georgia"/>
              <a:ea typeface="Georgia"/>
              <a:cs typeface="Georgia"/>
              <a:sym typeface="Georgia"/>
            </a:endParaRPr>
          </a:p>
          <a:p>
            <a:pPr marL="2795321" lvl="5" indent="-194120">
              <a:buClr>
                <a:schemeClr val="dk1"/>
              </a:buClr>
              <a:buSzPts val="1200"/>
              <a:buAutoNum type="romanLcPeriod"/>
            </a:pPr>
            <a:r>
              <a:rPr lang="en" sz="1400" i="1">
                <a:solidFill>
                  <a:srgbClr val="373D3F"/>
                </a:solidFill>
                <a:highlight>
                  <a:srgbClr val="FFFFFF"/>
                </a:highlight>
                <a:latin typeface="Georgia"/>
                <a:ea typeface="Georgia"/>
                <a:cs typeface="Georgia"/>
                <a:sym typeface="Georgia"/>
              </a:rPr>
              <a:t>impairment in behavioral control,</a:t>
            </a:r>
            <a:endParaRPr sz="1400" i="1">
              <a:solidFill>
                <a:srgbClr val="373D3F"/>
              </a:solidFill>
              <a:highlight>
                <a:srgbClr val="FFFFFF"/>
              </a:highlight>
              <a:latin typeface="Georgia"/>
              <a:ea typeface="Georgia"/>
              <a:cs typeface="Georgia"/>
              <a:sym typeface="Georgia"/>
            </a:endParaRPr>
          </a:p>
          <a:p>
            <a:pPr marL="2795321" lvl="5" indent="-194120">
              <a:buClr>
                <a:schemeClr val="dk1"/>
              </a:buClr>
              <a:buSzPts val="1200"/>
              <a:buAutoNum type="romanLcPeriod"/>
            </a:pPr>
            <a:r>
              <a:rPr lang="en" sz="1400" i="1">
                <a:solidFill>
                  <a:srgbClr val="373D3F"/>
                </a:solidFill>
                <a:highlight>
                  <a:srgbClr val="FFFFFF"/>
                </a:highlight>
                <a:latin typeface="Georgia"/>
                <a:ea typeface="Georgia"/>
                <a:cs typeface="Georgia"/>
                <a:sym typeface="Georgia"/>
              </a:rPr>
              <a:t>craving, </a:t>
            </a:r>
            <a:endParaRPr sz="1400" i="1">
              <a:solidFill>
                <a:srgbClr val="373D3F"/>
              </a:solidFill>
              <a:highlight>
                <a:srgbClr val="FFFFFF"/>
              </a:highlight>
              <a:latin typeface="Georgia"/>
              <a:ea typeface="Georgia"/>
              <a:cs typeface="Georgia"/>
              <a:sym typeface="Georgia"/>
            </a:endParaRPr>
          </a:p>
          <a:p>
            <a:pPr marL="2795321" lvl="5" indent="-194120">
              <a:buClr>
                <a:schemeClr val="dk1"/>
              </a:buClr>
              <a:buSzPts val="1200"/>
              <a:buAutoNum type="romanLcPeriod"/>
            </a:pPr>
            <a:r>
              <a:rPr lang="en" sz="1400" i="1">
                <a:solidFill>
                  <a:srgbClr val="373D3F"/>
                </a:solidFill>
                <a:highlight>
                  <a:srgbClr val="FFFFFF"/>
                </a:highlight>
                <a:latin typeface="Georgia"/>
                <a:ea typeface="Georgia"/>
                <a:cs typeface="Georgia"/>
                <a:sym typeface="Georgia"/>
              </a:rPr>
              <a:t>diminished recognition of significant problems with one’s behavior and interpersonal relationships, and a </a:t>
            </a:r>
            <a:endParaRPr sz="1400" i="1">
              <a:solidFill>
                <a:srgbClr val="373D3F"/>
              </a:solidFill>
              <a:highlight>
                <a:srgbClr val="FFFFFF"/>
              </a:highlight>
              <a:latin typeface="Georgia"/>
              <a:ea typeface="Georgia"/>
              <a:cs typeface="Georgia"/>
              <a:sym typeface="Georgia"/>
            </a:endParaRPr>
          </a:p>
          <a:p>
            <a:pPr marL="2795321" lvl="5" indent="-194120">
              <a:buClr>
                <a:schemeClr val="dk1"/>
              </a:buClr>
              <a:buSzPts val="1200"/>
              <a:buAutoNum type="romanLcPeriod"/>
            </a:pPr>
            <a:r>
              <a:rPr lang="en" sz="1400" i="1">
                <a:solidFill>
                  <a:srgbClr val="373D3F"/>
                </a:solidFill>
                <a:highlight>
                  <a:srgbClr val="FFFFFF"/>
                </a:highlight>
                <a:latin typeface="Georgia"/>
                <a:ea typeface="Georgia"/>
                <a:cs typeface="Georgia"/>
                <a:sym typeface="Georgia"/>
              </a:rPr>
              <a:t>dysfunctional emotional response. </a:t>
            </a:r>
            <a:endParaRPr sz="1400" i="1">
              <a:solidFill>
                <a:srgbClr val="373D3F"/>
              </a:solidFill>
              <a:highlight>
                <a:srgbClr val="FFFFFF"/>
              </a:highlight>
              <a:latin typeface="Georgia"/>
              <a:ea typeface="Georgia"/>
              <a:cs typeface="Georgia"/>
              <a:sym typeface="Georgia"/>
            </a:endParaRPr>
          </a:p>
          <a:p>
            <a:pPr marL="2329434" lvl="4" indent="-310591">
              <a:buClr>
                <a:schemeClr val="dk1"/>
              </a:buClr>
              <a:buSzPts val="1200"/>
              <a:buAutoNum type="alphaLcPeriod"/>
            </a:pPr>
            <a:r>
              <a:rPr lang="en" sz="1400" i="1">
                <a:solidFill>
                  <a:srgbClr val="373D3F"/>
                </a:solidFill>
                <a:highlight>
                  <a:srgbClr val="FFFFFF"/>
                </a:highlight>
                <a:latin typeface="Georgia"/>
                <a:ea typeface="Georgia"/>
                <a:cs typeface="Georgia"/>
                <a:sym typeface="Georgia"/>
              </a:rPr>
              <a:t>Like other chronic diseases, addiction often involves cycles of relapse and remission. </a:t>
            </a:r>
            <a:endParaRPr sz="1400" i="1">
              <a:solidFill>
                <a:srgbClr val="373D3F"/>
              </a:solidFill>
              <a:highlight>
                <a:srgbClr val="FFFFFF"/>
              </a:highlight>
              <a:latin typeface="Georgia"/>
              <a:ea typeface="Georgia"/>
              <a:cs typeface="Georgia"/>
              <a:sym typeface="Georgia"/>
            </a:endParaRPr>
          </a:p>
          <a:p>
            <a:pPr marL="2329434" lvl="4" indent="-310591">
              <a:buClr>
                <a:schemeClr val="dk1"/>
              </a:buClr>
              <a:buSzPts val="1200"/>
              <a:buAutoNum type="alphaLcPeriod"/>
            </a:pPr>
            <a:r>
              <a:rPr lang="en" sz="1400" i="1">
                <a:solidFill>
                  <a:srgbClr val="373D3F"/>
                </a:solidFill>
                <a:highlight>
                  <a:srgbClr val="FFD966"/>
                </a:highlight>
                <a:latin typeface="Georgia"/>
                <a:ea typeface="Georgia"/>
                <a:cs typeface="Georgia"/>
                <a:sym typeface="Georgia"/>
              </a:rPr>
              <a:t>Without treatment or engagement in recovery activities, addiction is progressive and can result in disability or premature death (p. 1).</a:t>
            </a:r>
            <a:br>
              <a:rPr lang="en" sz="1400" i="1">
                <a:solidFill>
                  <a:srgbClr val="373D3F"/>
                </a:solidFill>
                <a:highlight>
                  <a:srgbClr val="FFD966"/>
                </a:highlight>
                <a:latin typeface="Georgia"/>
                <a:ea typeface="Georgia"/>
                <a:cs typeface="Georgia"/>
                <a:sym typeface="Georgia"/>
              </a:rPr>
            </a:b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458068b44f_0_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458068b44f_0_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931774" lvl="1" indent="-310591">
              <a:buClr>
                <a:schemeClr val="dk1"/>
              </a:buClr>
              <a:buSzPts val="1200"/>
              <a:buAutoNum type="alphaLcPeriod"/>
            </a:pPr>
            <a:r>
              <a:rPr lang="en" sz="1200" b="1">
                <a:solidFill>
                  <a:schemeClr val="dk1"/>
                </a:solidFill>
              </a:rPr>
              <a:t>How can fathers and other family members be better engaged to support pregnant people with substance use disorder?</a:t>
            </a:r>
            <a:endParaRPr sz="1200" b="1">
              <a:solidFill>
                <a:schemeClr val="dk1"/>
              </a:solidFill>
            </a:endParaRPr>
          </a:p>
          <a:p>
            <a:pPr marL="1397660" lvl="2" indent="-181178">
              <a:buClr>
                <a:schemeClr val="dk1"/>
              </a:buClr>
              <a:buSzPts val="1000"/>
              <a:buAutoNum type="romanLcPeriod"/>
            </a:pPr>
            <a:r>
              <a:rPr lang="en" sz="1000">
                <a:solidFill>
                  <a:schemeClr val="dk1"/>
                </a:solidFill>
              </a:rPr>
              <a:t>Fathers I’ve worked with often don’t know they have rights</a:t>
            </a:r>
            <a:endParaRPr sz="1000">
              <a:solidFill>
                <a:schemeClr val="dk1"/>
              </a:solidFill>
            </a:endParaRPr>
          </a:p>
          <a:p>
            <a:pPr marL="1397660" lvl="2" indent="-181178">
              <a:buClr>
                <a:schemeClr val="dk1"/>
              </a:buClr>
              <a:buSzPts val="1000"/>
              <a:buAutoNum type="romanLcPeriod"/>
            </a:pPr>
            <a:r>
              <a:rPr lang="en" sz="1000">
                <a:solidFill>
                  <a:schemeClr val="dk1"/>
                </a:solidFill>
              </a:rPr>
              <a:t>The perceive the systems don’t want them interfering</a:t>
            </a:r>
            <a:endParaRPr sz="1000">
              <a:solidFill>
                <a:schemeClr val="dk1"/>
              </a:solidFill>
            </a:endParaRPr>
          </a:p>
          <a:p>
            <a:pPr marL="1863547" lvl="3" indent="-297650">
              <a:buClr>
                <a:schemeClr val="dk1"/>
              </a:buClr>
              <a:buSzPts val="1000"/>
              <a:buAutoNum type="arabicPeriod"/>
            </a:pPr>
            <a:r>
              <a:rPr lang="en" sz="1000">
                <a:solidFill>
                  <a:schemeClr val="dk1"/>
                </a:solidFill>
              </a:rPr>
              <a:t>Don’t solicit their opinions</a:t>
            </a:r>
            <a:endParaRPr sz="1000">
              <a:solidFill>
                <a:schemeClr val="dk1"/>
              </a:solidFill>
            </a:endParaRPr>
          </a:p>
          <a:p>
            <a:pPr marL="1863547" lvl="3" indent="-297650">
              <a:buClr>
                <a:schemeClr val="dk1"/>
              </a:buClr>
              <a:buSzPts val="1000"/>
              <a:buAutoNum type="arabicPeriod"/>
            </a:pPr>
            <a:r>
              <a:rPr lang="en" sz="1000">
                <a:solidFill>
                  <a:schemeClr val="dk1"/>
                </a:solidFill>
              </a:rPr>
              <a:t>Don’t ask if they want to be involved</a:t>
            </a:r>
            <a:endParaRPr sz="1000">
              <a:solidFill>
                <a:schemeClr val="dk1"/>
              </a:solidFill>
            </a:endParaRPr>
          </a:p>
          <a:p>
            <a:pPr marL="1397660" lvl="2" indent="-181178">
              <a:buClr>
                <a:schemeClr val="dk1"/>
              </a:buClr>
              <a:buSzPts val="1000"/>
              <a:buAutoNum type="romanLcPeriod"/>
            </a:pPr>
            <a:r>
              <a:rPr lang="en" sz="1000">
                <a:solidFill>
                  <a:schemeClr val="dk1"/>
                </a:solidFill>
              </a:rPr>
              <a:t>Don’t know/understand child development and often parenting role</a:t>
            </a:r>
            <a:endParaRPr sz="1000">
              <a:solidFill>
                <a:schemeClr val="dk1"/>
              </a:solidFill>
            </a:endParaRPr>
          </a:p>
          <a:p>
            <a:pPr marL="1397660" lvl="2" indent="-181178">
              <a:buClr>
                <a:schemeClr val="dk1"/>
              </a:buClr>
              <a:buSzPts val="1000"/>
              <a:buAutoNum type="romanLcPeriod"/>
            </a:pPr>
            <a:r>
              <a:rPr lang="en" sz="1000">
                <a:solidFill>
                  <a:schemeClr val="dk1"/>
                </a:solidFill>
              </a:rPr>
              <a:t>Emotional maturity to deal with communication and responsibility in co-parenting</a:t>
            </a:r>
            <a:endParaRPr sz="1000">
              <a:solidFill>
                <a:schemeClr val="dk1"/>
              </a:solidFill>
            </a:endParaRPr>
          </a:p>
          <a:p>
            <a:pPr marL="1397660" lvl="2" indent="-181178">
              <a:buClr>
                <a:schemeClr val="dk1"/>
              </a:buClr>
              <a:buSzPts val="1000"/>
              <a:buAutoNum type="romanLcPeriod"/>
            </a:pPr>
            <a:r>
              <a:rPr lang="en" sz="1000">
                <a:solidFill>
                  <a:schemeClr val="dk1"/>
                </a:solidFill>
              </a:rPr>
              <a:t>Fatherhood initiatives “Fathers and Sons of NE Ohio”</a:t>
            </a:r>
            <a:endParaRPr sz="1000">
              <a:solidFill>
                <a:schemeClr val="dk1"/>
              </a:solidFill>
            </a:endParaRPr>
          </a:p>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3daf79f59e_0_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3daf79f59e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15000"/>
              </a:lnSpc>
              <a:buClr>
                <a:schemeClr val="dk1"/>
              </a:buClr>
              <a:buNone/>
            </a:pPr>
            <a:r>
              <a:rPr lang="en" sz="2100">
                <a:solidFill>
                  <a:srgbClr val="595959"/>
                </a:solidFill>
                <a:latin typeface="Lato"/>
                <a:ea typeface="Lato"/>
                <a:cs typeface="Lato"/>
                <a:sym typeface="Lato"/>
              </a:rPr>
              <a:t>Pregnant/parenting people often come to the attention of systems because of impairment of functioning and parenting, neglect or illegal activities that have come to the attention of one or many systems.  Once triggered,  often children and family services are involved.  This training is to develop a better understanding of the common barriers that pregnant/parenting people with SUD face and how we can best support individuals with SUD and the family to support improved outcomes in multiple systems</a:t>
            </a:r>
            <a:endParaRPr sz="2100">
              <a:solidFill>
                <a:srgbClr val="595959"/>
              </a:solidFill>
              <a:latin typeface="Lato"/>
              <a:ea typeface="Lato"/>
              <a:cs typeface="Lato"/>
              <a:sym typeface="Lato"/>
            </a:endParaRPr>
          </a:p>
          <a:p>
            <a:pPr marL="0" indent="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458068b44f_0_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458068b44f_0_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931774" lvl="1" indent="-310591">
              <a:buClr>
                <a:schemeClr val="dk1"/>
              </a:buClr>
              <a:buSzPts val="1200"/>
              <a:buAutoNum type="alphaLcPeriod"/>
            </a:pPr>
            <a:r>
              <a:rPr lang="en" sz="1200" b="1">
                <a:solidFill>
                  <a:schemeClr val="dk1"/>
                </a:solidFill>
              </a:rPr>
              <a:t>What changes do you think are needed to the child welfare system to support recovery?</a:t>
            </a:r>
            <a:endParaRPr sz="1200" b="1">
              <a:solidFill>
                <a:schemeClr val="dk1"/>
              </a:solidFill>
            </a:endParaRPr>
          </a:p>
          <a:p>
            <a:pPr marL="1397660" lvl="2" indent="-181178">
              <a:buClr>
                <a:schemeClr val="dk1"/>
              </a:buClr>
              <a:buSzPts val="1000"/>
              <a:buAutoNum type="romanLcPeriod"/>
            </a:pPr>
            <a:r>
              <a:rPr lang="en" sz="1000">
                <a:solidFill>
                  <a:schemeClr val="dk1"/>
                </a:solidFill>
              </a:rPr>
              <a:t>Stop funding (incentivising) removals and out-of-home care</a:t>
            </a:r>
            <a:endParaRPr sz="1000">
              <a:solidFill>
                <a:schemeClr val="dk1"/>
              </a:solidFill>
            </a:endParaRPr>
          </a:p>
          <a:p>
            <a:pPr marL="1863547" lvl="3" indent="-297650">
              <a:buClr>
                <a:schemeClr val="dk1"/>
              </a:buClr>
              <a:buSzPts val="1000"/>
              <a:buAutoNum type="arabicPeriod"/>
            </a:pPr>
            <a:r>
              <a:rPr lang="en" sz="1000">
                <a:solidFill>
                  <a:schemeClr val="dk1"/>
                </a:solidFill>
              </a:rPr>
              <a:t>Put that support into primary parenting and developing ways to keep kids safely in their homes connected to safe, strong, connected parents</a:t>
            </a:r>
            <a:endParaRPr sz="1000">
              <a:solidFill>
                <a:schemeClr val="dk1"/>
              </a:solidFill>
            </a:endParaRPr>
          </a:p>
          <a:p>
            <a:pPr marL="1863547" lvl="3" indent="-297650">
              <a:buClr>
                <a:schemeClr val="dk1"/>
              </a:buClr>
              <a:buSzPts val="1000"/>
              <a:buAutoNum type="arabicPeriod"/>
            </a:pPr>
            <a:r>
              <a:rPr lang="en" sz="1000">
                <a:solidFill>
                  <a:schemeClr val="dk1"/>
                </a:solidFill>
              </a:rPr>
              <a:t>birth/caregiver alliances - we </a:t>
            </a:r>
            <a:r>
              <a:rPr lang="en" sz="1000" i="1" u="sng">
                <a:solidFill>
                  <a:schemeClr val="dk1"/>
                </a:solidFill>
              </a:rPr>
              <a:t>can</a:t>
            </a:r>
            <a:r>
              <a:rPr lang="en" sz="1000">
                <a:solidFill>
                  <a:schemeClr val="dk1"/>
                </a:solidFill>
              </a:rPr>
              <a:t> work together</a:t>
            </a:r>
            <a:endParaRPr sz="1000">
              <a:solidFill>
                <a:schemeClr val="dk1"/>
              </a:solidFill>
            </a:endParaRPr>
          </a:p>
          <a:p>
            <a:pPr marL="1397660" lvl="2" indent="-181178">
              <a:buClr>
                <a:schemeClr val="dk1"/>
              </a:buClr>
              <a:buSzPts val="1000"/>
              <a:buAutoNum type="romanLcPeriod"/>
            </a:pPr>
            <a:r>
              <a:rPr lang="en" sz="1000">
                <a:solidFill>
                  <a:schemeClr val="dk1"/>
                </a:solidFill>
              </a:rPr>
              <a:t>22 months is often not enough time to properly resolve complex substance use disorder</a:t>
            </a:r>
            <a:endParaRPr sz="1000">
              <a:solidFill>
                <a:schemeClr val="dk1"/>
              </a:solidFill>
            </a:endParaRPr>
          </a:p>
          <a:p>
            <a:pPr marL="1863547" lvl="3" indent="-297650">
              <a:buClr>
                <a:schemeClr val="dk1"/>
              </a:buClr>
              <a:buSzPts val="1000"/>
              <a:buAutoNum type="arabicPeriod"/>
            </a:pPr>
            <a:r>
              <a:rPr lang="en" sz="1000">
                <a:solidFill>
                  <a:schemeClr val="dk1"/>
                </a:solidFill>
              </a:rPr>
              <a:t>Permanency decisions must be made</a:t>
            </a:r>
            <a:endParaRPr sz="1000">
              <a:solidFill>
                <a:schemeClr val="dk1"/>
              </a:solidFill>
            </a:endParaRPr>
          </a:p>
          <a:p>
            <a:pPr marL="1863547" lvl="3" indent="-297650">
              <a:buClr>
                <a:schemeClr val="dk1"/>
              </a:buClr>
              <a:buSzPts val="1000"/>
              <a:buAutoNum type="arabicPeriod"/>
            </a:pPr>
            <a:r>
              <a:rPr lang="en" sz="1000">
                <a:solidFill>
                  <a:schemeClr val="dk1"/>
                </a:solidFill>
              </a:rPr>
              <a:t>If relapse happens</a:t>
            </a:r>
            <a:endParaRPr sz="1000">
              <a:solidFill>
                <a:schemeClr val="dk1"/>
              </a:solidFill>
            </a:endParaRPr>
          </a:p>
          <a:p>
            <a:pPr marL="2329434" lvl="4" indent="-297650">
              <a:buClr>
                <a:schemeClr val="dk1"/>
              </a:buClr>
              <a:buSzPts val="1000"/>
              <a:buAutoNum type="alphaLcPeriod"/>
            </a:pPr>
            <a:r>
              <a:rPr lang="en" sz="1000">
                <a:solidFill>
                  <a:schemeClr val="dk1"/>
                </a:solidFill>
              </a:rPr>
              <a:t>Often make that decision towards permanency in the initial 12 months of a case</a:t>
            </a:r>
            <a:endParaRPr sz="1000">
              <a:solidFill>
                <a:schemeClr val="dk1"/>
              </a:solidFill>
            </a:endParaRPr>
          </a:p>
          <a:p>
            <a:pPr marL="1397660" lvl="2" indent="-181178">
              <a:buClr>
                <a:schemeClr val="dk1"/>
              </a:buClr>
              <a:buSzPts val="1000"/>
              <a:buAutoNum type="romanLcPeriod"/>
            </a:pPr>
            <a:r>
              <a:rPr lang="en" sz="1000">
                <a:solidFill>
                  <a:schemeClr val="dk1"/>
                </a:solidFill>
              </a:rPr>
              <a:t>Stigma - stop highlighting the stories of SUD involved parents being horrible, dangerous parents.  Focusing on the worst of the worst.</a:t>
            </a:r>
            <a:endParaRPr sz="1000">
              <a:solidFill>
                <a:schemeClr val="dk1"/>
              </a:solidFill>
            </a:endParaRPr>
          </a:p>
          <a:p>
            <a:pPr marL="1863547" lvl="3" indent="-297650">
              <a:buClr>
                <a:schemeClr val="dk1"/>
              </a:buClr>
              <a:buSzPts val="1000"/>
              <a:buAutoNum type="arabicPeriod"/>
            </a:pPr>
            <a:r>
              <a:rPr lang="en" sz="1000">
                <a:solidFill>
                  <a:schemeClr val="dk1"/>
                </a:solidFill>
              </a:rPr>
              <a:t>It paints all SUD involved parents in that light and impairs our ability to be seen as competent loving parents</a:t>
            </a:r>
            <a:endParaRPr sz="1000">
              <a:solidFill>
                <a:schemeClr val="dk1"/>
              </a:solidFill>
            </a:endParaRPr>
          </a:p>
          <a:p>
            <a:pPr marL="1863547" lvl="3" indent="-297650">
              <a:buClr>
                <a:schemeClr val="dk1"/>
              </a:buClr>
              <a:buSzPts val="1000"/>
              <a:buAutoNum type="arabicPeriod"/>
            </a:pPr>
            <a:r>
              <a:rPr lang="en" sz="1000">
                <a:solidFill>
                  <a:schemeClr val="dk1"/>
                </a:solidFill>
              </a:rPr>
              <a:t>Empower us.  Focus on successful recovery cases</a:t>
            </a:r>
            <a:endParaRPr sz="1000">
              <a:solidFill>
                <a:schemeClr val="dk1"/>
              </a:solidFill>
            </a:endParaRPr>
          </a:p>
          <a:p>
            <a:pPr marL="1397660" lvl="2" indent="-181178">
              <a:buClr>
                <a:schemeClr val="dk1"/>
              </a:buClr>
              <a:buSzPts val="1000"/>
              <a:buAutoNum type="romanLcPeriod"/>
            </a:pPr>
            <a:r>
              <a:rPr lang="en" sz="1000">
                <a:solidFill>
                  <a:schemeClr val="dk1"/>
                </a:solidFill>
              </a:rPr>
              <a:t>Housing, housing, housing - maslow’s hierarchy of needs</a:t>
            </a:r>
            <a:br>
              <a:rPr lang="en" sz="1000">
                <a:solidFill>
                  <a:schemeClr val="dk1"/>
                </a:solidFill>
              </a:rPr>
            </a:b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458068b44f_0_1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458068b44f_0_1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931774" lvl="1" indent="-310591">
              <a:buClr>
                <a:schemeClr val="dk1"/>
              </a:buClr>
              <a:buSzPts val="1200"/>
              <a:buAutoNum type="alphaLcPeriod"/>
            </a:pPr>
            <a:r>
              <a:rPr lang="en" sz="1200" b="1">
                <a:solidFill>
                  <a:schemeClr val="dk1"/>
                </a:solidFill>
              </a:rPr>
              <a:t>How can child welfare improve connections to other resources, like childcare? </a:t>
            </a:r>
            <a:endParaRPr sz="1200" b="1">
              <a:solidFill>
                <a:schemeClr val="dk1"/>
              </a:solidFill>
            </a:endParaRPr>
          </a:p>
          <a:p>
            <a:pPr marL="1397660" lvl="2" indent="-194120">
              <a:buClr>
                <a:schemeClr val="dk1"/>
              </a:buClr>
              <a:buSzPts val="1200"/>
              <a:buAutoNum type="romanLcPeriod"/>
            </a:pPr>
            <a:r>
              <a:rPr lang="en" sz="1200">
                <a:solidFill>
                  <a:schemeClr val="dk1"/>
                </a:solidFill>
              </a:rPr>
              <a:t>Child welfare - the welfare of a child</a:t>
            </a:r>
            <a:endParaRPr sz="1200">
              <a:solidFill>
                <a:schemeClr val="dk1"/>
              </a:solidFill>
            </a:endParaRPr>
          </a:p>
          <a:p>
            <a:pPr marL="1863547" lvl="3" indent="-310591">
              <a:buClr>
                <a:schemeClr val="dk1"/>
              </a:buClr>
              <a:buSzPts val="1200"/>
              <a:buAutoNum type="arabicPeriod"/>
            </a:pPr>
            <a:r>
              <a:rPr lang="en" sz="1200">
                <a:solidFill>
                  <a:schemeClr val="dk1"/>
                </a:solidFill>
              </a:rPr>
              <a:t>Often CPS is seen as child welfare when that is not the case</a:t>
            </a:r>
            <a:endParaRPr sz="1200">
              <a:solidFill>
                <a:schemeClr val="dk1"/>
              </a:solidFill>
            </a:endParaRPr>
          </a:p>
          <a:p>
            <a:pPr marL="1397660" lvl="2" indent="-194120">
              <a:buClr>
                <a:schemeClr val="dk1"/>
              </a:buClr>
              <a:buSzPts val="1200"/>
              <a:buAutoNum type="romanLcPeriod"/>
            </a:pPr>
            <a:r>
              <a:rPr lang="en" sz="1200">
                <a:solidFill>
                  <a:schemeClr val="dk1"/>
                </a:solidFill>
              </a:rPr>
              <a:t>Isn’t childcare part of child welfare?</a:t>
            </a:r>
            <a:endParaRPr sz="1200">
              <a:solidFill>
                <a:schemeClr val="dk1"/>
              </a:solidFill>
            </a:endParaRPr>
          </a:p>
          <a:p>
            <a:pPr marL="1397660" lvl="2" indent="-194120">
              <a:buClr>
                <a:schemeClr val="dk1"/>
              </a:buClr>
              <a:buSzPts val="1200"/>
              <a:buAutoNum type="romanLcPeriod"/>
            </a:pPr>
            <a:r>
              <a:rPr lang="en" sz="1200">
                <a:solidFill>
                  <a:schemeClr val="dk1"/>
                </a:solidFill>
              </a:rPr>
              <a:t>Food stability?</a:t>
            </a:r>
            <a:endParaRPr sz="1200">
              <a:solidFill>
                <a:schemeClr val="dk1"/>
              </a:solidFill>
            </a:endParaRPr>
          </a:p>
          <a:p>
            <a:pPr marL="1397660" lvl="2" indent="-194120">
              <a:buClr>
                <a:schemeClr val="dk1"/>
              </a:buClr>
              <a:buSzPts val="1200"/>
              <a:buAutoNum type="romanLcPeriod"/>
            </a:pPr>
            <a:r>
              <a:rPr lang="en" sz="1200">
                <a:solidFill>
                  <a:schemeClr val="dk1"/>
                </a:solidFill>
              </a:rPr>
              <a:t>Supported housing?</a:t>
            </a:r>
            <a:endParaRPr sz="1200">
              <a:solidFill>
                <a:schemeClr val="dk1"/>
              </a:solidFill>
            </a:endParaRPr>
          </a:p>
          <a:p>
            <a:pPr marL="1397660" lvl="2" indent="-194120">
              <a:buClr>
                <a:schemeClr val="dk1"/>
              </a:buClr>
              <a:buSzPts val="1200"/>
              <a:buAutoNum type="romanLcPeriod"/>
            </a:pPr>
            <a:r>
              <a:rPr lang="en" sz="1200">
                <a:solidFill>
                  <a:schemeClr val="dk1"/>
                </a:solidFill>
              </a:rPr>
              <a:t>I Promise School - students…and their families</a:t>
            </a:r>
            <a:endParaRPr sz="1200">
              <a:solidFill>
                <a:schemeClr val="dk1"/>
              </a:solidFill>
            </a:endParaRPr>
          </a:p>
          <a:p>
            <a:pPr marL="1397660" lvl="2" indent="-194120">
              <a:buClr>
                <a:schemeClr val="dk1"/>
              </a:buClr>
              <a:buSzPts val="1200"/>
              <a:buAutoNum type="romanLcPeriod"/>
            </a:pPr>
            <a:r>
              <a:rPr lang="en" sz="1200">
                <a:solidFill>
                  <a:schemeClr val="dk1"/>
                </a:solidFill>
              </a:rPr>
              <a:t>Family Resource Centers in schools</a:t>
            </a:r>
            <a:endParaRPr sz="1200">
              <a:solidFill>
                <a:schemeClr val="dk1"/>
              </a:solidFill>
            </a:endParaRPr>
          </a:p>
          <a:p>
            <a:pPr marL="0" indent="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458068b44f_0_1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458068b44f_0_1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931774" lvl="1" indent="-310591">
              <a:buClr>
                <a:schemeClr val="dk1"/>
              </a:buClr>
              <a:buSzPts val="1200"/>
              <a:buAutoNum type="alphaLcPeriod"/>
            </a:pPr>
            <a:r>
              <a:rPr lang="en" sz="1200" b="1">
                <a:solidFill>
                  <a:schemeClr val="dk1"/>
                </a:solidFill>
              </a:rPr>
              <a:t>If you could change one thing about our nation’s approach to substance use in pregnancy what would it be?</a:t>
            </a:r>
            <a:endParaRPr sz="1200" b="1">
              <a:solidFill>
                <a:schemeClr val="dk1"/>
              </a:solidFill>
            </a:endParaRPr>
          </a:p>
          <a:p>
            <a:pPr marL="1397660" lvl="2" indent="-181178">
              <a:buClr>
                <a:schemeClr val="dk1"/>
              </a:buClr>
              <a:buSzPts val="1000"/>
              <a:buAutoNum type="romanLcPeriod"/>
            </a:pPr>
            <a:r>
              <a:rPr lang="en" sz="1000">
                <a:solidFill>
                  <a:schemeClr val="dk1"/>
                </a:solidFill>
              </a:rPr>
              <a:t>Stigma - stop highlighting the stories of SUD involved parents being horrible, dangerous parents.  Focusing on the worst of the worst.</a:t>
            </a:r>
            <a:endParaRPr sz="1000">
              <a:solidFill>
                <a:schemeClr val="dk1"/>
              </a:solidFill>
            </a:endParaRPr>
          </a:p>
          <a:p>
            <a:pPr marL="1863547" lvl="3" indent="-297650">
              <a:buClr>
                <a:schemeClr val="dk1"/>
              </a:buClr>
              <a:buSzPts val="1000"/>
              <a:buAutoNum type="arabicPeriod"/>
            </a:pPr>
            <a:r>
              <a:rPr lang="en" sz="1000">
                <a:solidFill>
                  <a:schemeClr val="dk1"/>
                </a:solidFill>
              </a:rPr>
              <a:t>It paints all SUD involved parents in that light and impairs our ability to be seen as competent loving parents</a:t>
            </a:r>
            <a:endParaRPr sz="1000">
              <a:solidFill>
                <a:schemeClr val="dk1"/>
              </a:solidFill>
            </a:endParaRPr>
          </a:p>
          <a:p>
            <a:pPr marL="1863547" lvl="3" indent="-297650">
              <a:buClr>
                <a:schemeClr val="dk1"/>
              </a:buClr>
              <a:buSzPts val="1000"/>
              <a:buAutoNum type="arabicPeriod"/>
            </a:pPr>
            <a:r>
              <a:rPr lang="en" sz="1000">
                <a:solidFill>
                  <a:schemeClr val="dk1"/>
                </a:solidFill>
              </a:rPr>
              <a:t>Empower us.  Focus on successful recovery cases</a:t>
            </a:r>
            <a:endParaRPr sz="1000">
              <a:solidFill>
                <a:schemeClr val="dk1"/>
              </a:solidFill>
            </a:endParaRPr>
          </a:p>
          <a:p>
            <a:pPr marL="2329434" lvl="4" indent="-297650">
              <a:buClr>
                <a:schemeClr val="dk1"/>
              </a:buClr>
              <a:buSzPts val="1000"/>
              <a:buAutoNum type="alphaLcPeriod"/>
            </a:pPr>
            <a:r>
              <a:rPr lang="en" sz="1000">
                <a:solidFill>
                  <a:schemeClr val="dk1"/>
                </a:solidFill>
              </a:rPr>
              <a:t>Make those successful cases mentors!</a:t>
            </a:r>
            <a:endParaRPr sz="1000">
              <a:solidFill>
                <a:schemeClr val="dk1"/>
              </a:solidFill>
            </a:endParaRPr>
          </a:p>
          <a:p>
            <a:pPr marL="2795321" lvl="5" indent="-181178">
              <a:buClr>
                <a:schemeClr val="dk1"/>
              </a:buClr>
              <a:buSzPts val="1000"/>
              <a:buAutoNum type="romanLcPeriod"/>
            </a:pPr>
            <a:r>
              <a:rPr lang="en" sz="1000">
                <a:solidFill>
                  <a:schemeClr val="dk1"/>
                </a:solidFill>
              </a:rPr>
              <a:t>Equitable pay for these mentor roles</a:t>
            </a:r>
            <a:br>
              <a:rPr lang="en" sz="1000">
                <a:solidFill>
                  <a:schemeClr val="dk1"/>
                </a:solidFill>
              </a:rPr>
            </a:b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458068b44f_0_2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458068b44f_0_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931774" lvl="1" indent="-310591">
              <a:buClr>
                <a:schemeClr val="dk1"/>
              </a:buClr>
              <a:buSzPts val="1200"/>
              <a:buAutoNum type="alphaLcPeriod"/>
            </a:pPr>
            <a:r>
              <a:rPr lang="en" sz="1200" b="1">
                <a:solidFill>
                  <a:schemeClr val="dk1"/>
                </a:solidFill>
              </a:rPr>
              <a:t>Each of you are working to improve outcomes for families today. What are the needs you see for families? How do their experiences differ from yours?</a:t>
            </a:r>
            <a:endParaRPr sz="1200" b="1">
              <a:solidFill>
                <a:schemeClr val="dk1"/>
              </a:solidFill>
            </a:endParaRPr>
          </a:p>
          <a:p>
            <a:pPr marL="1397660" lvl="2" indent="-181178">
              <a:buClr>
                <a:schemeClr val="dk1"/>
              </a:buClr>
              <a:buSzPts val="1000"/>
              <a:buAutoNum type="romanLcPeriod"/>
            </a:pPr>
            <a:r>
              <a:rPr lang="en" sz="1000">
                <a:solidFill>
                  <a:schemeClr val="dk1"/>
                </a:solidFill>
              </a:rPr>
              <a:t>#1 is housing, anyway you slice it</a:t>
            </a:r>
            <a:endParaRPr sz="1000">
              <a:solidFill>
                <a:schemeClr val="dk1"/>
              </a:solidFill>
            </a:endParaRPr>
          </a:p>
          <a:p>
            <a:pPr marL="1397660" lvl="2" indent="-181178">
              <a:buClr>
                <a:schemeClr val="dk1"/>
              </a:buClr>
              <a:buSzPts val="1000"/>
              <a:buAutoNum type="romanLcPeriod"/>
            </a:pPr>
            <a:r>
              <a:rPr lang="en" sz="1000">
                <a:solidFill>
                  <a:schemeClr val="dk1"/>
                </a:solidFill>
              </a:rPr>
              <a:t>#2 is seeing SUD as any other medical chronic condition you have to manage over the rest of your lifetime or you may have symptoms</a:t>
            </a:r>
            <a:endParaRPr sz="1000">
              <a:solidFill>
                <a:schemeClr val="dk1"/>
              </a:solidFill>
            </a:endParaRPr>
          </a:p>
          <a:p>
            <a:pPr marL="1397660" lvl="2" indent="-181178">
              <a:buClr>
                <a:schemeClr val="dk1"/>
              </a:buClr>
              <a:buSzPts val="1000"/>
              <a:buAutoNum type="romanLcPeriod"/>
            </a:pPr>
            <a:r>
              <a:rPr lang="en" sz="1000">
                <a:solidFill>
                  <a:schemeClr val="dk1"/>
                </a:solidFill>
              </a:rPr>
              <a:t>#3 is immediate connectivity of care/intervention/services</a:t>
            </a:r>
            <a:endParaRPr sz="1000">
              <a:solidFill>
                <a:schemeClr val="dk1"/>
              </a:solidFill>
            </a:endParaRPr>
          </a:p>
          <a:p>
            <a:pPr marL="1863547" lvl="3" indent="-297650">
              <a:buClr>
                <a:schemeClr val="dk1"/>
              </a:buClr>
              <a:buSzPts val="1000"/>
              <a:buAutoNum type="arabicPeriod"/>
            </a:pPr>
            <a:r>
              <a:rPr lang="en" sz="1000">
                <a:solidFill>
                  <a:schemeClr val="dk1"/>
                </a:solidFill>
              </a:rPr>
              <a:t>You often get a 5-minute window of opportunity to intervene</a:t>
            </a:r>
            <a:endParaRPr sz="1000">
              <a:solidFill>
                <a:schemeClr val="dk1"/>
              </a:solidFill>
            </a:endParaRPr>
          </a:p>
          <a:p>
            <a:pPr marL="1863547" lvl="3" indent="-297650">
              <a:buClr>
                <a:schemeClr val="dk1"/>
              </a:buClr>
              <a:buSzPts val="1000"/>
              <a:buAutoNum type="arabicPeriod"/>
            </a:pPr>
            <a:r>
              <a:rPr lang="en" sz="1000">
                <a:solidFill>
                  <a:schemeClr val="dk1"/>
                </a:solidFill>
              </a:rPr>
              <a:t>Allow starts/stops…not “do not pass go, do not collect $200” models</a:t>
            </a:r>
            <a:endParaRPr sz="1000">
              <a:solidFill>
                <a:schemeClr val="dk1"/>
              </a:solidFill>
            </a:endParaRPr>
          </a:p>
          <a:p>
            <a:pPr marL="1397660" lvl="2" indent="-181178">
              <a:buClr>
                <a:schemeClr val="dk1"/>
              </a:buClr>
              <a:buSzPts val="1000"/>
              <a:buAutoNum type="romanLcPeriod"/>
            </a:pPr>
            <a:r>
              <a:rPr lang="en" sz="1000">
                <a:solidFill>
                  <a:schemeClr val="dk1"/>
                </a:solidFill>
              </a:rPr>
              <a:t>#4 is transportation</a:t>
            </a:r>
            <a:endParaRPr sz="1000">
              <a:solidFill>
                <a:schemeClr val="dk1"/>
              </a:solidFill>
            </a:endParaRPr>
          </a:p>
          <a:p>
            <a:pPr marL="1863547" lvl="3" indent="-297650">
              <a:buClr>
                <a:schemeClr val="dk1"/>
              </a:buClr>
              <a:buSzPts val="1000"/>
              <a:buAutoNum type="arabicPeriod"/>
            </a:pPr>
            <a:r>
              <a:rPr lang="en" sz="1000">
                <a:solidFill>
                  <a:schemeClr val="dk1"/>
                </a:solidFill>
              </a:rPr>
              <a:t>The bus sucks…if you have a child, doubly so…if you have more than one child….quadruply so.</a:t>
            </a:r>
            <a:endParaRPr sz="1000">
              <a:solidFill>
                <a:schemeClr val="dk1"/>
              </a:solidFill>
            </a:endParaRPr>
          </a:p>
          <a:p>
            <a:pPr marL="2329434" lvl="4" indent="-297650">
              <a:buClr>
                <a:schemeClr val="dk1"/>
              </a:buClr>
              <a:buSzPts val="1000"/>
              <a:buAutoNum type="alphaLcPeriod"/>
            </a:pPr>
            <a:r>
              <a:rPr lang="en" sz="1000">
                <a:solidFill>
                  <a:schemeClr val="dk1"/>
                </a:solidFill>
              </a:rPr>
              <a:t>And the stuff we tote with kids</a:t>
            </a:r>
            <a:endParaRPr sz="1000">
              <a:solidFill>
                <a:schemeClr val="dk1"/>
              </a:solidFill>
            </a:endParaRPr>
          </a:p>
          <a:p>
            <a:pPr marL="2329434" lvl="4" indent="-297650">
              <a:buClr>
                <a:schemeClr val="dk1"/>
              </a:buClr>
              <a:buSzPts val="1000"/>
              <a:buAutoNum type="alphaLcPeriod"/>
            </a:pPr>
            <a:r>
              <a:rPr lang="en" sz="1000">
                <a:solidFill>
                  <a:schemeClr val="dk1"/>
                </a:solidFill>
              </a:rPr>
              <a:t>And have you ever ridden the bus</a:t>
            </a:r>
            <a:endParaRPr sz="1000">
              <a:solidFill>
                <a:schemeClr val="dk1"/>
              </a:solidFill>
            </a:endParaRPr>
          </a:p>
          <a:p>
            <a:pPr marL="1863547" lvl="3" indent="-297650">
              <a:buClr>
                <a:schemeClr val="dk1"/>
              </a:buClr>
              <a:buSzPts val="1000"/>
              <a:buAutoNum type="arabicPeriod"/>
            </a:pPr>
            <a:r>
              <a:rPr lang="en" sz="1000">
                <a:solidFill>
                  <a:schemeClr val="dk1"/>
                </a:solidFill>
              </a:rPr>
              <a:t>UBER - on demand services</a:t>
            </a:r>
            <a:endParaRPr sz="1000">
              <a:solidFill>
                <a:schemeClr val="dk1"/>
              </a:solidFill>
            </a:endParaRPr>
          </a:p>
          <a:p>
            <a:pPr marL="1863547" lvl="3" indent="-297650">
              <a:buClr>
                <a:schemeClr val="dk1"/>
              </a:buClr>
              <a:buSzPts val="1000"/>
              <a:buAutoNum type="arabicPeriod"/>
            </a:pPr>
            <a:r>
              <a:rPr lang="en" sz="1000">
                <a:solidFill>
                  <a:schemeClr val="dk1"/>
                </a:solidFill>
              </a:rPr>
              <a:t>Medicaid transpo is a good idea,</a:t>
            </a:r>
            <a:endParaRPr sz="1000">
              <a:solidFill>
                <a:schemeClr val="dk1"/>
              </a:solidFill>
            </a:endParaRPr>
          </a:p>
          <a:p>
            <a:pPr marL="2329434" lvl="4" indent="-297650">
              <a:buClr>
                <a:schemeClr val="dk1"/>
              </a:buClr>
              <a:buSzPts val="1000"/>
              <a:buAutoNum type="alphaLcPeriod"/>
            </a:pPr>
            <a:r>
              <a:rPr lang="en" sz="1000">
                <a:solidFill>
                  <a:schemeClr val="dk1"/>
                </a:solidFill>
              </a:rPr>
              <a:t>2 weeks</a:t>
            </a:r>
            <a:endParaRPr sz="1000">
              <a:solidFill>
                <a:schemeClr val="dk1"/>
              </a:solidFill>
            </a:endParaRPr>
          </a:p>
          <a:p>
            <a:pPr marL="2329434" lvl="4" indent="-297650">
              <a:buClr>
                <a:schemeClr val="dk1"/>
              </a:buClr>
              <a:buSzPts val="1000"/>
              <a:buAutoNum type="alphaLcPeriod"/>
            </a:pPr>
            <a:r>
              <a:rPr lang="en" sz="1000">
                <a:solidFill>
                  <a:schemeClr val="dk1"/>
                </a:solidFill>
              </a:rPr>
              <a:t>Set pick up and drop off…no flexibility</a:t>
            </a:r>
            <a:endParaRPr sz="1000">
              <a:solidFill>
                <a:schemeClr val="dk1"/>
              </a:solidFill>
            </a:endParaRPr>
          </a:p>
          <a:p>
            <a:pPr marL="1397660" lvl="2" indent="-181178">
              <a:buClr>
                <a:schemeClr val="dk1"/>
              </a:buClr>
              <a:buSzPts val="1000"/>
              <a:buAutoNum type="romanLcPeriod"/>
            </a:pPr>
            <a:r>
              <a:rPr lang="en" sz="1000">
                <a:solidFill>
                  <a:schemeClr val="dk1"/>
                </a:solidFill>
              </a:rPr>
              <a:t>#5 is child care</a:t>
            </a:r>
            <a:endParaRPr sz="1000">
              <a:solidFill>
                <a:schemeClr val="dk1"/>
              </a:solidFill>
            </a:endParaRPr>
          </a:p>
          <a:p>
            <a:pPr marL="1863547" lvl="3" indent="-297650">
              <a:buClr>
                <a:schemeClr val="dk1"/>
              </a:buClr>
              <a:buSzPts val="1000"/>
              <a:buAutoNum type="arabicPeriod"/>
            </a:pPr>
            <a:r>
              <a:rPr lang="en" sz="1000">
                <a:solidFill>
                  <a:schemeClr val="dk1"/>
                </a:solidFill>
              </a:rPr>
              <a:t>Affordable - again…I see this as part of child welfare</a:t>
            </a:r>
            <a:endParaRPr sz="1000">
              <a:solidFill>
                <a:schemeClr val="dk1"/>
              </a:solidFill>
            </a:endParaRPr>
          </a:p>
          <a:p>
            <a:pPr marL="1863547" lvl="3" indent="-297650">
              <a:buClr>
                <a:schemeClr val="dk1"/>
              </a:buClr>
              <a:buSzPts val="1000"/>
              <a:buAutoNum type="arabicPeriod"/>
            </a:pPr>
            <a:r>
              <a:rPr lang="en" sz="1000">
                <a:solidFill>
                  <a:schemeClr val="dk1"/>
                </a:solidFill>
              </a:rPr>
              <a:t>Title 20</a:t>
            </a:r>
            <a:endParaRPr sz="1000">
              <a:solidFill>
                <a:schemeClr val="dk1"/>
              </a:solidFill>
            </a:endParaRPr>
          </a:p>
          <a:p>
            <a:pPr marL="2329434" lvl="4" indent="-297650">
              <a:buClr>
                <a:schemeClr val="dk1"/>
              </a:buClr>
              <a:buSzPts val="1000"/>
              <a:buAutoNum type="alphaLcPeriod"/>
            </a:pPr>
            <a:r>
              <a:rPr lang="en" sz="1000">
                <a:solidFill>
                  <a:schemeClr val="dk1"/>
                </a:solidFill>
              </a:rPr>
              <a:t>Needs pay stubs.  How do I work without childcare?</a:t>
            </a:r>
            <a:endParaRPr sz="1000">
              <a:solidFill>
                <a:schemeClr val="dk1"/>
              </a:solidFill>
            </a:endParaRPr>
          </a:p>
          <a:p>
            <a:pPr marL="2329434" lvl="4" indent="-297650">
              <a:buClr>
                <a:schemeClr val="dk1"/>
              </a:buClr>
              <a:buSzPts val="1000"/>
              <a:buAutoNum type="alphaLcPeriod"/>
            </a:pPr>
            <a:r>
              <a:rPr lang="en" sz="1000">
                <a:solidFill>
                  <a:schemeClr val="dk1"/>
                </a:solidFill>
              </a:rPr>
              <a:t>2 month delay - how to I pay for two months of childcare</a:t>
            </a:r>
            <a:endParaRPr sz="1000">
              <a:solidFill>
                <a:schemeClr val="dk1"/>
              </a:solidFill>
            </a:endParaRPr>
          </a:p>
          <a:p>
            <a:pPr marL="1863547" lvl="3" indent="-297650">
              <a:buClr>
                <a:schemeClr val="dk1"/>
              </a:buClr>
              <a:buSzPts val="1000"/>
              <a:buAutoNum type="arabicPeriod"/>
            </a:pPr>
            <a:r>
              <a:rPr lang="en" sz="1000">
                <a:solidFill>
                  <a:schemeClr val="dk1"/>
                </a:solidFill>
              </a:rPr>
              <a:t>Sick child</a:t>
            </a:r>
            <a:endParaRPr sz="1000">
              <a:solidFill>
                <a:schemeClr val="dk1"/>
              </a:solidFill>
            </a:endParaRPr>
          </a:p>
          <a:p>
            <a:pPr marL="1863547" lvl="3" indent="-297650">
              <a:buClr>
                <a:schemeClr val="dk1"/>
              </a:buClr>
              <a:buSzPts val="1000"/>
              <a:buAutoNum type="arabicPeriod"/>
            </a:pPr>
            <a:r>
              <a:rPr lang="en" sz="1000">
                <a:solidFill>
                  <a:schemeClr val="dk1"/>
                </a:solidFill>
              </a:rPr>
              <a:t>Respite services for moms/parents</a:t>
            </a:r>
            <a:br>
              <a:rPr lang="en" sz="1000">
                <a:solidFill>
                  <a:schemeClr val="dk1"/>
                </a:solidFill>
              </a:rPr>
            </a:b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458068b44f_0_2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458068b44f_0_2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I’m a white woman who can pass for middle class and I speak the language of the service providers.  They wanted me to succeed and they put effort into it.</a:t>
            </a:r>
            <a:endParaRPr/>
          </a:p>
          <a:p>
            <a:pPr marL="0" indent="0">
              <a:buNone/>
            </a:pPr>
            <a:r>
              <a:rPr lang="en"/>
              <a:t>I had my own transportation.  I could make it to scheduled appointments on time</a:t>
            </a:r>
            <a:endParaRPr/>
          </a:p>
          <a:p>
            <a:pPr marL="0" indent="0">
              <a:buNone/>
            </a:pPr>
            <a:r>
              <a:rPr lang="en"/>
              <a:t>I had the ability to get a job that paid a living wage to be mostly self-sufficient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458068b44f_0_2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458068b44f_0_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931774" lvl="1" indent="-310591">
              <a:buClr>
                <a:schemeClr val="dk1"/>
              </a:buClr>
              <a:buSzPts val="1200"/>
              <a:buAutoNum type="alphaLcPeriod"/>
            </a:pPr>
            <a:r>
              <a:rPr lang="en" sz="1200">
                <a:solidFill>
                  <a:schemeClr val="dk1"/>
                </a:solidFill>
              </a:rPr>
              <a:t>What treatment(s) were most needed and did you have access? If not, what were the barriers?</a:t>
            </a:r>
            <a:endParaRPr sz="1200">
              <a:solidFill>
                <a:schemeClr val="dk1"/>
              </a:solidFill>
            </a:endParaRPr>
          </a:p>
          <a:p>
            <a:pPr marL="1397660" lvl="2" indent="-181178">
              <a:buClr>
                <a:schemeClr val="dk1"/>
              </a:buClr>
              <a:buSzPts val="1000"/>
              <a:buAutoNum type="romanLcPeriod"/>
            </a:pPr>
            <a:r>
              <a:rPr lang="en" sz="1000">
                <a:solidFill>
                  <a:schemeClr val="dk1"/>
                </a:solidFill>
              </a:rPr>
              <a:t>Pretreatment housing (pre-engagement, contemplative, drop in, voluntary)</a:t>
            </a:r>
            <a:endParaRPr sz="1000">
              <a:solidFill>
                <a:schemeClr val="dk1"/>
              </a:solidFill>
            </a:endParaRPr>
          </a:p>
          <a:p>
            <a:pPr marL="1863547" lvl="3" indent="-297650">
              <a:buClr>
                <a:schemeClr val="dk1"/>
              </a:buClr>
              <a:buSzPts val="1000"/>
              <a:buAutoNum type="arabicPeriod"/>
            </a:pPr>
            <a:r>
              <a:rPr lang="en" sz="1000">
                <a:solidFill>
                  <a:schemeClr val="dk1"/>
                </a:solidFill>
              </a:rPr>
              <a:t>Diversion center</a:t>
            </a:r>
            <a:endParaRPr sz="1000">
              <a:solidFill>
                <a:schemeClr val="dk1"/>
              </a:solidFill>
            </a:endParaRPr>
          </a:p>
          <a:p>
            <a:pPr marL="1397660" lvl="2" indent="-181178">
              <a:buClr>
                <a:schemeClr val="dk1"/>
              </a:buClr>
              <a:buSzPts val="1000"/>
              <a:buAutoNum type="romanLcPeriod"/>
            </a:pPr>
            <a:r>
              <a:rPr lang="en" sz="1000">
                <a:solidFill>
                  <a:schemeClr val="dk1"/>
                </a:solidFill>
              </a:rPr>
              <a:t>Mobile Response Stabilization Services (MRSS)</a:t>
            </a:r>
            <a:endParaRPr sz="1000">
              <a:solidFill>
                <a:schemeClr val="dk1"/>
              </a:solidFill>
            </a:endParaRPr>
          </a:p>
          <a:p>
            <a:pPr marL="1397660" lvl="2" indent="-181178">
              <a:buClr>
                <a:schemeClr val="dk1"/>
              </a:buClr>
              <a:buSzPts val="1000"/>
              <a:buAutoNum type="romanLcPeriod"/>
            </a:pPr>
            <a:r>
              <a:rPr lang="en" sz="1000">
                <a:solidFill>
                  <a:schemeClr val="dk1"/>
                </a:solidFill>
              </a:rPr>
              <a:t>Integrated TX/recovery teams</a:t>
            </a:r>
            <a:endParaRPr sz="1000">
              <a:solidFill>
                <a:schemeClr val="dk1"/>
              </a:solidFill>
            </a:endParaRPr>
          </a:p>
          <a:p>
            <a:pPr marL="1863547" lvl="3" indent="-297650">
              <a:buClr>
                <a:schemeClr val="dk1"/>
              </a:buClr>
              <a:buSzPts val="1000"/>
              <a:buAutoNum type="arabicPeriod"/>
            </a:pPr>
            <a:r>
              <a:rPr lang="en" sz="1000">
                <a:solidFill>
                  <a:schemeClr val="dk1"/>
                </a:solidFill>
              </a:rPr>
              <a:t>Clinician</a:t>
            </a:r>
            <a:endParaRPr sz="1000">
              <a:solidFill>
                <a:schemeClr val="dk1"/>
              </a:solidFill>
            </a:endParaRPr>
          </a:p>
          <a:p>
            <a:pPr marL="1863547" lvl="3" indent="-297650">
              <a:buClr>
                <a:schemeClr val="dk1"/>
              </a:buClr>
              <a:buSzPts val="1000"/>
              <a:buAutoNum type="arabicPeriod"/>
            </a:pPr>
            <a:r>
              <a:rPr lang="en" sz="1000">
                <a:solidFill>
                  <a:schemeClr val="dk1"/>
                </a:solidFill>
              </a:rPr>
              <a:t>Peer/Case Management</a:t>
            </a:r>
            <a:endParaRPr sz="1000">
              <a:solidFill>
                <a:schemeClr val="dk1"/>
              </a:solidFill>
            </a:endParaRPr>
          </a:p>
          <a:p>
            <a:pPr marL="1863547" lvl="3" indent="-297650">
              <a:buClr>
                <a:schemeClr val="dk1"/>
              </a:buClr>
              <a:buSzPts val="1000"/>
              <a:buAutoNum type="arabicPeriod"/>
            </a:pPr>
            <a:r>
              <a:rPr lang="en" sz="1000">
                <a:solidFill>
                  <a:schemeClr val="dk1"/>
                </a:solidFill>
              </a:rPr>
              <a:t>Trauma</a:t>
            </a:r>
            <a:endParaRPr sz="1000">
              <a:solidFill>
                <a:schemeClr val="dk1"/>
              </a:solidFill>
            </a:endParaRPr>
          </a:p>
          <a:p>
            <a:pPr marL="1863547" lvl="3" indent="-297650">
              <a:buClr>
                <a:schemeClr val="dk1"/>
              </a:buClr>
              <a:buSzPts val="1000"/>
              <a:buAutoNum type="arabicPeriod"/>
            </a:pPr>
            <a:r>
              <a:rPr lang="en" sz="1000">
                <a:solidFill>
                  <a:schemeClr val="dk1"/>
                </a:solidFill>
              </a:rPr>
              <a:t>Parenting</a:t>
            </a:r>
            <a:endParaRPr sz="1000">
              <a:solidFill>
                <a:schemeClr val="dk1"/>
              </a:solidFill>
            </a:endParaRPr>
          </a:p>
          <a:p>
            <a:pPr marL="1863547" lvl="3" indent="-297650">
              <a:buClr>
                <a:schemeClr val="dk1"/>
              </a:buClr>
              <a:buSzPts val="1000"/>
              <a:buAutoNum type="arabicPeriod"/>
            </a:pPr>
            <a:r>
              <a:rPr lang="en" sz="1000">
                <a:solidFill>
                  <a:schemeClr val="dk1"/>
                </a:solidFill>
              </a:rPr>
              <a:t>Social Services</a:t>
            </a:r>
            <a:endParaRPr sz="1000">
              <a:solidFill>
                <a:schemeClr val="dk1"/>
              </a:solidFill>
            </a:endParaRPr>
          </a:p>
          <a:p>
            <a:pPr marL="2329434" lvl="4" indent="-297650">
              <a:buClr>
                <a:schemeClr val="dk1"/>
              </a:buClr>
              <a:buSzPts val="1000"/>
              <a:buAutoNum type="alphaLcPeriod"/>
            </a:pPr>
            <a:r>
              <a:rPr lang="en" sz="1000">
                <a:solidFill>
                  <a:schemeClr val="dk1"/>
                </a:solidFill>
              </a:rPr>
              <a:t>Housing</a:t>
            </a:r>
            <a:endParaRPr sz="1000">
              <a:solidFill>
                <a:schemeClr val="dk1"/>
              </a:solidFill>
            </a:endParaRPr>
          </a:p>
          <a:p>
            <a:pPr marL="2329434" lvl="4" indent="-297650">
              <a:buClr>
                <a:schemeClr val="dk1"/>
              </a:buClr>
              <a:buSzPts val="1000"/>
              <a:buAutoNum type="alphaLcPeriod"/>
            </a:pPr>
            <a:r>
              <a:rPr lang="en" sz="1000">
                <a:solidFill>
                  <a:schemeClr val="dk1"/>
                </a:solidFill>
              </a:rPr>
              <a:t>Food</a:t>
            </a:r>
            <a:endParaRPr sz="1000">
              <a:solidFill>
                <a:schemeClr val="dk1"/>
              </a:solidFill>
            </a:endParaRPr>
          </a:p>
          <a:p>
            <a:pPr marL="2329434" lvl="4" indent="-297650">
              <a:buClr>
                <a:schemeClr val="dk1"/>
              </a:buClr>
              <a:buSzPts val="1000"/>
              <a:buAutoNum type="alphaLcPeriod"/>
            </a:pPr>
            <a:r>
              <a:rPr lang="en" sz="1000">
                <a:solidFill>
                  <a:schemeClr val="dk1"/>
                </a:solidFill>
              </a:rPr>
              <a:t>Healthcare</a:t>
            </a:r>
            <a:endParaRPr sz="1000">
              <a:solidFill>
                <a:schemeClr val="dk1"/>
              </a:solidFill>
            </a:endParaRPr>
          </a:p>
          <a:p>
            <a:pPr marL="2329434" lvl="4" indent="-297650">
              <a:buClr>
                <a:schemeClr val="dk1"/>
              </a:buClr>
              <a:buSzPts val="1000"/>
              <a:buAutoNum type="alphaLcPeriod"/>
            </a:pPr>
            <a:r>
              <a:rPr lang="en" sz="1000">
                <a:solidFill>
                  <a:schemeClr val="dk1"/>
                </a:solidFill>
              </a:rPr>
              <a:t>MH</a:t>
            </a:r>
            <a:endParaRPr sz="1000">
              <a:solidFill>
                <a:schemeClr val="dk1"/>
              </a:solidFill>
            </a:endParaRPr>
          </a:p>
          <a:p>
            <a:pPr marL="1397660" lvl="2" indent="-181178">
              <a:buClr>
                <a:schemeClr val="dk1"/>
              </a:buClr>
              <a:buSzPts val="1000"/>
              <a:buAutoNum type="romanLcPeriod"/>
            </a:pPr>
            <a:r>
              <a:rPr lang="en" sz="1000">
                <a:solidFill>
                  <a:schemeClr val="dk1"/>
                </a:solidFill>
              </a:rPr>
              <a:t>I may not be able to 100% comply with your rules at first</a:t>
            </a:r>
            <a:endParaRPr sz="1000">
              <a:solidFill>
                <a:schemeClr val="dk1"/>
              </a:solidFill>
            </a:endParaRPr>
          </a:p>
          <a:p>
            <a:pPr marL="1863547" lvl="3" indent="-297650">
              <a:buClr>
                <a:schemeClr val="dk1"/>
              </a:buClr>
              <a:buSzPts val="1000"/>
              <a:buAutoNum type="arabicPeriod"/>
            </a:pPr>
            <a:r>
              <a:rPr lang="en" sz="1000">
                <a:solidFill>
                  <a:schemeClr val="dk1"/>
                </a:solidFill>
              </a:rPr>
              <a:t>Where is the push/pull of flexibility to support outcomes</a:t>
            </a:r>
            <a:br>
              <a:rPr lang="en" sz="1000">
                <a:solidFill>
                  <a:schemeClr val="dk1"/>
                </a:solidFill>
              </a:rPr>
            </a:br>
            <a:endParaRPr sz="1000">
              <a:solidFill>
                <a:schemeClr val="dk1"/>
              </a:solidFill>
            </a:endParaRPr>
          </a:p>
          <a:p>
            <a:pPr marL="0" indent="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458068b44f_0_3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458068b44f_0_3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931774" lvl="1" indent="-310591">
              <a:buClr>
                <a:schemeClr val="dk1"/>
              </a:buClr>
              <a:buSzPts val="1200"/>
              <a:buAutoNum type="alphaLcPeriod"/>
            </a:pPr>
            <a:r>
              <a:rPr lang="en" sz="1200">
                <a:solidFill>
                  <a:schemeClr val="dk1"/>
                </a:solidFill>
              </a:rPr>
              <a:t>What are the gaps and opportunities to support sustained recovery?</a:t>
            </a:r>
            <a:endParaRPr sz="1200">
              <a:solidFill>
                <a:schemeClr val="dk1"/>
              </a:solidFill>
            </a:endParaRPr>
          </a:p>
          <a:p>
            <a:pPr marL="1397660" lvl="2" indent="-181178">
              <a:buClr>
                <a:schemeClr val="dk1"/>
              </a:buClr>
              <a:buSzPts val="1000"/>
              <a:buAutoNum type="romanLcPeriod"/>
            </a:pPr>
            <a:r>
              <a:rPr lang="en" sz="1000">
                <a:solidFill>
                  <a:schemeClr val="dk1"/>
                </a:solidFill>
              </a:rPr>
              <a:t>Funding Recovery Support Services</a:t>
            </a:r>
            <a:endParaRPr sz="1000">
              <a:solidFill>
                <a:schemeClr val="dk1"/>
              </a:solidFill>
            </a:endParaRPr>
          </a:p>
          <a:p>
            <a:pPr marL="1863547" lvl="3" indent="-297650">
              <a:buClr>
                <a:schemeClr val="dk1"/>
              </a:buClr>
              <a:buSzPts val="1000"/>
              <a:buAutoNum type="arabicPeriod"/>
            </a:pPr>
            <a:r>
              <a:rPr lang="en" sz="1000">
                <a:solidFill>
                  <a:schemeClr val="dk1"/>
                </a:solidFill>
              </a:rPr>
              <a:t>Post TX to 60 months</a:t>
            </a:r>
            <a:endParaRPr sz="1000">
              <a:solidFill>
                <a:schemeClr val="dk1"/>
              </a:solidFill>
            </a:endParaRPr>
          </a:p>
          <a:p>
            <a:pPr marL="2329434" lvl="4" indent="-297650">
              <a:buClr>
                <a:schemeClr val="dk1"/>
              </a:buClr>
              <a:buSzPts val="1000"/>
              <a:buAutoNum type="alphaLcPeriod"/>
            </a:pPr>
            <a:r>
              <a:rPr lang="en" sz="1000">
                <a:solidFill>
                  <a:schemeClr val="dk1"/>
                </a:solidFill>
              </a:rPr>
              <a:t>Get people to 5 years recovery</a:t>
            </a:r>
            <a:endParaRPr sz="1000">
              <a:solidFill>
                <a:schemeClr val="dk1"/>
              </a:solidFill>
            </a:endParaRPr>
          </a:p>
          <a:p>
            <a:pPr marL="2795321" lvl="5" indent="-181178">
              <a:buClr>
                <a:schemeClr val="dk1"/>
              </a:buClr>
              <a:buSzPts val="1000"/>
              <a:buAutoNum type="romanLcPeriod"/>
            </a:pPr>
            <a:r>
              <a:rPr lang="en" sz="1000">
                <a:solidFill>
                  <a:schemeClr val="dk1"/>
                </a:solidFill>
              </a:rPr>
              <a:t>Relapse rate drops to under 15% for the rest of their lifetime</a:t>
            </a:r>
            <a:endParaRPr sz="1000">
              <a:solidFill>
                <a:schemeClr val="dk1"/>
              </a:solidFill>
            </a:endParaRPr>
          </a:p>
          <a:p>
            <a:pPr marL="1397660" lvl="2" indent="-181178">
              <a:buClr>
                <a:schemeClr val="dk1"/>
              </a:buClr>
              <a:buSzPts val="1000"/>
              <a:buAutoNum type="romanLcPeriod"/>
            </a:pPr>
            <a:r>
              <a:rPr lang="en" sz="1000">
                <a:solidFill>
                  <a:schemeClr val="dk1"/>
                </a:solidFill>
              </a:rPr>
              <a:t>Housing</a:t>
            </a:r>
            <a:endParaRPr sz="1000">
              <a:solidFill>
                <a:schemeClr val="dk1"/>
              </a:solidFill>
            </a:endParaRPr>
          </a:p>
          <a:p>
            <a:pPr marL="1863547" lvl="3" indent="-297650">
              <a:buClr>
                <a:schemeClr val="dk1"/>
              </a:buClr>
              <a:buSzPts val="1000"/>
              <a:buAutoNum type="arabicPeriod"/>
            </a:pPr>
            <a:r>
              <a:rPr lang="en" sz="1000">
                <a:solidFill>
                  <a:schemeClr val="dk1"/>
                </a:solidFill>
              </a:rPr>
              <a:t>Affordable</a:t>
            </a:r>
            <a:endParaRPr sz="1000">
              <a:solidFill>
                <a:schemeClr val="dk1"/>
              </a:solidFill>
            </a:endParaRPr>
          </a:p>
          <a:p>
            <a:pPr marL="1863547" lvl="3" indent="-297650">
              <a:buClr>
                <a:schemeClr val="dk1"/>
              </a:buClr>
              <a:buSzPts val="1000"/>
              <a:buAutoNum type="arabicPeriod"/>
            </a:pPr>
            <a:r>
              <a:rPr lang="en" sz="1000">
                <a:solidFill>
                  <a:schemeClr val="dk1"/>
                </a:solidFill>
              </a:rPr>
              <a:t>Safe</a:t>
            </a:r>
            <a:endParaRPr sz="1000">
              <a:solidFill>
                <a:schemeClr val="dk1"/>
              </a:solidFill>
            </a:endParaRPr>
          </a:p>
          <a:p>
            <a:pPr marL="1863547" lvl="3" indent="-297650">
              <a:buClr>
                <a:schemeClr val="dk1"/>
              </a:buClr>
              <a:buSzPts val="1000"/>
              <a:buAutoNum type="arabicPeriod"/>
            </a:pPr>
            <a:r>
              <a:rPr lang="en" sz="1000">
                <a:solidFill>
                  <a:schemeClr val="dk1"/>
                </a:solidFill>
              </a:rPr>
              <a:t>Supported Services</a:t>
            </a:r>
            <a:endParaRPr sz="1000">
              <a:solidFill>
                <a:schemeClr val="dk1"/>
              </a:solidFill>
            </a:endParaRPr>
          </a:p>
          <a:p>
            <a:pPr marL="1397660" lvl="2" indent="-181178">
              <a:buClr>
                <a:schemeClr val="dk1"/>
              </a:buClr>
              <a:buSzPts val="1000"/>
              <a:buAutoNum type="romanLcPeriod"/>
            </a:pPr>
            <a:r>
              <a:rPr lang="en" sz="1000">
                <a:solidFill>
                  <a:schemeClr val="dk1"/>
                </a:solidFill>
              </a:rPr>
              <a:t>Transportation</a:t>
            </a:r>
            <a:endParaRPr sz="1000">
              <a:solidFill>
                <a:schemeClr val="dk1"/>
              </a:solidFill>
            </a:endParaRPr>
          </a:p>
          <a:p>
            <a:pPr marL="1863547" lvl="3" indent="-297650">
              <a:buClr>
                <a:schemeClr val="dk1"/>
              </a:buClr>
              <a:buSzPts val="1000"/>
              <a:buAutoNum type="arabicPeriod"/>
            </a:pPr>
            <a:r>
              <a:rPr lang="en" sz="1000">
                <a:solidFill>
                  <a:schemeClr val="dk1"/>
                </a:solidFill>
              </a:rPr>
              <a:t>Medicaid transport is not adequate</a:t>
            </a:r>
            <a:endParaRPr sz="1000">
              <a:solidFill>
                <a:schemeClr val="dk1"/>
              </a:solidFill>
            </a:endParaRPr>
          </a:p>
          <a:p>
            <a:pPr marL="2329434" lvl="4" indent="-297650">
              <a:buClr>
                <a:schemeClr val="dk1"/>
              </a:buClr>
              <a:buSzPts val="1000"/>
              <a:buAutoNum type="alphaLcPeriod"/>
            </a:pPr>
            <a:r>
              <a:rPr lang="en" sz="1000">
                <a:solidFill>
                  <a:schemeClr val="dk1"/>
                </a:solidFill>
              </a:rPr>
              <a:t>Inflexible</a:t>
            </a:r>
            <a:endParaRPr sz="1000">
              <a:solidFill>
                <a:schemeClr val="dk1"/>
              </a:solidFill>
            </a:endParaRPr>
          </a:p>
          <a:p>
            <a:pPr marL="2329434" lvl="4" indent="-297650">
              <a:buClr>
                <a:schemeClr val="dk1"/>
              </a:buClr>
              <a:buSzPts val="1000"/>
              <a:buAutoNum type="alphaLcPeriod"/>
            </a:pPr>
            <a:r>
              <a:rPr lang="en" sz="1000">
                <a:solidFill>
                  <a:schemeClr val="dk1"/>
                </a:solidFill>
              </a:rPr>
              <a:t>Too much advance notice</a:t>
            </a:r>
            <a:endParaRPr sz="1000">
              <a:solidFill>
                <a:schemeClr val="dk1"/>
              </a:solidFill>
            </a:endParaRPr>
          </a:p>
          <a:p>
            <a:pPr marL="2329434" lvl="4" indent="-297650">
              <a:buClr>
                <a:schemeClr val="dk1"/>
              </a:buClr>
              <a:buSzPts val="1000"/>
              <a:buAutoNum type="alphaLcPeriod"/>
            </a:pPr>
            <a:r>
              <a:rPr lang="en" sz="1000">
                <a:solidFill>
                  <a:schemeClr val="dk1"/>
                </a:solidFill>
              </a:rPr>
              <a:t>Not reliable</a:t>
            </a:r>
            <a:endParaRPr sz="1000">
              <a:solidFill>
                <a:schemeClr val="dk1"/>
              </a:solidFill>
            </a:endParaRPr>
          </a:p>
          <a:p>
            <a:pPr marL="1863547" lvl="3" indent="-297650">
              <a:buClr>
                <a:schemeClr val="dk1"/>
              </a:buClr>
              <a:buSzPts val="1000"/>
              <a:buAutoNum type="arabicPeriod"/>
            </a:pPr>
            <a:r>
              <a:rPr lang="en" sz="1000">
                <a:solidFill>
                  <a:schemeClr val="dk1"/>
                </a:solidFill>
              </a:rPr>
              <a:t>Uber-style transportation needed</a:t>
            </a:r>
            <a:endParaRPr sz="1000">
              <a:solidFill>
                <a:schemeClr val="dk1"/>
              </a:solidFill>
            </a:endParaRPr>
          </a:p>
          <a:p>
            <a:pPr marL="1863547" lvl="3" indent="-297650">
              <a:buClr>
                <a:schemeClr val="dk1"/>
              </a:buClr>
              <a:buSzPts val="1000"/>
              <a:buAutoNum type="arabicPeriod"/>
            </a:pPr>
            <a:r>
              <a:rPr lang="en" sz="1000">
                <a:solidFill>
                  <a:schemeClr val="dk1"/>
                </a:solidFill>
              </a:rPr>
              <a:t>Need a carrier car seat</a:t>
            </a:r>
            <a:endParaRPr sz="1000">
              <a:solidFill>
                <a:schemeClr val="dk1"/>
              </a:solidFill>
            </a:endParaRPr>
          </a:p>
          <a:p>
            <a:pPr marL="1397660" lvl="2" indent="-181178">
              <a:buClr>
                <a:schemeClr val="dk1"/>
              </a:buClr>
              <a:buSzPts val="1000"/>
              <a:buAutoNum type="romanLcPeriod"/>
            </a:pPr>
            <a:r>
              <a:rPr lang="en" sz="1000">
                <a:solidFill>
                  <a:schemeClr val="dk1"/>
                </a:solidFill>
              </a:rPr>
              <a:t>Barriers to prevent funding “luxury items”</a:t>
            </a:r>
            <a:endParaRPr sz="1000">
              <a:solidFill>
                <a:schemeClr val="dk1"/>
              </a:solidFill>
            </a:endParaRPr>
          </a:p>
          <a:p>
            <a:pPr marL="1863547" lvl="3" indent="-297650">
              <a:buClr>
                <a:schemeClr val="dk1"/>
              </a:buClr>
              <a:buSzPts val="1000"/>
              <a:buAutoNum type="arabicPeriod"/>
            </a:pPr>
            <a:r>
              <a:rPr lang="en" sz="1000">
                <a:solidFill>
                  <a:schemeClr val="dk1"/>
                </a:solidFill>
              </a:rPr>
              <a:t>Public Health in my area has funding for installing a car seat in a vehicle</a:t>
            </a:r>
            <a:endParaRPr sz="1000">
              <a:solidFill>
                <a:schemeClr val="dk1"/>
              </a:solidFill>
            </a:endParaRPr>
          </a:p>
          <a:p>
            <a:pPr marL="2329434" lvl="4" indent="-297650">
              <a:buClr>
                <a:schemeClr val="dk1"/>
              </a:buClr>
              <a:buSzPts val="1000"/>
              <a:buAutoNum type="alphaLcPeriod"/>
            </a:pPr>
            <a:r>
              <a:rPr lang="en" sz="1000">
                <a:solidFill>
                  <a:schemeClr val="dk1"/>
                </a:solidFill>
              </a:rPr>
              <a:t>Permanent</a:t>
            </a:r>
            <a:endParaRPr sz="1000">
              <a:solidFill>
                <a:schemeClr val="dk1"/>
              </a:solidFill>
            </a:endParaRPr>
          </a:p>
          <a:p>
            <a:pPr marL="2329434" lvl="4" indent="-297650">
              <a:buClr>
                <a:schemeClr val="dk1"/>
              </a:buClr>
              <a:buSzPts val="1000"/>
              <a:buAutoNum type="alphaLcPeriod"/>
            </a:pPr>
            <a:r>
              <a:rPr lang="en" sz="1000">
                <a:solidFill>
                  <a:schemeClr val="dk1"/>
                </a:solidFill>
              </a:rPr>
              <a:t>Can’t take out and move to another car</a:t>
            </a:r>
            <a:endParaRPr sz="1000">
              <a:solidFill>
                <a:schemeClr val="dk1"/>
              </a:solidFill>
            </a:endParaRPr>
          </a:p>
          <a:p>
            <a:pPr marL="2329434" lvl="4" indent="-297650">
              <a:buClr>
                <a:schemeClr val="dk1"/>
              </a:buClr>
              <a:buSzPts val="1000"/>
              <a:buAutoNum type="alphaLcPeriod"/>
            </a:pPr>
            <a:r>
              <a:rPr lang="en" sz="1000">
                <a:solidFill>
                  <a:schemeClr val="dk1"/>
                </a:solidFill>
              </a:rPr>
              <a:t>Only beneficial if you have a personal vehicle that is not shared</a:t>
            </a:r>
            <a:endParaRPr sz="1000">
              <a:solidFill>
                <a:schemeClr val="dk1"/>
              </a:solidFill>
            </a:endParaRPr>
          </a:p>
          <a:p>
            <a:pPr marL="1863547" lvl="3" indent="-297650">
              <a:buClr>
                <a:schemeClr val="dk1"/>
              </a:buClr>
              <a:buSzPts val="1000"/>
              <a:buAutoNum type="arabicPeriod"/>
            </a:pPr>
            <a:r>
              <a:rPr lang="en" sz="1000">
                <a:solidFill>
                  <a:schemeClr val="dk1"/>
                </a:solidFill>
              </a:rPr>
              <a:t>Parents need a carrier car seat to be able to take in and out of vehicle</a:t>
            </a:r>
            <a:endParaRPr sz="1000">
              <a:solidFill>
                <a:schemeClr val="dk1"/>
              </a:solidFill>
            </a:endParaRPr>
          </a:p>
          <a:p>
            <a:pPr marL="2329434" lvl="4" indent="-297650">
              <a:buClr>
                <a:schemeClr val="dk1"/>
              </a:buClr>
              <a:buSzPts val="1000"/>
              <a:buAutoNum type="alphaLcPeriod"/>
            </a:pPr>
            <a:r>
              <a:rPr lang="en" sz="1000">
                <a:solidFill>
                  <a:schemeClr val="dk1"/>
                </a:solidFill>
              </a:rPr>
              <a:t>In ubers or friends cars for more adaptability in on-demand transportation</a:t>
            </a:r>
            <a:endParaRPr sz="1000">
              <a:solidFill>
                <a:schemeClr val="dk1"/>
              </a:solidFill>
            </a:endParaRPr>
          </a:p>
          <a:p>
            <a:pPr marL="2329434" lvl="4" indent="-297650">
              <a:buClr>
                <a:schemeClr val="dk1"/>
              </a:buClr>
              <a:buSzPts val="1000"/>
              <a:buAutoNum type="alphaLcPeriod"/>
            </a:pPr>
            <a:r>
              <a:rPr lang="en" sz="1000">
                <a:solidFill>
                  <a:schemeClr val="dk1"/>
                </a:solidFill>
              </a:rPr>
              <a:t>Carrier car seat is considered a “luxury item”</a:t>
            </a:r>
            <a:endParaRPr sz="1000">
              <a:solidFill>
                <a:schemeClr val="dk1"/>
              </a:solidFill>
            </a:endParaRPr>
          </a:p>
          <a:p>
            <a:pPr marL="2329434" lvl="4" indent="-297650">
              <a:buClr>
                <a:schemeClr val="dk1"/>
              </a:buClr>
              <a:buSzPts val="1000"/>
              <a:buAutoNum type="alphaLcPeriod"/>
            </a:pPr>
            <a:r>
              <a:rPr lang="en" sz="1000">
                <a:solidFill>
                  <a:schemeClr val="dk1"/>
                </a:solidFill>
              </a:rPr>
              <a:t>Difference in cost per item is $30</a:t>
            </a:r>
            <a:endParaRPr sz="1000">
              <a:solidFill>
                <a:schemeClr val="dk1"/>
              </a:solidFill>
            </a:endParaRPr>
          </a:p>
          <a:p>
            <a:pPr marL="1863547" lvl="3" indent="-297650">
              <a:buClr>
                <a:schemeClr val="dk1"/>
              </a:buClr>
              <a:buSzPts val="1000"/>
              <a:buAutoNum type="arabicPeriod"/>
            </a:pPr>
            <a:r>
              <a:rPr lang="en" sz="1000">
                <a:solidFill>
                  <a:schemeClr val="dk1"/>
                </a:solidFill>
              </a:rPr>
              <a:t>This can present a barrier of why a parent is not able to get to a stabilizing service (MOUD dosing, counseling, outpatient treatment, psych, benefits, etc.)</a:t>
            </a:r>
            <a:endParaRPr sz="1000">
              <a:solidFill>
                <a:schemeClr val="dk1"/>
              </a:solidFill>
            </a:endParaRPr>
          </a:p>
          <a:p>
            <a:pPr marL="0" indent="0">
              <a:lnSpc>
                <a:spcPct val="115000"/>
              </a:lnSpc>
              <a:buClr>
                <a:schemeClr val="dk1"/>
              </a:buClr>
              <a:buNone/>
            </a:pPr>
            <a:endParaRPr>
              <a:solidFill>
                <a:schemeClr val="dk1"/>
              </a:solidFill>
            </a:endParaRPr>
          </a:p>
          <a:p>
            <a:pPr marL="0" indent="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3daf79f59e_0_14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3daf79f59e_0_14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10000"/>
              </a:lnSpc>
              <a:spcBef>
                <a:spcPts val="1529"/>
              </a:spcBef>
              <a:buClr>
                <a:schemeClr val="dk1"/>
              </a:buClr>
              <a:buNone/>
            </a:pPr>
            <a:r>
              <a:rPr lang="en" sz="1700" b="1">
                <a:solidFill>
                  <a:srgbClr val="5E4F4A"/>
                </a:solidFill>
                <a:highlight>
                  <a:srgbClr val="FFFFFF"/>
                </a:highlight>
              </a:rPr>
              <a:t>Innovations and jurisdictional examples</a:t>
            </a:r>
            <a:endParaRPr sz="1700" b="1">
              <a:solidFill>
                <a:srgbClr val="5E4F4A"/>
              </a:solidFill>
              <a:highlight>
                <a:srgbClr val="FFFFFF"/>
              </a:highlight>
            </a:endParaRPr>
          </a:p>
          <a:p>
            <a:pPr marL="0" indent="0">
              <a:lnSpc>
                <a:spcPct val="115000"/>
              </a:lnSpc>
              <a:spcBef>
                <a:spcPts val="408"/>
              </a:spcBef>
              <a:buClr>
                <a:schemeClr val="dk1"/>
              </a:buClr>
              <a:buNone/>
            </a:pPr>
            <a:r>
              <a:rPr lang="en" sz="1200">
                <a:solidFill>
                  <a:schemeClr val="dk1"/>
                </a:solidFill>
                <a:highlight>
                  <a:srgbClr val="FFFFFF"/>
                </a:highlight>
              </a:rPr>
              <a:t>Five recent compilations of state and local strategies address the opioid epidemic and its impact on children and families:</a:t>
            </a:r>
            <a:endParaRPr sz="1200">
              <a:solidFill>
                <a:schemeClr val="dk1"/>
              </a:solidFill>
              <a:highlight>
                <a:srgbClr val="FFFFFF"/>
              </a:highlight>
            </a:endParaRPr>
          </a:p>
          <a:p>
            <a:pPr marL="465887" indent="-310591">
              <a:lnSpc>
                <a:spcPct val="115000"/>
              </a:lnSpc>
              <a:spcBef>
                <a:spcPts val="3057"/>
              </a:spcBef>
              <a:buClr>
                <a:schemeClr val="dk1"/>
              </a:buClr>
              <a:buSzPts val="1200"/>
              <a:buAutoNum type="arabicPeriod"/>
            </a:pPr>
            <a:r>
              <a:rPr lang="en" sz="1200">
                <a:solidFill>
                  <a:schemeClr val="dk1"/>
                </a:solidFill>
                <a:highlight>
                  <a:srgbClr val="FFFFFF"/>
                </a:highlight>
              </a:rPr>
              <a:t>The National Center for Substance Abuse and Child Welfare has developed a pair of documents – In-Depth Technical Assistance (IDTA)</a:t>
            </a:r>
            <a:r>
              <a:rPr lang="en" sz="900">
                <a:solidFill>
                  <a:schemeClr val="dk1"/>
                </a:solidFill>
                <a:highlight>
                  <a:srgbClr val="FFFFFF"/>
                </a:highlight>
              </a:rPr>
              <a:t>7</a:t>
            </a:r>
            <a:r>
              <a:rPr lang="en" sz="1200">
                <a:solidFill>
                  <a:schemeClr val="dk1"/>
                </a:solidFill>
                <a:highlight>
                  <a:srgbClr val="FFFFFF"/>
                </a:highlight>
              </a:rPr>
              <a:t> to selected sites since 2007, and Substance Exposed Infants In-Depth Technical Assistance (SEI-IDTA) – </a:t>
            </a:r>
            <a:r>
              <a:rPr lang="en" sz="900">
                <a:solidFill>
                  <a:schemeClr val="dk1"/>
                </a:solidFill>
                <a:highlight>
                  <a:srgbClr val="FFFFFF"/>
                </a:highlight>
              </a:rPr>
              <a:t>8</a:t>
            </a:r>
            <a:r>
              <a:rPr lang="en" sz="1200">
                <a:solidFill>
                  <a:schemeClr val="dk1"/>
                </a:solidFill>
                <a:highlight>
                  <a:srgbClr val="FFFFFF"/>
                </a:highlight>
              </a:rPr>
              <a:t> with all of the tools and resources that have been developed by selected sites for use and adaptation.</a:t>
            </a:r>
            <a:endParaRPr sz="1200">
              <a:solidFill>
                <a:schemeClr val="dk1"/>
              </a:solidFill>
              <a:highlight>
                <a:srgbClr val="FFFFFF"/>
              </a:highlight>
            </a:endParaRPr>
          </a:p>
          <a:p>
            <a:pPr marL="465887" indent="-310591">
              <a:lnSpc>
                <a:spcPct val="115000"/>
              </a:lnSpc>
              <a:buClr>
                <a:schemeClr val="dk1"/>
              </a:buClr>
              <a:buSzPts val="1200"/>
              <a:buAutoNum type="arabicPeriod"/>
            </a:pPr>
            <a:r>
              <a:rPr lang="en" sz="1200">
                <a:solidFill>
                  <a:schemeClr val="dk1"/>
                </a:solidFill>
                <a:highlight>
                  <a:srgbClr val="FFFFFF"/>
                </a:highlight>
              </a:rPr>
              <a:t>The Association of Maternal and Child Health Programs’ The Opioid Epidemic: Implications for MCH Populations (2017)</a:t>
            </a:r>
            <a:r>
              <a:rPr lang="en" sz="900">
                <a:solidFill>
                  <a:schemeClr val="dk1"/>
                </a:solidFill>
                <a:highlight>
                  <a:srgbClr val="FFFFFF"/>
                </a:highlight>
              </a:rPr>
              <a:t>9</a:t>
            </a:r>
            <a:r>
              <a:rPr lang="en" sz="1200">
                <a:solidFill>
                  <a:schemeClr val="dk1"/>
                </a:solidFill>
                <a:highlight>
                  <a:srgbClr val="FFFFFF"/>
                </a:highlight>
              </a:rPr>
              <a:t> provides an overview of the scope of the epidemic, national policy efforts to address it, and state and local strategies for opioid abuse prevention and treatment among maternal and child health populations.</a:t>
            </a:r>
            <a:endParaRPr sz="1200">
              <a:solidFill>
                <a:schemeClr val="dk1"/>
              </a:solidFill>
              <a:highlight>
                <a:srgbClr val="FFFFFF"/>
              </a:highlight>
            </a:endParaRPr>
          </a:p>
          <a:p>
            <a:pPr marL="465887" indent="-310591">
              <a:lnSpc>
                <a:spcPct val="115000"/>
              </a:lnSpc>
              <a:buClr>
                <a:schemeClr val="dk1"/>
              </a:buClr>
              <a:buSzPts val="1200"/>
              <a:buAutoNum type="arabicPeriod"/>
            </a:pPr>
            <a:r>
              <a:rPr lang="en" sz="1200">
                <a:solidFill>
                  <a:schemeClr val="dk1"/>
                </a:solidFill>
                <a:highlight>
                  <a:srgbClr val="FFFFFF"/>
                </a:highlight>
              </a:rPr>
              <a:t>The National Conference of State Legislatures’ Substance Abuse and Child Welfare Programs in States and Resources (2017)</a:t>
            </a:r>
            <a:r>
              <a:rPr lang="en" sz="900">
                <a:solidFill>
                  <a:schemeClr val="dk1"/>
                </a:solidFill>
                <a:highlight>
                  <a:srgbClr val="FFFFFF"/>
                </a:highlight>
              </a:rPr>
              <a:t>10</a:t>
            </a:r>
            <a:r>
              <a:rPr lang="en" sz="1200">
                <a:solidFill>
                  <a:schemeClr val="dk1"/>
                </a:solidFill>
                <a:highlight>
                  <a:srgbClr val="FFFFFF"/>
                </a:highlight>
              </a:rPr>
              <a:t> contains a list of various state policies and programs designed to address the intersection of substance use and child welfare.</a:t>
            </a:r>
            <a:endParaRPr sz="1200">
              <a:solidFill>
                <a:schemeClr val="dk1"/>
              </a:solidFill>
              <a:highlight>
                <a:srgbClr val="FFFFFF"/>
              </a:highlight>
            </a:endParaRPr>
          </a:p>
          <a:p>
            <a:pPr marL="465887" indent="-310591">
              <a:lnSpc>
                <a:spcPct val="115000"/>
              </a:lnSpc>
              <a:buClr>
                <a:schemeClr val="dk1"/>
              </a:buClr>
              <a:buSzPts val="1200"/>
              <a:buAutoNum type="arabicPeriod"/>
            </a:pPr>
            <a:r>
              <a:rPr lang="en" sz="1200">
                <a:solidFill>
                  <a:schemeClr val="dk1"/>
                </a:solidFill>
                <a:highlight>
                  <a:srgbClr val="FFFFFF"/>
                </a:highlight>
              </a:rPr>
              <a:t>The Hearing before the House Ways and Means Subcommittee on Human Resources, The Heroin Epidemic and Parental Substance Abuse: Using Evidence and Data to Protect Kids from Harm (2016),</a:t>
            </a:r>
            <a:r>
              <a:rPr lang="en" sz="900">
                <a:solidFill>
                  <a:schemeClr val="dk1"/>
                </a:solidFill>
                <a:highlight>
                  <a:srgbClr val="FFFFFF"/>
                </a:highlight>
              </a:rPr>
              <a:t>11</a:t>
            </a:r>
            <a:r>
              <a:rPr lang="en" sz="1200">
                <a:solidFill>
                  <a:schemeClr val="dk1"/>
                </a:solidFill>
                <a:highlight>
                  <a:srgbClr val="FFFFFF"/>
                </a:highlight>
              </a:rPr>
              <a:t> highlights a range of efforts in jurisdictions across the country.</a:t>
            </a:r>
            <a:endParaRPr sz="1200">
              <a:solidFill>
                <a:schemeClr val="dk1"/>
              </a:solidFill>
              <a:highlight>
                <a:srgbClr val="FFFFFF"/>
              </a:highlight>
            </a:endParaRPr>
          </a:p>
          <a:p>
            <a:pPr marL="0" indent="0">
              <a:spcBef>
                <a:spcPts val="3057"/>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5039aaac23_0_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5039aaac23_0_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1"/>
              </a:buClr>
              <a:buNone/>
            </a:pPr>
            <a:r>
              <a:rPr lang="en" sz="1600">
                <a:solidFill>
                  <a:srgbClr val="595959"/>
                </a:solidFill>
                <a:latin typeface="Lato"/>
                <a:ea typeface="Lato"/>
                <a:cs typeface="Lato"/>
                <a:sym typeface="Lato"/>
              </a:rPr>
              <a:t>Lots of Complexities Around This Subject</a:t>
            </a:r>
            <a:endParaRPr sz="1600">
              <a:solidFill>
                <a:srgbClr val="595959"/>
              </a:solidFill>
              <a:latin typeface="Lato"/>
              <a:ea typeface="Lato"/>
              <a:cs typeface="Lato"/>
              <a:sym typeface="Lato"/>
            </a:endParaRPr>
          </a:p>
          <a:p>
            <a:pPr marL="0" indent="0">
              <a:buClr>
                <a:schemeClr val="dk1"/>
              </a:buClr>
              <a:buNone/>
            </a:pPr>
            <a:r>
              <a:rPr lang="en" sz="1600">
                <a:solidFill>
                  <a:srgbClr val="595959"/>
                </a:solidFill>
                <a:latin typeface="Lato"/>
                <a:ea typeface="Lato"/>
                <a:cs typeface="Lato"/>
                <a:sym typeface="Lato"/>
              </a:rPr>
              <a:t>We can do better</a:t>
            </a:r>
            <a:endParaRPr sz="1600">
              <a:solidFill>
                <a:srgbClr val="595959"/>
              </a:solidFill>
              <a:latin typeface="Lato"/>
              <a:ea typeface="Lato"/>
              <a:cs typeface="Lato"/>
              <a:sym typeface="Lato"/>
            </a:endParaRPr>
          </a:p>
          <a:p>
            <a:pPr marL="0" indent="0">
              <a:buClr>
                <a:schemeClr val="dk1"/>
              </a:buClr>
              <a:buNone/>
            </a:pPr>
            <a:r>
              <a:rPr lang="en" sz="1600">
                <a:solidFill>
                  <a:srgbClr val="595959"/>
                </a:solidFill>
                <a:latin typeface="Lato"/>
                <a:ea typeface="Lato"/>
                <a:cs typeface="Lato"/>
                <a:sym typeface="Lato"/>
              </a:rPr>
              <a:t>Compassion</a:t>
            </a:r>
            <a:endParaRPr sz="1600">
              <a:solidFill>
                <a:srgbClr val="595959"/>
              </a:solidFill>
              <a:latin typeface="Lato"/>
              <a:ea typeface="Lato"/>
              <a:cs typeface="Lato"/>
              <a:sym typeface="Lato"/>
            </a:endParaRPr>
          </a:p>
          <a:p>
            <a:pPr marL="0" indent="0">
              <a:buClr>
                <a:schemeClr val="dk1"/>
              </a:buClr>
              <a:buNone/>
            </a:pPr>
            <a:r>
              <a:rPr lang="en" sz="1600">
                <a:solidFill>
                  <a:srgbClr val="595959"/>
                </a:solidFill>
                <a:latin typeface="Lato"/>
                <a:ea typeface="Lato"/>
                <a:cs typeface="Lato"/>
                <a:sym typeface="Lato"/>
              </a:rPr>
              <a:t>Ripple Effects of our Decisions</a:t>
            </a:r>
            <a:endParaRPr sz="1600">
              <a:solidFill>
                <a:srgbClr val="595959"/>
              </a:solidFill>
              <a:latin typeface="Lato"/>
              <a:ea typeface="Lato"/>
              <a:cs typeface="Lato"/>
              <a:sym typeface="Lato"/>
            </a:endParaRPr>
          </a:p>
          <a:p>
            <a:pPr marL="0" indent="0">
              <a:buClr>
                <a:schemeClr val="dk1"/>
              </a:buClr>
              <a:buNone/>
            </a:pPr>
            <a:r>
              <a:rPr lang="en" sz="1600">
                <a:solidFill>
                  <a:srgbClr val="595959"/>
                </a:solidFill>
                <a:latin typeface="Lato"/>
                <a:ea typeface="Lato"/>
                <a:cs typeface="Lato"/>
                <a:sym typeface="Lato"/>
              </a:rPr>
              <a:t>“Successful” Outcomes have many different looks</a:t>
            </a:r>
            <a:endParaRPr sz="1600">
              <a:solidFill>
                <a:srgbClr val="595959"/>
              </a:solidFill>
              <a:latin typeface="Lato"/>
              <a:ea typeface="Lato"/>
              <a:cs typeface="Lato"/>
              <a:sym typeface="Lato"/>
            </a:endParaRPr>
          </a:p>
          <a:p>
            <a:pPr marL="0" indent="0">
              <a:buClr>
                <a:schemeClr val="dk1"/>
              </a:buClr>
              <a:buNone/>
            </a:pPr>
            <a:r>
              <a:rPr lang="en" sz="1600">
                <a:solidFill>
                  <a:srgbClr val="595959"/>
                </a:solidFill>
                <a:latin typeface="Lato"/>
                <a:ea typeface="Lato"/>
                <a:cs typeface="Lato"/>
                <a:sym typeface="Lato"/>
              </a:rPr>
              <a:t>	Reunification - Kinship - Adoption - Foster (All grown folk develop emotional maturity to focus on children’s needs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5039aaac23_0_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5039aaac23_0_1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sz="1600" dirty="0">
                <a:solidFill>
                  <a:srgbClr val="595959"/>
                </a:solidFill>
                <a:latin typeface="Lato"/>
                <a:ea typeface="Lato"/>
                <a:cs typeface="Lato"/>
                <a:sym typeface="Lato"/>
              </a:rPr>
              <a:t>Questions &amp; Comments</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3daf79f59e_0_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3daf79f59e_0_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15000"/>
              </a:lnSpc>
              <a:buClr>
                <a:schemeClr val="dk1"/>
              </a:buClr>
              <a:buNone/>
            </a:pPr>
            <a:r>
              <a:rPr lang="en" i="1" dirty="0">
                <a:solidFill>
                  <a:srgbClr val="222222"/>
                </a:solidFill>
              </a:rPr>
              <a:t>China Darrington is a person in long-term recovery from many things: substance use disorders, mental health challenges and human trafficking, she came into recovery as a pregnant/parenting woman and is passionate about developing programs and systems that keep parents strong, kids safe and families connected.  She's been involved for the past 15 years in peer recovery support services and has developed a strong advocacy voice for recovery oriented systems of care.  She is the Director of Advocacy and Public Policy for Thrive Peer Recovery Services and works at the local, state and federal level to raise awareness, fight stigma, increase understanding, reduce harm and change systems so that it's easier to find the support and access the services and resources needed to improve lives and thrive in recovery.</a:t>
            </a:r>
            <a:endParaRPr i="1" dirty="0">
              <a:solidFill>
                <a:srgbClr val="222222"/>
              </a:solidFill>
            </a:endParaRPr>
          </a:p>
          <a:p>
            <a:pPr marL="0" indent="0">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5039aaac23_0_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15039aaac23_0_1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sz="1600" dirty="0">
                <a:solidFill>
                  <a:srgbClr val="595959"/>
                </a:solidFill>
                <a:latin typeface="Lato"/>
                <a:ea typeface="Lato"/>
                <a:cs typeface="Lato"/>
                <a:sym typeface="Lato"/>
              </a:rPr>
              <a:t>Thank You</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3daf79f59e_0_89: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3daf79f59e_0_8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3daf79f59e_0_9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3daf79f59e_0_9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931774" lvl="1" indent="-310591">
              <a:buClr>
                <a:schemeClr val="dk1"/>
              </a:buClr>
              <a:buSzPts val="1200"/>
              <a:buAutoNum type="alphaLcPeriod"/>
            </a:pPr>
            <a:r>
              <a:rPr lang="en" sz="1200">
                <a:solidFill>
                  <a:schemeClr val="dk1"/>
                </a:solidFill>
              </a:rPr>
              <a:t>My name is China Darrington thank you for allowing me to share my experience with you here today</a:t>
            </a:r>
            <a:endParaRPr sz="1200">
              <a:solidFill>
                <a:schemeClr val="dk1"/>
              </a:solidFill>
            </a:endParaRPr>
          </a:p>
          <a:p>
            <a:pPr marL="931774" lvl="1" indent="-310591">
              <a:buClr>
                <a:schemeClr val="dk1"/>
              </a:buClr>
              <a:buSzPts val="1200"/>
              <a:buAutoNum type="alphaLcPeriod"/>
            </a:pPr>
            <a:r>
              <a:rPr lang="en" sz="1200">
                <a:solidFill>
                  <a:schemeClr val="dk1"/>
                </a:solidFill>
              </a:rPr>
              <a:t>18 years ago, in 2003 I was at the tail end of 16 year of complex substance use disorder</a:t>
            </a:r>
            <a:endParaRPr sz="1200">
              <a:solidFill>
                <a:schemeClr val="dk1"/>
              </a:solidFill>
            </a:endParaRPr>
          </a:p>
          <a:p>
            <a:pPr marL="931774" lvl="1" indent="-310591">
              <a:buClr>
                <a:schemeClr val="dk1"/>
              </a:buClr>
              <a:buSzPts val="1200"/>
              <a:buAutoNum type="alphaLcPeriod"/>
            </a:pPr>
            <a:r>
              <a:rPr lang="en" sz="1200">
                <a:solidFill>
                  <a:schemeClr val="dk1"/>
                </a:solidFill>
              </a:rPr>
              <a:t>I was a parent to a 4 year old which I had lost custody of due to my active SUD</a:t>
            </a:r>
            <a:endParaRPr sz="1200">
              <a:solidFill>
                <a:schemeClr val="dk1"/>
              </a:solidFill>
            </a:endParaRPr>
          </a:p>
          <a:p>
            <a:pPr marL="1397660" lvl="2" indent="-194120">
              <a:buClr>
                <a:schemeClr val="dk1"/>
              </a:buClr>
              <a:buSzPts val="1200"/>
              <a:buAutoNum type="romanLcPeriod"/>
            </a:pPr>
            <a:r>
              <a:rPr lang="en" sz="1200">
                <a:solidFill>
                  <a:schemeClr val="dk1"/>
                </a:solidFill>
              </a:rPr>
              <a:t>That removal felt punitive</a:t>
            </a:r>
            <a:endParaRPr sz="1200">
              <a:solidFill>
                <a:schemeClr val="dk1"/>
              </a:solidFill>
            </a:endParaRPr>
          </a:p>
          <a:p>
            <a:pPr marL="1397660" lvl="2" indent="-194120">
              <a:buClr>
                <a:schemeClr val="dk1"/>
              </a:buClr>
              <a:buSzPts val="1200"/>
              <a:buAutoNum type="romanLcPeriod"/>
            </a:pPr>
            <a:r>
              <a:rPr lang="en" sz="1200">
                <a:solidFill>
                  <a:schemeClr val="dk1"/>
                </a:solidFill>
              </a:rPr>
              <a:t>Created a barrier to me authentically connecting with my child at a crucial time in development</a:t>
            </a:r>
            <a:endParaRPr sz="1200">
              <a:solidFill>
                <a:schemeClr val="dk1"/>
              </a:solidFill>
            </a:endParaRPr>
          </a:p>
          <a:p>
            <a:pPr marL="1397660" lvl="2" indent="-194120">
              <a:buClr>
                <a:schemeClr val="dk1"/>
              </a:buClr>
              <a:buSzPts val="1200"/>
              <a:buAutoNum type="romanLcPeriod"/>
            </a:pPr>
            <a:r>
              <a:rPr lang="en" sz="1200">
                <a:solidFill>
                  <a:schemeClr val="dk1"/>
                </a:solidFill>
              </a:rPr>
              <a:t>The removal of caregiving responsibilities created shame and isolation, &amp; i filled that void with more SUD to numb the pain</a:t>
            </a:r>
            <a:endParaRPr sz="1200">
              <a:solidFill>
                <a:schemeClr val="dk1"/>
              </a:solidFill>
            </a:endParaRPr>
          </a:p>
          <a:p>
            <a:pPr marL="1863547" lvl="3" indent="-310591">
              <a:buClr>
                <a:schemeClr val="dk1"/>
              </a:buClr>
              <a:buSzPts val="1200"/>
              <a:buAutoNum type="arabicPeriod"/>
            </a:pPr>
            <a:r>
              <a:rPr lang="en" sz="1200">
                <a:solidFill>
                  <a:schemeClr val="dk1"/>
                </a:solidFill>
              </a:rPr>
              <a:t>I, and many others, thought I would die of my addiction in short order</a:t>
            </a:r>
            <a:endParaRPr sz="1200">
              <a:solidFill>
                <a:schemeClr val="dk1"/>
              </a:solidFill>
            </a:endParaRPr>
          </a:p>
          <a:p>
            <a:pPr marL="931774" lvl="1" indent="-310591">
              <a:buClr>
                <a:schemeClr val="dk1"/>
              </a:buClr>
              <a:buSzPts val="1200"/>
              <a:buAutoNum type="alphaLcPeriod"/>
            </a:pPr>
            <a:r>
              <a:rPr lang="en" sz="1200">
                <a:solidFill>
                  <a:schemeClr val="dk1"/>
                </a:solidFill>
              </a:rPr>
              <a:t>But as fate would have it, I got pregnant again</a:t>
            </a:r>
            <a:endParaRPr sz="1200">
              <a:solidFill>
                <a:schemeClr val="dk1"/>
              </a:solidFill>
            </a:endParaRPr>
          </a:p>
          <a:p>
            <a:pPr marL="1397660" lvl="2" indent="-194120">
              <a:buClr>
                <a:schemeClr val="dk1"/>
              </a:buClr>
              <a:buSzPts val="1200"/>
              <a:buAutoNum type="romanLcPeriod"/>
            </a:pPr>
            <a:r>
              <a:rPr lang="en" sz="1200">
                <a:solidFill>
                  <a:schemeClr val="dk1"/>
                </a:solidFill>
              </a:rPr>
              <a:t>Crisis pregnancy</a:t>
            </a:r>
            <a:endParaRPr sz="1200">
              <a:solidFill>
                <a:schemeClr val="dk1"/>
              </a:solidFill>
            </a:endParaRPr>
          </a:p>
          <a:p>
            <a:pPr marL="1397660" lvl="2" indent="-194120">
              <a:buClr>
                <a:schemeClr val="dk1"/>
              </a:buClr>
              <a:buSzPts val="1200"/>
              <a:buAutoNum type="romanLcPeriod"/>
            </a:pPr>
            <a:r>
              <a:rPr lang="en" sz="1200">
                <a:solidFill>
                  <a:schemeClr val="dk1"/>
                </a:solidFill>
              </a:rPr>
              <a:t>As a priority population I quickly was eligible for</a:t>
            </a:r>
            <a:endParaRPr sz="1200">
              <a:solidFill>
                <a:schemeClr val="dk1"/>
              </a:solidFill>
            </a:endParaRPr>
          </a:p>
          <a:p>
            <a:pPr marL="1863547" lvl="3" indent="-310591">
              <a:buClr>
                <a:schemeClr val="dk1"/>
              </a:buClr>
              <a:buSzPts val="1200"/>
              <a:buAutoNum type="arabicPeriod"/>
            </a:pPr>
            <a:r>
              <a:rPr lang="en" sz="1200">
                <a:solidFill>
                  <a:schemeClr val="dk1"/>
                </a:solidFill>
              </a:rPr>
              <a:t>Detox</a:t>
            </a:r>
            <a:endParaRPr sz="1200">
              <a:solidFill>
                <a:schemeClr val="dk1"/>
              </a:solidFill>
            </a:endParaRPr>
          </a:p>
          <a:p>
            <a:pPr marL="1863547" lvl="3" indent="-310591">
              <a:buClr>
                <a:schemeClr val="dk1"/>
              </a:buClr>
              <a:buSzPts val="1200"/>
              <a:buAutoNum type="arabicPeriod"/>
            </a:pPr>
            <a:r>
              <a:rPr lang="en" sz="1200">
                <a:solidFill>
                  <a:schemeClr val="dk1"/>
                </a:solidFill>
              </a:rPr>
              <a:t>Residential treatment (66 days)</a:t>
            </a:r>
            <a:endParaRPr sz="1200">
              <a:solidFill>
                <a:schemeClr val="dk1"/>
              </a:solidFill>
            </a:endParaRPr>
          </a:p>
          <a:p>
            <a:pPr marL="1863547" lvl="3" indent="-310591">
              <a:buClr>
                <a:schemeClr val="dk1"/>
              </a:buClr>
              <a:buSzPts val="1200"/>
              <a:buAutoNum type="arabicPeriod"/>
            </a:pPr>
            <a:r>
              <a:rPr lang="en" sz="1200">
                <a:solidFill>
                  <a:schemeClr val="dk1"/>
                </a:solidFill>
              </a:rPr>
              <a:t>Transitional housing with my child (2 years)</a:t>
            </a:r>
            <a:endParaRPr sz="1200">
              <a:solidFill>
                <a:schemeClr val="dk1"/>
              </a:solidFill>
            </a:endParaRPr>
          </a:p>
          <a:p>
            <a:pPr marL="931774" lvl="1" indent="-310591">
              <a:buClr>
                <a:schemeClr val="dk1"/>
              </a:buClr>
              <a:buSzPts val="1200"/>
              <a:buAutoNum type="alphaLcPeriod"/>
            </a:pPr>
            <a:r>
              <a:rPr lang="en" sz="1200">
                <a:solidFill>
                  <a:schemeClr val="dk1"/>
                </a:solidFill>
              </a:rPr>
              <a:t>Pregnancy is on a pretty tight timeline (9 months) </a:t>
            </a:r>
            <a:endParaRPr sz="1200">
              <a:solidFill>
                <a:schemeClr val="dk1"/>
              </a:solidFill>
            </a:endParaRPr>
          </a:p>
          <a:p>
            <a:pPr marL="1397660" lvl="2" indent="-194120">
              <a:buClr>
                <a:schemeClr val="dk1"/>
              </a:buClr>
              <a:buSzPts val="1200"/>
              <a:buAutoNum type="romanLcPeriod"/>
            </a:pPr>
            <a:r>
              <a:rPr lang="en" sz="1200">
                <a:solidFill>
                  <a:schemeClr val="dk1"/>
                </a:solidFill>
              </a:rPr>
              <a:t>I had 16 years of “failing” at recovery - not much evidence of successful long-term change</a:t>
            </a:r>
            <a:endParaRPr sz="1200">
              <a:solidFill>
                <a:schemeClr val="dk1"/>
              </a:solidFill>
            </a:endParaRPr>
          </a:p>
          <a:p>
            <a:pPr marL="1397660" lvl="2" indent="-194120">
              <a:buClr>
                <a:schemeClr val="dk1"/>
              </a:buClr>
              <a:buSzPts val="1200"/>
              <a:buAutoNum type="romanLcPeriod"/>
            </a:pPr>
            <a:r>
              <a:rPr lang="en" sz="1200">
                <a:solidFill>
                  <a:schemeClr val="dk1"/>
                </a:solidFill>
              </a:rPr>
              <a:t>I feared giving birth and falling back into active substance use</a:t>
            </a:r>
            <a:endParaRPr sz="1200">
              <a:solidFill>
                <a:schemeClr val="dk1"/>
              </a:solidFill>
            </a:endParaRPr>
          </a:p>
          <a:p>
            <a:pPr marL="1863547" lvl="3" indent="-310591">
              <a:buClr>
                <a:schemeClr val="dk1"/>
              </a:buClr>
              <a:buSzPts val="1200"/>
              <a:buAutoNum type="arabicPeriod"/>
            </a:pPr>
            <a:r>
              <a:rPr lang="en" sz="1200">
                <a:solidFill>
                  <a:schemeClr val="dk1"/>
                </a:solidFill>
              </a:rPr>
              <a:t>And ending up with two children in foster care</a:t>
            </a:r>
            <a:endParaRPr sz="1200">
              <a:solidFill>
                <a:schemeClr val="dk1"/>
              </a:solidFill>
            </a:endParaRPr>
          </a:p>
          <a:p>
            <a:pPr marL="1397660" lvl="2" indent="-194120">
              <a:buClr>
                <a:schemeClr val="dk1"/>
              </a:buClr>
              <a:buSzPts val="1200"/>
              <a:buAutoNum type="romanLcPeriod"/>
            </a:pPr>
            <a:r>
              <a:rPr lang="en" sz="1200">
                <a:solidFill>
                  <a:schemeClr val="dk1"/>
                </a:solidFill>
              </a:rPr>
              <a:t>I made a desperate “decision” with the limited understanding of how that would change me and my family - based on the short window which I would have any choice in the situation</a:t>
            </a:r>
            <a:endParaRPr sz="1200">
              <a:solidFill>
                <a:schemeClr val="dk1"/>
              </a:solidFill>
            </a:endParaRPr>
          </a:p>
          <a:p>
            <a:pPr marL="1863547" lvl="3" indent="-310591">
              <a:buClr>
                <a:schemeClr val="dk1"/>
              </a:buClr>
              <a:buSzPts val="1200"/>
              <a:buAutoNum type="arabicPeriod"/>
            </a:pPr>
            <a:r>
              <a:rPr lang="en" sz="1200">
                <a:solidFill>
                  <a:schemeClr val="dk1"/>
                </a:solidFill>
              </a:rPr>
              <a:t>Adoption</a:t>
            </a:r>
            <a:endParaRPr sz="1200">
              <a:solidFill>
                <a:schemeClr val="dk1"/>
              </a:solidFill>
            </a:endParaRPr>
          </a:p>
          <a:p>
            <a:pPr marL="2329434" lvl="4" indent="-310591">
              <a:buClr>
                <a:schemeClr val="dk1"/>
              </a:buClr>
              <a:buSzPts val="1200"/>
              <a:buAutoNum type="alphaLcPeriod"/>
            </a:pPr>
            <a:r>
              <a:rPr lang="en" sz="1200">
                <a:solidFill>
                  <a:schemeClr val="dk1"/>
                </a:solidFill>
              </a:rPr>
              <a:t>Worked to find a family with the love I could provide, but also the resources I could not.</a:t>
            </a:r>
            <a:endParaRPr sz="1200">
              <a:solidFill>
                <a:schemeClr val="dk1"/>
              </a:solidFill>
            </a:endParaRPr>
          </a:p>
          <a:p>
            <a:pPr marL="2795321" lvl="5" indent="-194120">
              <a:buClr>
                <a:schemeClr val="dk1"/>
              </a:buClr>
              <a:buSzPts val="1200"/>
              <a:buAutoNum type="romanLcPeriod"/>
            </a:pPr>
            <a:r>
              <a:rPr lang="en" sz="1200">
                <a:solidFill>
                  <a:schemeClr val="dk1"/>
                </a:solidFill>
              </a:rPr>
              <a:t>Private adoption</a:t>
            </a:r>
            <a:endParaRPr sz="1200">
              <a:solidFill>
                <a:schemeClr val="dk1"/>
              </a:solidFill>
            </a:endParaRPr>
          </a:p>
          <a:p>
            <a:pPr marL="1863547" lvl="3" indent="-310591">
              <a:buClr>
                <a:schemeClr val="dk1"/>
              </a:buClr>
              <a:buSzPts val="1200"/>
              <a:buAutoNum type="arabicPeriod"/>
            </a:pPr>
            <a:r>
              <a:rPr lang="en" sz="1200">
                <a:solidFill>
                  <a:schemeClr val="dk1"/>
                </a:solidFill>
              </a:rPr>
              <a:t>I gave birth and 72 hours later</a:t>
            </a:r>
            <a:endParaRPr sz="1200">
              <a:solidFill>
                <a:schemeClr val="dk1"/>
              </a:solidFill>
            </a:endParaRPr>
          </a:p>
          <a:p>
            <a:pPr marL="2329434" lvl="4" indent="-310591">
              <a:buClr>
                <a:schemeClr val="dk1"/>
              </a:buClr>
              <a:buSzPts val="1200"/>
              <a:buAutoNum type="alphaLcPeriod"/>
            </a:pPr>
            <a:r>
              <a:rPr lang="en" sz="1200">
                <a:solidFill>
                  <a:schemeClr val="dk1"/>
                </a:solidFill>
              </a:rPr>
              <a:t>I signed a piece of paper which strangely had the power to completely sever my parental rights</a:t>
            </a:r>
            <a:endParaRPr sz="1200">
              <a:solidFill>
                <a:schemeClr val="dk1"/>
              </a:solidFill>
            </a:endParaRPr>
          </a:p>
          <a:p>
            <a:pPr marL="2329434" lvl="4" indent="-310591">
              <a:buClr>
                <a:schemeClr val="dk1"/>
              </a:buClr>
              <a:buSzPts val="1200"/>
              <a:buAutoNum type="alphaLcPeriod"/>
            </a:pPr>
            <a:r>
              <a:rPr lang="en" sz="1200">
                <a:solidFill>
                  <a:schemeClr val="dk1"/>
                </a:solidFill>
              </a:rPr>
              <a:t>With that signature I allowed another family to sign another piece of paper which allowed my child to go home with them as their son</a:t>
            </a:r>
            <a:endParaRPr sz="1200">
              <a:solidFill>
                <a:schemeClr val="dk1"/>
              </a:solidFill>
            </a:endParaRPr>
          </a:p>
          <a:p>
            <a:pPr marL="931774" lvl="1" indent="-310591">
              <a:buClr>
                <a:schemeClr val="dk1"/>
              </a:buClr>
              <a:buSzPts val="1200"/>
              <a:buAutoNum type="alphaLcPeriod"/>
            </a:pPr>
            <a:r>
              <a:rPr lang="en" sz="1200">
                <a:solidFill>
                  <a:schemeClr val="dk1"/>
                </a:solidFill>
              </a:rPr>
              <a:t>At that point my eligibility for any services were terminated</a:t>
            </a:r>
            <a:endParaRPr sz="1200">
              <a:solidFill>
                <a:schemeClr val="dk1"/>
              </a:solidFill>
            </a:endParaRPr>
          </a:p>
          <a:p>
            <a:pPr marL="1397660" lvl="2" indent="-194120">
              <a:buClr>
                <a:schemeClr val="dk1"/>
              </a:buClr>
              <a:buSzPts val="1200"/>
              <a:buAutoNum type="romanLcPeriod"/>
            </a:pPr>
            <a:r>
              <a:rPr lang="en" sz="1200">
                <a:solidFill>
                  <a:schemeClr val="dk1"/>
                </a:solidFill>
              </a:rPr>
              <a:t>I wasn’t pregnant any more</a:t>
            </a:r>
            <a:endParaRPr sz="1200">
              <a:solidFill>
                <a:schemeClr val="dk1"/>
              </a:solidFill>
            </a:endParaRPr>
          </a:p>
          <a:p>
            <a:pPr marL="1397660" lvl="2" indent="-194120">
              <a:buClr>
                <a:schemeClr val="dk1"/>
              </a:buClr>
              <a:buSzPts val="1200"/>
              <a:buAutoNum type="romanLcPeriod"/>
            </a:pPr>
            <a:r>
              <a:rPr lang="en" sz="1200">
                <a:solidFill>
                  <a:schemeClr val="dk1"/>
                </a:solidFill>
              </a:rPr>
              <a:t>My baby was in the care and custody of others</a:t>
            </a:r>
            <a:endParaRPr sz="1200">
              <a:solidFill>
                <a:schemeClr val="dk1"/>
              </a:solidFill>
            </a:endParaRPr>
          </a:p>
          <a:p>
            <a:pPr marL="1397660" lvl="2" indent="-194120">
              <a:buClr>
                <a:schemeClr val="dk1"/>
              </a:buClr>
              <a:buSzPts val="1200"/>
              <a:buAutoNum type="romanLcPeriod"/>
            </a:pPr>
            <a:r>
              <a:rPr lang="en" sz="1200">
                <a:solidFill>
                  <a:schemeClr val="dk1"/>
                </a:solidFill>
              </a:rPr>
              <a:t>I hadn’t regained custody of my older child yet</a:t>
            </a:r>
            <a:endParaRPr sz="1200">
              <a:solidFill>
                <a:schemeClr val="dk1"/>
              </a:solidFill>
            </a:endParaRPr>
          </a:p>
          <a:p>
            <a:pPr marL="931774" lvl="1" indent="-310591">
              <a:buClr>
                <a:schemeClr val="dk1"/>
              </a:buClr>
              <a:buSzPts val="1200"/>
              <a:buAutoNum type="alphaLcPeriod"/>
            </a:pPr>
            <a:r>
              <a:rPr lang="en" sz="1200">
                <a:solidFill>
                  <a:schemeClr val="dk1"/>
                </a:solidFill>
              </a:rPr>
              <a:t>I had no idea the grief I would need to process.  The trauma of my life experiences up to that point that would need to be addressed to be a healthy parent</a:t>
            </a:r>
            <a:endParaRPr sz="1200">
              <a:solidFill>
                <a:schemeClr val="dk1"/>
              </a:solidFill>
            </a:endParaRPr>
          </a:p>
          <a:p>
            <a:pPr marL="1397660" lvl="2" indent="-194120">
              <a:buClr>
                <a:schemeClr val="dk1"/>
              </a:buClr>
              <a:buSzPts val="1200"/>
              <a:buAutoNum type="romanLcPeriod"/>
            </a:pPr>
            <a:r>
              <a:rPr lang="en" sz="1200">
                <a:solidFill>
                  <a:schemeClr val="dk1"/>
                </a:solidFill>
              </a:rPr>
              <a:t>I continued women-specific, trauma-informed services</a:t>
            </a:r>
            <a:endParaRPr sz="1200">
              <a:solidFill>
                <a:schemeClr val="dk1"/>
              </a:solidFill>
            </a:endParaRPr>
          </a:p>
          <a:p>
            <a:pPr marL="1397660" lvl="2" indent="-194120">
              <a:buClr>
                <a:schemeClr val="dk1"/>
              </a:buClr>
              <a:buSzPts val="1200"/>
              <a:buAutoNum type="romanLcPeriod"/>
            </a:pPr>
            <a:r>
              <a:rPr lang="en" sz="1200">
                <a:solidFill>
                  <a:schemeClr val="dk1"/>
                </a:solidFill>
              </a:rPr>
              <a:t>I learned more about proper child development</a:t>
            </a:r>
            <a:endParaRPr sz="1200">
              <a:solidFill>
                <a:schemeClr val="dk1"/>
              </a:solidFill>
            </a:endParaRPr>
          </a:p>
          <a:p>
            <a:pPr marL="1397660" lvl="2" indent="-194120">
              <a:buClr>
                <a:schemeClr val="dk1"/>
              </a:buClr>
              <a:buSzPts val="1200"/>
              <a:buAutoNum type="romanLcPeriod"/>
            </a:pPr>
            <a:r>
              <a:rPr lang="en" sz="1200">
                <a:solidFill>
                  <a:schemeClr val="dk1"/>
                </a:solidFill>
              </a:rPr>
              <a:t>I tried to be a healthy birthparent and explore what that meant</a:t>
            </a:r>
            <a:endParaRPr sz="1200">
              <a:solidFill>
                <a:schemeClr val="dk1"/>
              </a:solidFill>
            </a:endParaRPr>
          </a:p>
          <a:p>
            <a:pPr marL="931774" lvl="1" indent="-310591">
              <a:buClr>
                <a:schemeClr val="dk1"/>
              </a:buClr>
              <a:buSzPts val="1200"/>
              <a:buAutoNum type="alphaLcPeriod"/>
            </a:pPr>
            <a:r>
              <a:rPr lang="en" sz="1200">
                <a:solidFill>
                  <a:schemeClr val="dk1"/>
                </a:solidFill>
              </a:rPr>
              <a:t>I regained custody.  I learned what it meant to be a birthparent.  I processed trauma.  I learned to work and develop new, healthy coping strategies, I had “safe” people to process and practice this new way of life: </a:t>
            </a:r>
            <a:r>
              <a:rPr lang="en" sz="1200" b="1">
                <a:solidFill>
                  <a:schemeClr val="dk1"/>
                </a:solidFill>
              </a:rPr>
              <a:t>RECOVERY</a:t>
            </a:r>
            <a:endParaRPr sz="1200">
              <a:solidFill>
                <a:schemeClr val="dk1"/>
              </a:solidFill>
            </a:endParaRPr>
          </a:p>
          <a:p>
            <a:pPr marL="1397660" lvl="2" indent="-194120">
              <a:buClr>
                <a:schemeClr val="dk1"/>
              </a:buClr>
              <a:buSzPts val="1200"/>
              <a:buAutoNum type="romanLcPeriod"/>
            </a:pPr>
            <a:r>
              <a:rPr lang="en" sz="1200">
                <a:solidFill>
                  <a:schemeClr val="dk1"/>
                </a:solidFill>
              </a:rPr>
              <a:t>Once my own recovery had a good solid foundation </a:t>
            </a:r>
            <a:endParaRPr sz="1200">
              <a:solidFill>
                <a:schemeClr val="dk1"/>
              </a:solidFill>
            </a:endParaRPr>
          </a:p>
          <a:p>
            <a:pPr marL="1863547" lvl="3" indent="-310591">
              <a:buClr>
                <a:schemeClr val="dk1"/>
              </a:buClr>
              <a:buSzPts val="1200"/>
              <a:buAutoNum type="arabicPeriod"/>
            </a:pPr>
            <a:r>
              <a:rPr lang="en" sz="1200">
                <a:solidFill>
                  <a:schemeClr val="dk1"/>
                </a:solidFill>
              </a:rPr>
              <a:t>I wondered why it is so difficult to access the services needed to truly recover</a:t>
            </a:r>
            <a:endParaRPr sz="1200">
              <a:solidFill>
                <a:schemeClr val="dk1"/>
              </a:solidFill>
            </a:endParaRPr>
          </a:p>
          <a:p>
            <a:pPr marL="2329434" lvl="4" indent="-310591">
              <a:buClr>
                <a:schemeClr val="dk1"/>
              </a:buClr>
              <a:buSzPts val="1200"/>
              <a:buAutoNum type="alphaLcPeriod"/>
            </a:pPr>
            <a:r>
              <a:rPr lang="en" sz="1200">
                <a:solidFill>
                  <a:schemeClr val="dk1"/>
                </a:solidFill>
              </a:rPr>
              <a:t>Not for 5 days of detox</a:t>
            </a:r>
            <a:endParaRPr sz="1200">
              <a:solidFill>
                <a:schemeClr val="dk1"/>
              </a:solidFill>
            </a:endParaRPr>
          </a:p>
          <a:p>
            <a:pPr marL="2329434" lvl="4" indent="-310591">
              <a:buClr>
                <a:schemeClr val="dk1"/>
              </a:buClr>
              <a:buSzPts val="1200"/>
              <a:buAutoNum type="alphaLcPeriod"/>
            </a:pPr>
            <a:r>
              <a:rPr lang="en" sz="1200">
                <a:solidFill>
                  <a:schemeClr val="dk1"/>
                </a:solidFill>
              </a:rPr>
              <a:t>Not for 30 days of treatment</a:t>
            </a:r>
            <a:endParaRPr sz="1200">
              <a:solidFill>
                <a:schemeClr val="dk1"/>
              </a:solidFill>
            </a:endParaRPr>
          </a:p>
          <a:p>
            <a:pPr marL="2329434" lvl="4" indent="-310591">
              <a:buClr>
                <a:schemeClr val="dk1"/>
              </a:buClr>
              <a:buSzPts val="1200"/>
              <a:buAutoNum type="alphaLcPeriod"/>
            </a:pPr>
            <a:r>
              <a:rPr lang="en" sz="1200">
                <a:solidFill>
                  <a:schemeClr val="dk1"/>
                </a:solidFill>
              </a:rPr>
              <a:t>But for long-term and life long recovery</a:t>
            </a:r>
            <a:endParaRPr sz="1200">
              <a:solidFill>
                <a:schemeClr val="dk1"/>
              </a:solidFill>
            </a:endParaRPr>
          </a:p>
          <a:p>
            <a:pPr marL="1397660" lvl="2" indent="-194120">
              <a:buClr>
                <a:schemeClr val="dk1"/>
              </a:buClr>
              <a:buSzPts val="1200"/>
              <a:buAutoNum type="romanLcPeriod"/>
            </a:pPr>
            <a:r>
              <a:rPr lang="en" sz="1200">
                <a:solidFill>
                  <a:schemeClr val="dk1"/>
                </a:solidFill>
              </a:rPr>
              <a:t>I wanted to help other navigate their own paths to recovery</a:t>
            </a:r>
            <a:endParaRPr sz="1200">
              <a:solidFill>
                <a:schemeClr val="dk1"/>
              </a:solidFill>
            </a:endParaRPr>
          </a:p>
          <a:p>
            <a:pPr marL="1863547" lvl="3" indent="-310591">
              <a:buClr>
                <a:schemeClr val="dk1"/>
              </a:buClr>
              <a:buSzPts val="1200"/>
              <a:buAutoNum type="arabicPeriod"/>
            </a:pPr>
            <a:r>
              <a:rPr lang="en" sz="1200">
                <a:solidFill>
                  <a:schemeClr val="dk1"/>
                </a:solidFill>
              </a:rPr>
              <a:t>Particularly other pregnant/parenting women</a:t>
            </a:r>
            <a:endParaRPr sz="1200">
              <a:solidFill>
                <a:schemeClr val="dk1"/>
              </a:solidFill>
            </a:endParaRPr>
          </a:p>
          <a:p>
            <a:pPr marL="1397660" lvl="2" indent="-194120">
              <a:buClr>
                <a:schemeClr val="dk1"/>
              </a:buClr>
              <a:buSzPts val="1200"/>
              <a:buAutoNum type="romanLcPeriod"/>
            </a:pPr>
            <a:r>
              <a:rPr lang="en" sz="1200">
                <a:solidFill>
                  <a:schemeClr val="dk1"/>
                </a:solidFill>
              </a:rPr>
              <a:t>Got involved in the peer recovery support movement</a:t>
            </a:r>
            <a:endParaRPr sz="1200">
              <a:solidFill>
                <a:schemeClr val="dk1"/>
              </a:solidFill>
            </a:endParaRPr>
          </a:p>
          <a:p>
            <a:pPr marL="1863547" lvl="3" indent="-310591">
              <a:buClr>
                <a:schemeClr val="dk1"/>
              </a:buClr>
              <a:buSzPts val="1200"/>
              <a:buAutoNum type="arabicPeriod"/>
            </a:pPr>
            <a:r>
              <a:rPr lang="en" sz="1200">
                <a:solidFill>
                  <a:schemeClr val="dk1"/>
                </a:solidFill>
              </a:rPr>
              <a:t>The development and advancement of recovery support services</a:t>
            </a:r>
            <a:endParaRPr sz="1200">
              <a:solidFill>
                <a:schemeClr val="dk1"/>
              </a:solidFill>
            </a:endParaRPr>
          </a:p>
          <a:p>
            <a:pPr marL="2329434" lvl="4" indent="-310591">
              <a:buClr>
                <a:schemeClr val="dk1"/>
              </a:buClr>
              <a:buSzPts val="1200"/>
              <a:buAutoNum type="alphaLcPeriod"/>
            </a:pPr>
            <a:r>
              <a:rPr lang="en" sz="1200">
                <a:solidFill>
                  <a:schemeClr val="dk1"/>
                </a:solidFill>
              </a:rPr>
              <a:t>Peer recovery support</a:t>
            </a:r>
            <a:endParaRPr sz="1200">
              <a:solidFill>
                <a:schemeClr val="dk1"/>
              </a:solidFill>
            </a:endParaRPr>
          </a:p>
          <a:p>
            <a:pPr marL="2329434" lvl="4" indent="-310591">
              <a:buClr>
                <a:schemeClr val="dk1"/>
              </a:buClr>
              <a:buSzPts val="1200"/>
              <a:buAutoNum type="alphaLcPeriod"/>
            </a:pPr>
            <a:r>
              <a:rPr lang="en" sz="1200">
                <a:solidFill>
                  <a:schemeClr val="dk1"/>
                </a:solidFill>
              </a:rPr>
              <a:t>Recovery Housing</a:t>
            </a:r>
            <a:endParaRPr sz="1200">
              <a:solidFill>
                <a:schemeClr val="dk1"/>
              </a:solidFill>
            </a:endParaRPr>
          </a:p>
          <a:p>
            <a:pPr marL="2329434" lvl="4" indent="-310591">
              <a:buClr>
                <a:schemeClr val="dk1"/>
              </a:buClr>
              <a:buSzPts val="1200"/>
              <a:buAutoNum type="alphaLcPeriod"/>
            </a:pPr>
            <a:r>
              <a:rPr lang="en" sz="1200">
                <a:solidFill>
                  <a:schemeClr val="dk1"/>
                </a:solidFill>
              </a:rPr>
              <a:t>Recovery Community Organizations</a:t>
            </a:r>
            <a:endParaRPr sz="1200">
              <a:solidFill>
                <a:schemeClr val="dk1"/>
              </a:solidFill>
            </a:endParaRPr>
          </a:p>
          <a:p>
            <a:pPr marL="1863547" lvl="3" indent="-310591">
              <a:buClr>
                <a:schemeClr val="dk1"/>
              </a:buClr>
              <a:buSzPts val="1200"/>
              <a:buAutoNum type="arabicPeriod"/>
            </a:pPr>
            <a:r>
              <a:rPr lang="en" sz="1200">
                <a:solidFill>
                  <a:schemeClr val="dk1"/>
                </a:solidFill>
              </a:rPr>
              <a:t>How do we get more people to address their SUD</a:t>
            </a:r>
            <a:endParaRPr sz="1200">
              <a:solidFill>
                <a:schemeClr val="dk1"/>
              </a:solidFill>
            </a:endParaRPr>
          </a:p>
          <a:p>
            <a:pPr marL="2329434" lvl="4" indent="-310591">
              <a:buClr>
                <a:schemeClr val="dk1"/>
              </a:buClr>
              <a:buSzPts val="1200"/>
              <a:buAutoNum type="alphaLcPeriod"/>
            </a:pPr>
            <a:r>
              <a:rPr lang="en" sz="1200">
                <a:solidFill>
                  <a:schemeClr val="dk1"/>
                </a:solidFill>
              </a:rPr>
              <a:t>And get to 60 months of continuous recovery</a:t>
            </a:r>
            <a:endParaRPr sz="1200">
              <a:solidFill>
                <a:schemeClr val="dk1"/>
              </a:solidFill>
            </a:endParaRPr>
          </a:p>
          <a:p>
            <a:pPr marL="2795321" lvl="5" indent="-194120">
              <a:buClr>
                <a:schemeClr val="dk1"/>
              </a:buClr>
              <a:buSzPts val="1200"/>
              <a:buAutoNum type="romanLcPeriod"/>
            </a:pPr>
            <a:r>
              <a:rPr lang="en" sz="1200">
                <a:solidFill>
                  <a:schemeClr val="dk1"/>
                </a:solidFill>
              </a:rPr>
              <a:t>At 5 years relapse rate over the rest of a person's lifetime</a:t>
            </a:r>
            <a:endParaRPr sz="1200">
              <a:solidFill>
                <a:schemeClr val="dk1"/>
              </a:solidFill>
            </a:endParaRPr>
          </a:p>
          <a:p>
            <a:pPr marL="2795321" lvl="5" indent="-194120">
              <a:buClr>
                <a:schemeClr val="dk1"/>
              </a:buClr>
              <a:buSzPts val="1200"/>
              <a:buAutoNum type="romanLcPeriod"/>
            </a:pPr>
            <a:r>
              <a:rPr lang="en" sz="1200">
                <a:solidFill>
                  <a:schemeClr val="dk1"/>
                </a:solidFill>
              </a:rPr>
              <a:t>Drops to less that 15%</a:t>
            </a:r>
            <a:endParaRPr sz="1200">
              <a:solidFill>
                <a:schemeClr val="dk1"/>
              </a:solidFill>
            </a:endParaRPr>
          </a:p>
          <a:p>
            <a:pPr marL="2329434" lvl="4" indent="-310591">
              <a:buClr>
                <a:schemeClr val="dk1"/>
              </a:buClr>
              <a:buSzPts val="1200"/>
              <a:buAutoNum type="alphaLcPeriod"/>
            </a:pPr>
            <a:r>
              <a:rPr lang="en" sz="1200">
                <a:solidFill>
                  <a:schemeClr val="dk1"/>
                </a:solidFill>
              </a:rPr>
              <a:t>BUT THIS IS NOT WHAT WE FUND</a:t>
            </a:r>
            <a:endParaRPr sz="1200">
              <a:solidFill>
                <a:schemeClr val="dk1"/>
              </a:solidFill>
            </a:endParaRPr>
          </a:p>
          <a:p>
            <a:pPr marL="1863547" lvl="3" indent="-310591">
              <a:buClr>
                <a:schemeClr val="dk1"/>
              </a:buClr>
              <a:buSzPts val="1200"/>
              <a:buAutoNum type="arabicPeriod"/>
            </a:pPr>
            <a:r>
              <a:rPr lang="en" sz="1200">
                <a:solidFill>
                  <a:schemeClr val="dk1"/>
                </a:solidFill>
              </a:rPr>
              <a:t>For every dollar set to address SUD</a:t>
            </a:r>
            <a:endParaRPr sz="1200">
              <a:solidFill>
                <a:schemeClr val="dk1"/>
              </a:solidFill>
            </a:endParaRPr>
          </a:p>
          <a:p>
            <a:pPr marL="2329434" lvl="4" indent="-310591">
              <a:buClr>
                <a:schemeClr val="dk1"/>
              </a:buClr>
              <a:buSzPts val="1200"/>
              <a:buAutoNum type="alphaLcPeriod"/>
            </a:pPr>
            <a:r>
              <a:rPr lang="en" sz="1200">
                <a:solidFill>
                  <a:schemeClr val="dk1"/>
                </a:solidFill>
              </a:rPr>
              <a:t>10 cents goes to prevention</a:t>
            </a:r>
            <a:endParaRPr sz="1200">
              <a:solidFill>
                <a:schemeClr val="dk1"/>
              </a:solidFill>
            </a:endParaRPr>
          </a:p>
          <a:p>
            <a:pPr marL="2329434" lvl="4" indent="-310591">
              <a:buClr>
                <a:schemeClr val="dk1"/>
              </a:buClr>
              <a:buSzPts val="1200"/>
              <a:buAutoNum type="alphaLcPeriod"/>
            </a:pPr>
            <a:r>
              <a:rPr lang="en" sz="1200">
                <a:solidFill>
                  <a:schemeClr val="dk1"/>
                </a:solidFill>
              </a:rPr>
              <a:t>80 cents goes to treatment (30, 60, 90 days, detox, crisis interventions)</a:t>
            </a:r>
            <a:endParaRPr sz="1200">
              <a:solidFill>
                <a:schemeClr val="dk1"/>
              </a:solidFill>
            </a:endParaRPr>
          </a:p>
          <a:p>
            <a:pPr marL="2329434" lvl="4" indent="-310591">
              <a:buClr>
                <a:schemeClr val="dk1"/>
              </a:buClr>
              <a:buSzPts val="1200"/>
              <a:buAutoNum type="alphaLcPeriod"/>
            </a:pPr>
            <a:r>
              <a:rPr lang="en" sz="1200">
                <a:solidFill>
                  <a:schemeClr val="dk1"/>
                </a:solidFill>
              </a:rPr>
              <a:t>10 centers goes to RSS</a:t>
            </a:r>
            <a:endParaRPr sz="1200">
              <a:solidFill>
                <a:schemeClr val="dk1"/>
              </a:solidFill>
            </a:endParaRPr>
          </a:p>
          <a:p>
            <a:pPr marL="2795321" lvl="5" indent="-194120">
              <a:buClr>
                <a:schemeClr val="dk1"/>
              </a:buClr>
              <a:buSzPts val="1200"/>
              <a:buAutoNum type="romanLcPeriod"/>
            </a:pPr>
            <a:r>
              <a:rPr lang="en" sz="1200">
                <a:solidFill>
                  <a:schemeClr val="dk1"/>
                </a:solidFill>
              </a:rPr>
              <a:t>Post episode of TX to 60 months</a:t>
            </a:r>
            <a:endParaRPr sz="1200">
              <a:solidFill>
                <a:schemeClr val="dk1"/>
              </a:solidFill>
            </a:endParaRPr>
          </a:p>
          <a:p>
            <a:pPr marL="2795321" lvl="5" indent="-194120">
              <a:buClr>
                <a:schemeClr val="dk1"/>
              </a:buClr>
              <a:buSzPts val="1200"/>
              <a:buAutoNum type="romanLcPeriod"/>
            </a:pPr>
            <a:r>
              <a:rPr lang="en" sz="1200">
                <a:solidFill>
                  <a:schemeClr val="dk1"/>
                </a:solidFill>
              </a:rPr>
              <a:t>We need to do more in this space.</a:t>
            </a:r>
            <a:endParaRPr sz="1200">
              <a:solidFill>
                <a:schemeClr val="dk1"/>
              </a:solidFill>
            </a:endParaRPr>
          </a:p>
          <a:p>
            <a:pPr marL="931774" lvl="1" indent="-310591">
              <a:buClr>
                <a:schemeClr val="dk1"/>
              </a:buClr>
              <a:buSzPts val="1200"/>
              <a:buAutoNum type="alphaLcPeriod"/>
            </a:pPr>
            <a:r>
              <a:rPr lang="en" sz="1200">
                <a:solidFill>
                  <a:schemeClr val="dk1"/>
                </a:solidFill>
              </a:rPr>
              <a:t>It’s not just pregnancy…although that is a perfect moment to intervene and change unhealthy relationships with substances</a:t>
            </a:r>
            <a:endParaRPr sz="1200">
              <a:solidFill>
                <a:schemeClr val="dk1"/>
              </a:solidFill>
            </a:endParaRPr>
          </a:p>
          <a:p>
            <a:pPr marL="1397660" lvl="2" indent="-194120">
              <a:buClr>
                <a:schemeClr val="dk1"/>
              </a:buClr>
              <a:buSzPts val="1200"/>
              <a:buAutoNum type="romanLcPeriod"/>
            </a:pPr>
            <a:r>
              <a:rPr lang="en" sz="1200">
                <a:solidFill>
                  <a:schemeClr val="dk1"/>
                </a:solidFill>
              </a:rPr>
              <a:t>People who are pregnant are strongly motivated to do right for themselves and their babies</a:t>
            </a:r>
            <a:endParaRPr sz="1200">
              <a:solidFill>
                <a:schemeClr val="dk1"/>
              </a:solidFill>
            </a:endParaRPr>
          </a:p>
          <a:p>
            <a:pPr marL="1397660" lvl="2" indent="-194120">
              <a:buClr>
                <a:schemeClr val="dk1"/>
              </a:buClr>
              <a:buSzPts val="1200"/>
              <a:buAutoNum type="romanLcPeriod"/>
            </a:pPr>
            <a:r>
              <a:rPr lang="en" sz="1200">
                <a:solidFill>
                  <a:schemeClr val="dk1"/>
                </a:solidFill>
              </a:rPr>
              <a:t>But what happens once the babies are here?</a:t>
            </a:r>
            <a:endParaRPr sz="1200">
              <a:solidFill>
                <a:schemeClr val="dk1"/>
              </a:solidFill>
            </a:endParaRPr>
          </a:p>
          <a:p>
            <a:pPr marL="1863547" lvl="3" indent="-310591">
              <a:buClr>
                <a:schemeClr val="dk1"/>
              </a:buClr>
              <a:buSzPts val="1200"/>
              <a:buAutoNum type="arabicPeriod"/>
            </a:pPr>
            <a:r>
              <a:rPr lang="en" sz="1200">
                <a:solidFill>
                  <a:schemeClr val="dk1"/>
                </a:solidFill>
              </a:rPr>
              <a:t>How do we keep moms healthy in their recovery</a:t>
            </a:r>
            <a:endParaRPr sz="1200">
              <a:solidFill>
                <a:schemeClr val="dk1"/>
              </a:solidFill>
            </a:endParaRPr>
          </a:p>
          <a:p>
            <a:pPr marL="1863547" lvl="3" indent="-310591">
              <a:buClr>
                <a:schemeClr val="dk1"/>
              </a:buClr>
              <a:buSzPts val="1200"/>
              <a:buAutoNum type="arabicPeriod"/>
            </a:pPr>
            <a:r>
              <a:rPr lang="en" sz="1200">
                <a:solidFill>
                  <a:schemeClr val="dk1"/>
                </a:solidFill>
              </a:rPr>
              <a:t>So they can continue to be there for those children</a:t>
            </a:r>
            <a:endParaRPr sz="1200">
              <a:solidFill>
                <a:schemeClr val="dk1"/>
              </a:solidFill>
            </a:endParaRPr>
          </a:p>
          <a:p>
            <a:pPr marL="2329434" lvl="4" indent="-310591">
              <a:buClr>
                <a:schemeClr val="dk1"/>
              </a:buClr>
              <a:buSzPts val="1200"/>
              <a:buAutoNum type="alphaLcPeriod"/>
            </a:pPr>
            <a:r>
              <a:rPr lang="en" sz="1200">
                <a:solidFill>
                  <a:schemeClr val="dk1"/>
                </a:solidFill>
              </a:rPr>
              <a:t>So CPS doesn’t have to get involved </a:t>
            </a:r>
            <a:endParaRPr sz="1200">
              <a:solidFill>
                <a:schemeClr val="dk1"/>
              </a:solidFill>
            </a:endParaRPr>
          </a:p>
          <a:p>
            <a:pPr marL="2329434" lvl="4" indent="-310591">
              <a:buClr>
                <a:schemeClr val="dk1"/>
              </a:buClr>
              <a:buSzPts val="1200"/>
              <a:buAutoNum type="alphaLcPeriod"/>
            </a:pPr>
            <a:r>
              <a:rPr lang="en" sz="1200">
                <a:solidFill>
                  <a:schemeClr val="dk1"/>
                </a:solidFill>
              </a:rPr>
              <a:t>Families stay safe, strong and connected	</a:t>
            </a:r>
            <a:endParaRPr sz="1200">
              <a:solidFill>
                <a:schemeClr val="dk1"/>
              </a:solidFill>
            </a:endParaRPr>
          </a:p>
          <a:p>
            <a:pPr marL="931774" lvl="1" indent="-310591">
              <a:buClr>
                <a:schemeClr val="dk1"/>
              </a:buClr>
              <a:buSzPts val="1200"/>
              <a:buAutoNum type="alphaLcPeriod"/>
            </a:pPr>
            <a:r>
              <a:rPr lang="en" sz="1200">
                <a:solidFill>
                  <a:schemeClr val="dk1"/>
                </a:solidFill>
              </a:rPr>
              <a:t>The past 15 years I’ve been a peer supporter, providing direct service to pregnant and parenting women in my community and state.</a:t>
            </a:r>
            <a:endParaRPr sz="1200">
              <a:solidFill>
                <a:schemeClr val="dk1"/>
              </a:solidFill>
            </a:endParaRPr>
          </a:p>
          <a:p>
            <a:pPr marL="1397660" lvl="2" indent="-194120">
              <a:buClr>
                <a:schemeClr val="dk1"/>
              </a:buClr>
              <a:buSzPts val="1200"/>
              <a:buAutoNum type="romanLcPeriod"/>
            </a:pPr>
            <a:r>
              <a:rPr lang="en" sz="1200">
                <a:solidFill>
                  <a:schemeClr val="dk1"/>
                </a:solidFill>
              </a:rPr>
              <a:t>I have been a peer supervisor developing good parent navigators and partners to help navigate their recovery and other systems they may be involved in</a:t>
            </a:r>
            <a:endParaRPr sz="1200">
              <a:solidFill>
                <a:schemeClr val="dk1"/>
              </a:solidFill>
            </a:endParaRPr>
          </a:p>
          <a:p>
            <a:pPr marL="1397660" lvl="2" indent="-194120">
              <a:buClr>
                <a:schemeClr val="dk1"/>
              </a:buClr>
              <a:buSzPts val="1200"/>
              <a:buAutoNum type="romanLcPeriod"/>
            </a:pPr>
            <a:r>
              <a:rPr lang="en" sz="1200">
                <a:solidFill>
                  <a:schemeClr val="dk1"/>
                </a:solidFill>
              </a:rPr>
              <a:t>I have been a program administrator for a recovery support service organization</a:t>
            </a:r>
            <a:endParaRPr sz="1200">
              <a:solidFill>
                <a:schemeClr val="dk1"/>
              </a:solidFill>
            </a:endParaRPr>
          </a:p>
          <a:p>
            <a:pPr marL="1863547" lvl="3" indent="-310591">
              <a:buClr>
                <a:schemeClr val="dk1"/>
              </a:buClr>
              <a:buSzPts val="1200"/>
              <a:buAutoNum type="arabicPeriod"/>
            </a:pPr>
            <a:r>
              <a:rPr lang="en" sz="1200">
                <a:solidFill>
                  <a:schemeClr val="dk1"/>
                </a:solidFill>
              </a:rPr>
              <a:t>Finding ways of connecting individuals in their community to resources and services which can help them stabilize and address their individual needs (including addiction recovery)</a:t>
            </a:r>
            <a:endParaRPr sz="1200">
              <a:solidFill>
                <a:schemeClr val="dk1"/>
              </a:solidFill>
            </a:endParaRPr>
          </a:p>
          <a:p>
            <a:pPr marL="1863547" lvl="3" indent="-310591">
              <a:buClr>
                <a:schemeClr val="dk1"/>
              </a:buClr>
              <a:buSzPts val="1200"/>
              <a:buAutoNum type="arabicPeriod"/>
            </a:pPr>
            <a:r>
              <a:rPr lang="en" sz="1200">
                <a:solidFill>
                  <a:schemeClr val="dk1"/>
                </a:solidFill>
              </a:rPr>
              <a:t>I’ve been relied upon to create operationalized, sustainable programs who are compliant to all state and federal regulations.</a:t>
            </a:r>
            <a:endParaRPr sz="1200">
              <a:solidFill>
                <a:schemeClr val="dk1"/>
              </a:solidFill>
            </a:endParaRPr>
          </a:p>
          <a:p>
            <a:pPr marL="1397660" lvl="2" indent="-194120">
              <a:buClr>
                <a:schemeClr val="dk1"/>
              </a:buClr>
              <a:buSzPts val="1200"/>
              <a:buAutoNum type="romanLcPeriod"/>
            </a:pPr>
            <a:r>
              <a:rPr lang="en" sz="1200">
                <a:solidFill>
                  <a:schemeClr val="dk1"/>
                </a:solidFill>
              </a:rPr>
              <a:t>I have run Opiate and Addiction Task Forces uniting multiple sectors in my community to improve recovery outcomes</a:t>
            </a:r>
            <a:endParaRPr sz="1200">
              <a:solidFill>
                <a:schemeClr val="dk1"/>
              </a:solidFill>
            </a:endParaRPr>
          </a:p>
          <a:p>
            <a:pPr marL="1863547" lvl="3" indent="-310591">
              <a:buClr>
                <a:schemeClr val="dk1"/>
              </a:buClr>
              <a:buSzPts val="1200"/>
              <a:buAutoNum type="arabicPeriod"/>
            </a:pPr>
            <a:r>
              <a:rPr lang="en" sz="1200">
                <a:solidFill>
                  <a:schemeClr val="dk1"/>
                </a:solidFill>
              </a:rPr>
              <a:t>Criminal Justice</a:t>
            </a:r>
            <a:endParaRPr sz="1200">
              <a:solidFill>
                <a:schemeClr val="dk1"/>
              </a:solidFill>
            </a:endParaRPr>
          </a:p>
          <a:p>
            <a:pPr marL="1863547" lvl="3" indent="-310591">
              <a:buClr>
                <a:schemeClr val="dk1"/>
              </a:buClr>
              <a:buSzPts val="1200"/>
              <a:buAutoNum type="arabicPeriod"/>
            </a:pPr>
            <a:r>
              <a:rPr lang="en" sz="1200">
                <a:solidFill>
                  <a:schemeClr val="dk1"/>
                </a:solidFill>
              </a:rPr>
              <a:t>Health care</a:t>
            </a:r>
            <a:endParaRPr sz="1200">
              <a:solidFill>
                <a:schemeClr val="dk1"/>
              </a:solidFill>
            </a:endParaRPr>
          </a:p>
          <a:p>
            <a:pPr marL="1863547" lvl="3" indent="-310591">
              <a:buClr>
                <a:schemeClr val="dk1"/>
              </a:buClr>
              <a:buSzPts val="1200"/>
              <a:buAutoNum type="arabicPeriod"/>
            </a:pPr>
            <a:r>
              <a:rPr lang="en" sz="1200">
                <a:solidFill>
                  <a:schemeClr val="dk1"/>
                </a:solidFill>
              </a:rPr>
              <a:t>Public Awareness (stigma reduction - where to go for services)</a:t>
            </a:r>
            <a:endParaRPr sz="1200">
              <a:solidFill>
                <a:schemeClr val="dk1"/>
              </a:solidFill>
            </a:endParaRPr>
          </a:p>
          <a:p>
            <a:pPr marL="1863547" lvl="3" indent="-310591">
              <a:buClr>
                <a:schemeClr val="dk1"/>
              </a:buClr>
              <a:buSzPts val="1200"/>
              <a:buAutoNum type="arabicPeriod"/>
            </a:pPr>
            <a:r>
              <a:rPr lang="en" sz="1200">
                <a:solidFill>
                  <a:schemeClr val="dk1"/>
                </a:solidFill>
              </a:rPr>
              <a:t>Policy/Advocacy</a:t>
            </a:r>
            <a:endParaRPr sz="1200">
              <a:solidFill>
                <a:schemeClr val="dk1"/>
              </a:solidFill>
            </a:endParaRPr>
          </a:p>
          <a:p>
            <a:pPr marL="1863547" lvl="3" indent="-310591">
              <a:buClr>
                <a:schemeClr val="dk1"/>
              </a:buClr>
              <a:buSzPts val="1200"/>
              <a:buAutoNum type="arabicPeriod"/>
            </a:pPr>
            <a:r>
              <a:rPr lang="en" sz="1200">
                <a:solidFill>
                  <a:schemeClr val="dk1"/>
                </a:solidFill>
              </a:rPr>
              <a:t>Harm Reduction</a:t>
            </a:r>
            <a:endParaRPr sz="1200">
              <a:solidFill>
                <a:schemeClr val="dk1"/>
              </a:solidFill>
            </a:endParaRPr>
          </a:p>
          <a:p>
            <a:pPr marL="1863547" lvl="3" indent="-310591">
              <a:buClr>
                <a:schemeClr val="dk1"/>
              </a:buClr>
              <a:buSzPts val="1200"/>
              <a:buAutoNum type="arabicPeriod"/>
            </a:pPr>
            <a:r>
              <a:rPr lang="en" sz="1200">
                <a:solidFill>
                  <a:schemeClr val="dk1"/>
                </a:solidFill>
              </a:rPr>
              <a:t>Youth</a:t>
            </a:r>
            <a:endParaRPr sz="1200">
              <a:solidFill>
                <a:schemeClr val="dk1"/>
              </a:solidFill>
            </a:endParaRPr>
          </a:p>
          <a:p>
            <a:pPr marL="1863547" lvl="3" indent="-310591">
              <a:buClr>
                <a:schemeClr val="dk1"/>
              </a:buClr>
              <a:buSzPts val="1200"/>
              <a:buAutoNum type="arabicPeriod"/>
            </a:pPr>
            <a:r>
              <a:rPr lang="en" sz="1200">
                <a:solidFill>
                  <a:schemeClr val="dk1"/>
                </a:solidFill>
              </a:rPr>
              <a:t>Family Support</a:t>
            </a:r>
            <a:endParaRPr sz="1200">
              <a:solidFill>
                <a:schemeClr val="dk1"/>
              </a:solidFill>
            </a:endParaRPr>
          </a:p>
          <a:p>
            <a:pPr marL="1397660" lvl="2" indent="-194120">
              <a:buClr>
                <a:schemeClr val="dk1"/>
              </a:buClr>
              <a:buSzPts val="1200"/>
              <a:buAutoNum type="romanLcPeriod"/>
            </a:pPr>
            <a:r>
              <a:rPr lang="en" sz="1200">
                <a:solidFill>
                  <a:schemeClr val="dk1"/>
                </a:solidFill>
              </a:rPr>
              <a:t>I have created ED programs connecting patients with SUD at bedside with someone who has been there before and wants to help</a:t>
            </a:r>
            <a:endParaRPr sz="1200">
              <a:solidFill>
                <a:schemeClr val="dk1"/>
              </a:solidFill>
            </a:endParaRPr>
          </a:p>
          <a:p>
            <a:pPr marL="1863547" lvl="3" indent="-310591">
              <a:buClr>
                <a:schemeClr val="dk1"/>
              </a:buClr>
              <a:buSzPts val="1200"/>
              <a:buAutoNum type="arabicPeriod"/>
            </a:pPr>
            <a:r>
              <a:rPr lang="en" sz="1200">
                <a:solidFill>
                  <a:schemeClr val="dk1"/>
                </a:solidFill>
              </a:rPr>
              <a:t>And parent partners utilized in Special Care Nurseries and NICUs working with parents whose babies have been identified as being affected by substances.</a:t>
            </a:r>
            <a:endParaRPr sz="1200">
              <a:solidFill>
                <a:schemeClr val="dk1"/>
              </a:solidFill>
            </a:endParaRPr>
          </a:p>
          <a:p>
            <a:pPr marL="931774" lvl="1" indent="-310591">
              <a:buClr>
                <a:schemeClr val="dk1"/>
              </a:buClr>
              <a:buSzPts val="1200"/>
              <a:buAutoNum type="alphaLcPeriod"/>
            </a:pPr>
            <a:r>
              <a:rPr lang="en" sz="1200">
                <a:solidFill>
                  <a:schemeClr val="dk1"/>
                </a:solidFill>
              </a:rPr>
              <a:t>When thinking about pregnant/parenting women with SUD we have to realize that right now</a:t>
            </a:r>
            <a:endParaRPr sz="1200">
              <a:solidFill>
                <a:schemeClr val="dk1"/>
              </a:solidFill>
            </a:endParaRPr>
          </a:p>
          <a:p>
            <a:pPr marL="1397660" lvl="2" indent="-194120">
              <a:buClr>
                <a:schemeClr val="dk1"/>
              </a:buClr>
              <a:buSzPts val="1200"/>
              <a:buAutoNum type="romanLcPeriod"/>
            </a:pPr>
            <a:r>
              <a:rPr lang="en" sz="1200">
                <a:solidFill>
                  <a:schemeClr val="dk1"/>
                </a:solidFill>
              </a:rPr>
              <a:t>We have systems set up with punitive responses</a:t>
            </a:r>
            <a:endParaRPr sz="1200">
              <a:solidFill>
                <a:schemeClr val="dk1"/>
              </a:solidFill>
            </a:endParaRPr>
          </a:p>
          <a:p>
            <a:pPr marL="1397660" lvl="2" indent="-194120">
              <a:buClr>
                <a:schemeClr val="dk1"/>
              </a:buClr>
              <a:buSzPts val="1200"/>
              <a:buAutoNum type="romanLcPeriod"/>
            </a:pPr>
            <a:r>
              <a:rPr lang="en" sz="1200">
                <a:solidFill>
                  <a:schemeClr val="dk1"/>
                </a:solidFill>
              </a:rPr>
              <a:t>We have a lot of stigma and shame/blame to people who are pregnant or parenting with SUD</a:t>
            </a:r>
            <a:endParaRPr sz="1200">
              <a:solidFill>
                <a:schemeClr val="dk1"/>
              </a:solidFill>
            </a:endParaRPr>
          </a:p>
          <a:p>
            <a:pPr marL="1397660" lvl="2" indent="-194120">
              <a:buClr>
                <a:schemeClr val="dk1"/>
              </a:buClr>
              <a:buSzPts val="1200"/>
              <a:buAutoNum type="romanLcPeriod"/>
            </a:pPr>
            <a:r>
              <a:rPr lang="en" sz="1200">
                <a:solidFill>
                  <a:schemeClr val="dk1"/>
                </a:solidFill>
              </a:rPr>
              <a:t>We have to create systems where it is SAFE</a:t>
            </a:r>
            <a:endParaRPr sz="1200">
              <a:solidFill>
                <a:schemeClr val="dk1"/>
              </a:solidFill>
            </a:endParaRPr>
          </a:p>
          <a:p>
            <a:pPr marL="1863547" lvl="3" indent="-310591">
              <a:buClr>
                <a:schemeClr val="dk1"/>
              </a:buClr>
              <a:buSzPts val="1200"/>
              <a:buAutoNum type="arabicPeriod"/>
            </a:pPr>
            <a:r>
              <a:rPr lang="en" sz="1200">
                <a:solidFill>
                  <a:schemeClr val="dk1"/>
                </a:solidFill>
              </a:rPr>
              <a:t>To address addictions</a:t>
            </a:r>
            <a:endParaRPr sz="1200">
              <a:solidFill>
                <a:schemeClr val="dk1"/>
              </a:solidFill>
            </a:endParaRPr>
          </a:p>
          <a:p>
            <a:pPr marL="1863547" lvl="3" indent="-310591">
              <a:buClr>
                <a:schemeClr val="dk1"/>
              </a:buClr>
              <a:buSzPts val="1200"/>
              <a:buAutoNum type="arabicPeriod"/>
            </a:pPr>
            <a:r>
              <a:rPr lang="en" sz="1200">
                <a:solidFill>
                  <a:schemeClr val="dk1"/>
                </a:solidFill>
              </a:rPr>
              <a:t>To know your rights and advocate for yourself and your family needs</a:t>
            </a:r>
            <a:endParaRPr sz="1200">
              <a:solidFill>
                <a:schemeClr val="dk1"/>
              </a:solidFill>
            </a:endParaRPr>
          </a:p>
          <a:p>
            <a:pPr marL="1863547" lvl="3" indent="-310591">
              <a:buClr>
                <a:schemeClr val="dk1"/>
              </a:buClr>
              <a:buSzPts val="1200"/>
              <a:buAutoNum type="arabicPeriod"/>
            </a:pPr>
            <a:r>
              <a:rPr lang="en" sz="1200">
                <a:solidFill>
                  <a:schemeClr val="dk1"/>
                </a:solidFill>
              </a:rPr>
              <a:t>We need to take a look at the social determinants of health</a:t>
            </a:r>
            <a:endParaRPr sz="1200">
              <a:solidFill>
                <a:schemeClr val="dk1"/>
              </a:solidFill>
            </a:endParaRPr>
          </a:p>
          <a:p>
            <a:pPr marL="1863547" lvl="3" indent="-310591">
              <a:buClr>
                <a:schemeClr val="dk1"/>
              </a:buClr>
              <a:buSzPts val="1200"/>
              <a:buAutoNum type="arabicPeriod"/>
            </a:pPr>
            <a:r>
              <a:rPr lang="en" sz="1200">
                <a:solidFill>
                  <a:schemeClr val="dk1"/>
                </a:solidFill>
              </a:rPr>
              <a:t>To feel safe and supported as we work to becoming strong, healthy connected family</a:t>
            </a:r>
            <a:endParaRPr sz="1200">
              <a:solidFill>
                <a:schemeClr val="dk1"/>
              </a:solidFill>
            </a:endParaRPr>
          </a:p>
          <a:p>
            <a:pPr marL="1397660" lvl="2" indent="-194120">
              <a:buClr>
                <a:schemeClr val="dk1"/>
              </a:buClr>
              <a:buSzPts val="1200"/>
              <a:buAutoNum type="romanLcPeriod"/>
            </a:pPr>
            <a:r>
              <a:rPr lang="en" sz="1200">
                <a:solidFill>
                  <a:schemeClr val="dk1"/>
                </a:solidFill>
              </a:rPr>
              <a:t>Otherwise people who are pregnant/parenting</a:t>
            </a:r>
            <a:endParaRPr sz="1200">
              <a:solidFill>
                <a:schemeClr val="dk1"/>
              </a:solidFill>
            </a:endParaRPr>
          </a:p>
          <a:p>
            <a:pPr marL="1863547" lvl="3" indent="-310591">
              <a:buClr>
                <a:schemeClr val="dk1"/>
              </a:buClr>
              <a:buSzPts val="1200"/>
              <a:buAutoNum type="arabicPeriod"/>
            </a:pPr>
            <a:r>
              <a:rPr lang="en" sz="1200">
                <a:solidFill>
                  <a:schemeClr val="dk1"/>
                </a:solidFill>
              </a:rPr>
              <a:t>Stay in the shadows</a:t>
            </a:r>
            <a:endParaRPr sz="1200">
              <a:solidFill>
                <a:schemeClr val="dk1"/>
              </a:solidFill>
            </a:endParaRPr>
          </a:p>
          <a:p>
            <a:pPr marL="1863547" lvl="3" indent="-310591">
              <a:buClr>
                <a:schemeClr val="dk1"/>
              </a:buClr>
              <a:buSzPts val="1200"/>
              <a:buAutoNum type="arabicPeriod"/>
            </a:pPr>
            <a:r>
              <a:rPr lang="en" sz="1200">
                <a:solidFill>
                  <a:schemeClr val="dk1"/>
                </a:solidFill>
              </a:rPr>
              <a:t>Don’t engage in prenatal care</a:t>
            </a:r>
            <a:endParaRPr sz="1200">
              <a:solidFill>
                <a:schemeClr val="dk1"/>
              </a:solidFill>
            </a:endParaRPr>
          </a:p>
          <a:p>
            <a:pPr marL="1863547" lvl="3" indent="-310591">
              <a:buClr>
                <a:schemeClr val="dk1"/>
              </a:buClr>
              <a:buSzPts val="1200"/>
              <a:buAutoNum type="arabicPeriod"/>
            </a:pPr>
            <a:r>
              <a:rPr lang="en" sz="1200">
                <a:solidFill>
                  <a:schemeClr val="dk1"/>
                </a:solidFill>
              </a:rPr>
              <a:t>Don’t address the SUD</a:t>
            </a:r>
            <a:endParaRPr sz="1200">
              <a:solidFill>
                <a:schemeClr val="dk1"/>
              </a:solidFill>
            </a:endParaRPr>
          </a:p>
          <a:p>
            <a:pPr marL="1863547" lvl="3" indent="-310591">
              <a:buClr>
                <a:schemeClr val="dk1"/>
              </a:buClr>
              <a:buSzPts val="1200"/>
              <a:buAutoNum type="arabicPeriod"/>
            </a:pPr>
            <a:r>
              <a:rPr lang="en" sz="1200">
                <a:solidFill>
                  <a:schemeClr val="dk1"/>
                </a:solidFill>
              </a:rPr>
              <a:t>We have drastically worse outcomes for these individuals, children and families.</a:t>
            </a:r>
            <a:endParaRPr sz="1200">
              <a:solidFill>
                <a:schemeClr val="dk1"/>
              </a:solidFill>
            </a:endParaRPr>
          </a:p>
          <a:p>
            <a:pPr marL="931774" lvl="1" indent="-310591">
              <a:buClr>
                <a:schemeClr val="dk1"/>
              </a:buClr>
              <a:buSzPts val="1200"/>
              <a:buAutoNum type="alphaLcPeriod"/>
            </a:pPr>
            <a:r>
              <a:rPr lang="en" sz="1200">
                <a:solidFill>
                  <a:schemeClr val="dk1"/>
                </a:solidFill>
              </a:rPr>
              <a:t>Thank you for the opportunity to address you here today.  I’m encouraged that this topic is being discussed and that we can find ways to provide better interventions, collaborative programs and services that will serve to help this most vulnerable population.</a:t>
            </a:r>
            <a:endParaRPr i="1">
              <a:solidFill>
                <a:srgbClr val="222222"/>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3daf79f59e_0_10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3daf79f59e_0_10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Biden-Harris Administration</a:t>
            </a:r>
            <a:endParaRPr/>
          </a:p>
          <a:p>
            <a:pPr marL="0" indent="0">
              <a:buNone/>
            </a:pPr>
            <a:r>
              <a:rPr lang="en"/>
              <a:t>First Year Drug Policy Priority:</a:t>
            </a:r>
            <a:endParaRPr/>
          </a:p>
          <a:p>
            <a:pPr marL="0" indent="0">
              <a:buClr>
                <a:schemeClr val="dk1"/>
              </a:buClr>
              <a:buNone/>
            </a:pPr>
            <a:r>
              <a:rPr lang="en" sz="2300">
                <a:solidFill>
                  <a:schemeClr val="dk1"/>
                </a:solidFill>
              </a:rPr>
              <a:t>“Explore, identify barriers, and establish policy to help pregnant people with substance use disorder obtain prenatal care and addiction treatment without fear of child removal.”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3daf79f59e_0_107: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3daf79f59e_0_10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sz="1600">
                <a:solidFill>
                  <a:schemeClr val="dk1"/>
                </a:solidFill>
              </a:rPr>
              <a:t>All pregnant people with SUD will be identified early in pregnancy, prioritized to evidence-based treatment, and public services and supports and healthcare delivery will be well coordinated to optimize outcomes for families and prevent foster placement where possible. </a:t>
            </a:r>
            <a:endParaRPr sz="1600">
              <a:solidFill>
                <a:schemeClr val="dk1"/>
              </a:solidFill>
            </a:endParaRPr>
          </a:p>
          <a:p>
            <a:pPr marL="0" indent="0">
              <a:buClr>
                <a:schemeClr val="dk1"/>
              </a:buClr>
              <a:buNone/>
            </a:pPr>
            <a:r>
              <a:rPr lang="en" sz="1600">
                <a:solidFill>
                  <a:schemeClr val="dk1"/>
                </a:solidFill>
              </a:rPr>
              <a:t>Outcomes of infants of pregnant people with SUD will be optimized through clear coordination of health care and early childhood systems, including public health, early learning, and family economic supports.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3daf79f59e_0_1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3daf79f59e_0_11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465887" indent="-310591">
              <a:buClr>
                <a:schemeClr val="dk1"/>
              </a:buClr>
              <a:buSzPts val="1200"/>
              <a:buAutoNum type="arabicPeriod"/>
            </a:pPr>
            <a:r>
              <a:rPr lang="en" sz="1200" b="1" dirty="0">
                <a:solidFill>
                  <a:schemeClr val="dk1"/>
                </a:solidFill>
              </a:rPr>
              <a:t>How systems (e.g., healthcare, child welfare, early childhood, criminal justice/courts) could have been more responsive to their needs at each touchpoint (pregnancy, delivery, postpartum) </a:t>
            </a:r>
            <a:endParaRPr sz="1200" b="1" dirty="0">
              <a:solidFill>
                <a:schemeClr val="dk1"/>
              </a:solidFill>
            </a:endParaRPr>
          </a:p>
          <a:p>
            <a:pPr marL="0" indent="0">
              <a:buNone/>
            </a:pPr>
            <a:endParaRPr sz="1200" b="1"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3daf79f59e_0_119: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3daf79f59e_0_11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465887" indent="-310591">
              <a:buClr>
                <a:schemeClr val="dk1"/>
              </a:buClr>
              <a:buSzPts val="1200"/>
              <a:buAutoNum type="arabicPeriod"/>
            </a:pPr>
            <a:r>
              <a:rPr lang="en" sz="1200" b="1" dirty="0">
                <a:solidFill>
                  <a:schemeClr val="dk1"/>
                </a:solidFill>
              </a:rPr>
              <a:t>How systems (e.g., healthcare, child welfare, early childhood, criminal justice/courts) could have been more responsive to their needs at each touchpoint (pregnancy, delivery, postpartum) </a:t>
            </a:r>
            <a:endParaRPr sz="1200" b="1" dirty="0">
              <a:solidFill>
                <a:schemeClr val="dk1"/>
              </a:solidFill>
            </a:endParaRPr>
          </a:p>
          <a:p>
            <a:pPr marL="931774" lvl="1" indent="-310591">
              <a:buClr>
                <a:schemeClr val="dk1"/>
              </a:buClr>
              <a:buSzPts val="1200"/>
              <a:buAutoNum type="alphaLcPeriod"/>
            </a:pPr>
            <a:r>
              <a:rPr lang="en" sz="1200" dirty="0">
                <a:solidFill>
                  <a:schemeClr val="dk1"/>
                </a:solidFill>
              </a:rPr>
              <a:t>Pregnancy</a:t>
            </a:r>
            <a:endParaRPr sz="1200" dirty="0">
              <a:solidFill>
                <a:schemeClr val="dk1"/>
              </a:solidFill>
            </a:endParaRPr>
          </a:p>
          <a:p>
            <a:pPr marL="1397660" lvl="2" indent="-181178">
              <a:buClr>
                <a:schemeClr val="dk1"/>
              </a:buClr>
              <a:buSzPts val="1000"/>
              <a:buAutoNum type="romanLcPeriod"/>
            </a:pPr>
            <a:r>
              <a:rPr lang="en" sz="1000" dirty="0">
                <a:solidFill>
                  <a:schemeClr val="dk1"/>
                </a:solidFill>
              </a:rPr>
              <a:t>Family med, internists and ob/gyns need to be able to screen, identify and address SUD early</a:t>
            </a:r>
            <a:endParaRPr sz="1000" dirty="0">
              <a:solidFill>
                <a:schemeClr val="dk1"/>
              </a:solidFill>
            </a:endParaRPr>
          </a:p>
          <a:p>
            <a:pPr marL="1863547" lvl="3" indent="-297650">
              <a:buClr>
                <a:schemeClr val="dk1"/>
              </a:buClr>
              <a:buSzPts val="1000"/>
              <a:buAutoNum type="arabicPeriod"/>
            </a:pPr>
            <a:r>
              <a:rPr lang="en" sz="1000" dirty="0">
                <a:solidFill>
                  <a:schemeClr val="dk1"/>
                </a:solidFill>
              </a:rPr>
              <a:t>Intervene in the mild and moderate levels of the disease</a:t>
            </a:r>
            <a:endParaRPr sz="1000" dirty="0">
              <a:solidFill>
                <a:schemeClr val="dk1"/>
              </a:solidFill>
            </a:endParaRPr>
          </a:p>
          <a:p>
            <a:pPr marL="1863547" lvl="3" indent="-297650">
              <a:buClr>
                <a:schemeClr val="dk1"/>
              </a:buClr>
              <a:buSzPts val="1000"/>
              <a:buAutoNum type="arabicPeriod"/>
            </a:pPr>
            <a:r>
              <a:rPr lang="en" sz="1000" dirty="0">
                <a:solidFill>
                  <a:schemeClr val="dk1"/>
                </a:solidFill>
              </a:rPr>
              <a:t>Instead of only at the extreme level</a:t>
            </a:r>
            <a:endParaRPr sz="1000" dirty="0">
              <a:solidFill>
                <a:schemeClr val="dk1"/>
              </a:solidFill>
            </a:endParaRPr>
          </a:p>
          <a:p>
            <a:pPr marL="1397660" lvl="2" indent="-181178">
              <a:buClr>
                <a:schemeClr val="dk1"/>
              </a:buClr>
              <a:buSzPts val="1000"/>
              <a:buAutoNum type="romanLcPeriod"/>
            </a:pPr>
            <a:r>
              <a:rPr lang="en" sz="1000" dirty="0">
                <a:solidFill>
                  <a:schemeClr val="dk1"/>
                </a:solidFill>
              </a:rPr>
              <a:t>I went to detox</a:t>
            </a:r>
            <a:endParaRPr sz="1000" dirty="0">
              <a:solidFill>
                <a:schemeClr val="dk1"/>
              </a:solidFill>
            </a:endParaRPr>
          </a:p>
          <a:p>
            <a:pPr marL="1863547" lvl="3" indent="-297650">
              <a:buClr>
                <a:schemeClr val="dk1"/>
              </a:buClr>
              <a:buSzPts val="1000"/>
              <a:buAutoNum type="arabicPeriod"/>
            </a:pPr>
            <a:r>
              <a:rPr lang="en" sz="1000" dirty="0">
                <a:solidFill>
                  <a:schemeClr val="dk1"/>
                </a:solidFill>
              </a:rPr>
              <a:t>Got a screening “are you, or could you be pregnant”</a:t>
            </a:r>
            <a:endParaRPr sz="1000" dirty="0">
              <a:solidFill>
                <a:schemeClr val="dk1"/>
              </a:solidFill>
            </a:endParaRPr>
          </a:p>
          <a:p>
            <a:pPr marL="2329434" lvl="4" indent="-297650">
              <a:buClr>
                <a:schemeClr val="dk1"/>
              </a:buClr>
              <a:buSzPts val="1000"/>
              <a:buAutoNum type="alphaLcPeriod"/>
            </a:pPr>
            <a:r>
              <a:rPr lang="en" sz="1000" dirty="0">
                <a:solidFill>
                  <a:schemeClr val="dk1"/>
                </a:solidFill>
              </a:rPr>
              <a:t>I answered “yes, I could be”</a:t>
            </a:r>
            <a:endParaRPr sz="1000" dirty="0">
              <a:solidFill>
                <a:schemeClr val="dk1"/>
              </a:solidFill>
            </a:endParaRPr>
          </a:p>
          <a:p>
            <a:pPr marL="2329434" lvl="4" indent="-297650">
              <a:buClr>
                <a:schemeClr val="dk1"/>
              </a:buClr>
              <a:buSzPts val="1000"/>
              <a:buAutoNum type="alphaLcPeriod"/>
            </a:pPr>
            <a:r>
              <a:rPr lang="en" sz="1000" dirty="0">
                <a:solidFill>
                  <a:schemeClr val="dk1"/>
                </a:solidFill>
              </a:rPr>
              <a:t>They told me “We don’t have funding to provide pregnancy tests.  Go get one after you get out of detox.”</a:t>
            </a:r>
            <a:endParaRPr sz="1000" dirty="0">
              <a:solidFill>
                <a:schemeClr val="dk1"/>
              </a:solidFill>
            </a:endParaRPr>
          </a:p>
          <a:p>
            <a:pPr marL="2795321" lvl="5" indent="-181178">
              <a:buClr>
                <a:schemeClr val="dk1"/>
              </a:buClr>
              <a:buSzPts val="1000"/>
              <a:buAutoNum type="romanLcPeriod"/>
            </a:pPr>
            <a:r>
              <a:rPr lang="en" sz="1000" dirty="0">
                <a:solidFill>
                  <a:schemeClr val="dk1"/>
                </a:solidFill>
              </a:rPr>
              <a:t>I was actively using every cent to fuel my addiction</a:t>
            </a:r>
            <a:endParaRPr sz="1000" dirty="0">
              <a:solidFill>
                <a:schemeClr val="dk1"/>
              </a:solidFill>
            </a:endParaRPr>
          </a:p>
          <a:p>
            <a:pPr marL="3261208" lvl="6" indent="-297650">
              <a:buClr>
                <a:schemeClr val="dk1"/>
              </a:buClr>
              <a:buSzPts val="1000"/>
              <a:buAutoNum type="arabicPeriod"/>
            </a:pPr>
            <a:r>
              <a:rPr lang="en" sz="1000" dirty="0">
                <a:solidFill>
                  <a:schemeClr val="dk1"/>
                </a:solidFill>
              </a:rPr>
              <a:t>People using drugs compulsively don’t have fund to use for pregnancy tests</a:t>
            </a:r>
            <a:endParaRPr sz="1000" dirty="0">
              <a:solidFill>
                <a:schemeClr val="dk1"/>
              </a:solidFill>
            </a:endParaRPr>
          </a:p>
          <a:p>
            <a:pPr marL="1397660" lvl="2" indent="-181178">
              <a:buClr>
                <a:schemeClr val="dk1"/>
              </a:buClr>
              <a:buSzPts val="1000"/>
              <a:buAutoNum type="romanLcPeriod"/>
            </a:pPr>
            <a:r>
              <a:rPr lang="en" sz="1000" dirty="0">
                <a:solidFill>
                  <a:schemeClr val="dk1"/>
                </a:solidFill>
              </a:rPr>
              <a:t>The day I got confirmation of that pregnancy</a:t>
            </a:r>
            <a:endParaRPr sz="1000" dirty="0">
              <a:solidFill>
                <a:schemeClr val="dk1"/>
              </a:solidFill>
            </a:endParaRPr>
          </a:p>
          <a:p>
            <a:pPr marL="1863547" lvl="3" indent="-297650">
              <a:buClr>
                <a:schemeClr val="dk1"/>
              </a:buClr>
              <a:buSzPts val="1000"/>
              <a:buAutoNum type="arabicPeriod"/>
            </a:pPr>
            <a:r>
              <a:rPr lang="en" sz="1000" dirty="0">
                <a:solidFill>
                  <a:schemeClr val="dk1"/>
                </a:solidFill>
              </a:rPr>
              <a:t>I stopped using that day.  I haven’t used since.</a:t>
            </a:r>
            <a:endParaRPr sz="1000" dirty="0">
              <a:solidFill>
                <a:schemeClr val="dk1"/>
              </a:solidFill>
            </a:endParaRPr>
          </a:p>
          <a:p>
            <a:pPr marL="1863547" lvl="3" indent="-297650">
              <a:buClr>
                <a:schemeClr val="dk1"/>
              </a:buClr>
              <a:buSzPts val="1000"/>
              <a:buAutoNum type="arabicPeriod"/>
            </a:pPr>
            <a:r>
              <a:rPr lang="en" sz="1000" dirty="0">
                <a:solidFill>
                  <a:schemeClr val="dk1"/>
                </a:solidFill>
              </a:rPr>
              <a:t>That could have been 3 months earlier if identified at that detox.</a:t>
            </a:r>
            <a:endParaRPr sz="1000" dirty="0">
              <a:solidFill>
                <a:schemeClr val="dk1"/>
              </a:solidFill>
            </a:endParaRPr>
          </a:p>
          <a:p>
            <a:pPr marL="1397660" lvl="2" indent="-181178">
              <a:buClr>
                <a:schemeClr val="dk1"/>
              </a:buClr>
              <a:buSzPts val="1000"/>
              <a:buAutoNum type="romanLcPeriod"/>
            </a:pPr>
            <a:r>
              <a:rPr lang="en" sz="1000" dirty="0">
                <a:solidFill>
                  <a:schemeClr val="dk1"/>
                </a:solidFill>
              </a:rPr>
              <a:t>I support universal screening at pregnancy for SUD</a:t>
            </a:r>
            <a:endParaRPr sz="1000" dirty="0">
              <a:solidFill>
                <a:schemeClr val="dk1"/>
              </a:solidFill>
            </a:endParaRPr>
          </a:p>
          <a:p>
            <a:pPr marL="1863547" lvl="3" indent="-297650">
              <a:buClr>
                <a:schemeClr val="dk1"/>
              </a:buClr>
              <a:buSzPts val="1000"/>
              <a:buAutoNum type="arabicPeriod"/>
            </a:pPr>
            <a:r>
              <a:rPr lang="en" sz="1000" dirty="0">
                <a:solidFill>
                  <a:schemeClr val="dk1"/>
                </a:solidFill>
              </a:rPr>
              <a:t>Everyone</a:t>
            </a:r>
            <a:endParaRPr sz="1000" dirty="0">
              <a:solidFill>
                <a:schemeClr val="dk1"/>
              </a:solidFill>
            </a:endParaRPr>
          </a:p>
          <a:p>
            <a:pPr marL="1863547" lvl="3" indent="-297650">
              <a:buClr>
                <a:schemeClr val="dk1"/>
              </a:buClr>
              <a:buSzPts val="1000"/>
              <a:buAutoNum type="arabicPeriod"/>
            </a:pPr>
            <a:r>
              <a:rPr lang="en" sz="1000" dirty="0">
                <a:solidFill>
                  <a:schemeClr val="dk1"/>
                </a:solidFill>
              </a:rPr>
              <a:t>Medicaid providers test 5X more than commercially insured people</a:t>
            </a:r>
            <a:endParaRPr sz="1000" dirty="0">
              <a:solidFill>
                <a:schemeClr val="dk1"/>
              </a:solidFill>
            </a:endParaRPr>
          </a:p>
          <a:p>
            <a:pPr marL="2329434" lvl="4" indent="-297650">
              <a:buClr>
                <a:schemeClr val="dk1"/>
              </a:buClr>
              <a:buSzPts val="1000"/>
              <a:buAutoNum type="alphaLcPeriod"/>
            </a:pPr>
            <a:r>
              <a:rPr lang="en" sz="1000" dirty="0">
                <a:solidFill>
                  <a:schemeClr val="dk1"/>
                </a:solidFill>
              </a:rPr>
              <a:t>Rates of SUD are equal for both medicaid/commercial coverage </a:t>
            </a:r>
            <a:endParaRPr sz="1000" dirty="0">
              <a:solidFill>
                <a:schemeClr val="dk1"/>
              </a:solidFill>
            </a:endParaRPr>
          </a:p>
          <a:p>
            <a:pPr marL="1863547" lvl="3" indent="-297650">
              <a:buClr>
                <a:schemeClr val="dk1"/>
              </a:buClr>
              <a:buSzPts val="1000"/>
              <a:buAutoNum type="arabicPeriod"/>
            </a:pPr>
            <a:r>
              <a:rPr lang="en" sz="1000" dirty="0">
                <a:solidFill>
                  <a:schemeClr val="dk1"/>
                </a:solidFill>
              </a:rPr>
              <a:t>Intervene earlier!!!</a:t>
            </a:r>
            <a:endParaRPr sz="1000" dirty="0">
              <a:solidFill>
                <a:schemeClr val="dk1"/>
              </a:solidFill>
            </a:endParaRPr>
          </a:p>
          <a:p>
            <a:pPr marL="2329434" lvl="4" indent="-297650">
              <a:buClr>
                <a:schemeClr val="dk1"/>
              </a:buClr>
              <a:buSzPts val="1000"/>
              <a:buAutoNum type="alphaLcPeriod"/>
            </a:pPr>
            <a:r>
              <a:rPr lang="en" sz="1000" dirty="0">
                <a:solidFill>
                  <a:schemeClr val="dk1"/>
                </a:solidFill>
              </a:rPr>
              <a:t>Less punitive - less “gotcha” moments</a:t>
            </a:r>
            <a:endParaRPr sz="1000" dirty="0">
              <a:solidFill>
                <a:schemeClr val="dk1"/>
              </a:solidFill>
            </a:endParaRPr>
          </a:p>
          <a:p>
            <a:pPr marL="2329434" lvl="4" indent="-297650">
              <a:buClr>
                <a:schemeClr val="dk1"/>
              </a:buClr>
              <a:buSzPts val="1000"/>
              <a:buAutoNum type="alphaLcPeriod"/>
            </a:pPr>
            <a:r>
              <a:rPr lang="en" sz="1000" dirty="0">
                <a:solidFill>
                  <a:schemeClr val="dk1"/>
                </a:solidFill>
              </a:rPr>
              <a:t>More supportive interventions</a:t>
            </a:r>
            <a:endParaRPr sz="1000" dirty="0">
              <a:solidFill>
                <a:schemeClr val="dk1"/>
              </a:solidFill>
            </a:endParaRPr>
          </a:p>
          <a:p>
            <a:pPr marL="2795321" lvl="5" indent="-181178">
              <a:buClr>
                <a:schemeClr val="dk1"/>
              </a:buClr>
              <a:buSzPts val="1000"/>
              <a:buAutoNum type="romanLcPeriod"/>
            </a:pPr>
            <a:r>
              <a:rPr lang="en" sz="1000" dirty="0">
                <a:solidFill>
                  <a:schemeClr val="dk1"/>
                </a:solidFill>
              </a:rPr>
              <a:t>Connect with a peer</a:t>
            </a:r>
            <a:endParaRPr sz="1000" dirty="0">
              <a:solidFill>
                <a:schemeClr val="dk1"/>
              </a:solidFill>
            </a:endParaRPr>
          </a:p>
          <a:p>
            <a:pPr marL="3261208" lvl="6" indent="-297650">
              <a:buClr>
                <a:schemeClr val="dk1"/>
              </a:buClr>
              <a:buSzPts val="1000"/>
              <a:buAutoNum type="arabicPeriod"/>
            </a:pPr>
            <a:r>
              <a:rPr lang="en" sz="1000" dirty="0">
                <a:solidFill>
                  <a:schemeClr val="dk1"/>
                </a:solidFill>
              </a:rPr>
              <a:t>Stress rights as parent</a:t>
            </a:r>
            <a:endParaRPr sz="1000" dirty="0">
              <a:solidFill>
                <a:schemeClr val="dk1"/>
              </a:solidFill>
            </a:endParaRPr>
          </a:p>
          <a:p>
            <a:pPr marL="3261208" lvl="6" indent="-297650">
              <a:buClr>
                <a:schemeClr val="dk1"/>
              </a:buClr>
              <a:buSzPts val="1000"/>
              <a:buAutoNum type="arabicPeriod"/>
            </a:pPr>
            <a:r>
              <a:rPr lang="en" sz="1000" dirty="0">
                <a:solidFill>
                  <a:schemeClr val="dk1"/>
                </a:solidFill>
              </a:rPr>
              <a:t>But also responsibilities</a:t>
            </a:r>
            <a:endParaRPr sz="1000" dirty="0">
              <a:solidFill>
                <a:schemeClr val="dk1"/>
              </a:solidFill>
            </a:endParaRPr>
          </a:p>
          <a:p>
            <a:pPr marL="2795321" lvl="5" indent="-181178">
              <a:buClr>
                <a:schemeClr val="dk1"/>
              </a:buClr>
              <a:buSzPts val="1000"/>
              <a:buAutoNum type="romanLcPeriod"/>
            </a:pPr>
            <a:r>
              <a:rPr lang="en" sz="1000" dirty="0">
                <a:solidFill>
                  <a:schemeClr val="dk1"/>
                </a:solidFill>
              </a:rPr>
              <a:t>Use a doula (medicaid reimbursable soon)</a:t>
            </a:r>
            <a:endParaRPr sz="1000" dirty="0">
              <a:solidFill>
                <a:schemeClr val="dk1"/>
              </a:solidFill>
            </a:endParaRPr>
          </a:p>
          <a:p>
            <a:pPr marL="3261208" lvl="6" indent="-297650">
              <a:buClr>
                <a:schemeClr val="dk1"/>
              </a:buClr>
              <a:buSzPts val="1000"/>
              <a:buAutoNum type="arabicPeriod"/>
            </a:pPr>
            <a:r>
              <a:rPr lang="en" sz="1000" dirty="0">
                <a:solidFill>
                  <a:schemeClr val="dk1"/>
                </a:solidFill>
              </a:rPr>
              <a:t>Birth plan</a:t>
            </a:r>
            <a:endParaRPr sz="1000" dirty="0">
              <a:solidFill>
                <a:schemeClr val="dk1"/>
              </a:solidFill>
            </a:endParaRPr>
          </a:p>
          <a:p>
            <a:pPr marL="3261208" lvl="6" indent="-297650">
              <a:buClr>
                <a:schemeClr val="dk1"/>
              </a:buClr>
              <a:buSzPts val="1000"/>
              <a:buAutoNum type="arabicPeriod"/>
            </a:pPr>
            <a:r>
              <a:rPr lang="en" sz="1000" dirty="0">
                <a:solidFill>
                  <a:schemeClr val="dk1"/>
                </a:solidFill>
              </a:rPr>
              <a:t>Advocacy during labor and delivery</a:t>
            </a:r>
            <a:endParaRPr sz="1000" dirty="0">
              <a:solidFill>
                <a:schemeClr val="dk1"/>
              </a:solidFill>
            </a:endParaRPr>
          </a:p>
          <a:p>
            <a:pPr marL="1397660" lvl="2" indent="-181178">
              <a:buClr>
                <a:schemeClr val="dk1"/>
              </a:buClr>
              <a:buSzPts val="1000"/>
              <a:buAutoNum type="romanLcPeriod"/>
            </a:pPr>
            <a:r>
              <a:rPr lang="en" sz="1000" dirty="0">
                <a:solidFill>
                  <a:schemeClr val="dk1"/>
                </a:solidFill>
              </a:rPr>
              <a:t>This is an amazing crossroads moments of intervention where massive change can occur</a:t>
            </a:r>
            <a:br>
              <a:rPr lang="en" sz="1000" dirty="0">
                <a:solidFill>
                  <a:schemeClr val="dk1"/>
                </a:solidFill>
              </a:rPr>
            </a:br>
            <a:endParaRPr sz="1000" dirty="0">
              <a:solidFill>
                <a:schemeClr val="dk1"/>
              </a:solidFill>
            </a:endParaRPr>
          </a:p>
          <a:p>
            <a:pPr marL="0" indent="0">
              <a:buNone/>
            </a:pPr>
            <a:endParaRPr sz="1200" b="1" dirty="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www.perinatalharmreduction.org/"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birthrightsbar.org/resources/Documents/BIRTH%20RIGHTS-%20A%20resource%20for%20everyday%20people%20to%20defend%20human%20rights%20during%20labor%20and%20birth.pdf"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hyperlink" Target="https://ncsacw.acf.hhs.gov/tutorials/tutorialDesc.aspx?id=27"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whitehouse.gov/wp-content/uploads/2021/03/BidenHarris-Statement-of-Drug-Policy-Priorities-April-1.pdf"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whitehouse.gov/wp-content/uploads/2021/03/BidenHarris-Statement-of-Drug-Policy-Priorities-April-1.pdf"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oboto Slab"/>
                <a:ea typeface="Roboto Slab"/>
                <a:cs typeface="Roboto Slab"/>
                <a:sym typeface="Roboto Slab"/>
              </a:rPr>
              <a:t>Pregnant &amp; Parenting People</a:t>
            </a:r>
            <a:br>
              <a:rPr lang="en">
                <a:latin typeface="Roboto Slab"/>
                <a:ea typeface="Roboto Slab"/>
                <a:cs typeface="Roboto Slab"/>
                <a:sym typeface="Roboto Slab"/>
              </a:rPr>
            </a:br>
            <a:r>
              <a:rPr lang="en">
                <a:latin typeface="Roboto Slab"/>
                <a:ea typeface="Roboto Slab"/>
                <a:cs typeface="Roboto Slab"/>
                <a:sym typeface="Roboto Slab"/>
              </a:rPr>
              <a:t>With SUD and the Barriers Faced</a:t>
            </a:r>
            <a:endParaRPr>
              <a:latin typeface="Roboto Slab"/>
              <a:ea typeface="Roboto Slab"/>
              <a:cs typeface="Roboto Slab"/>
              <a:sym typeface="Roboto Slab"/>
            </a:endParaRPr>
          </a:p>
        </p:txBody>
      </p:sp>
      <p:sp>
        <p:nvSpPr>
          <p:cNvPr id="87" name="Google Shape;87;p13"/>
          <p:cNvSpPr txBox="1">
            <a:spLocks noGrp="1"/>
          </p:cNvSpPr>
          <p:nvPr>
            <p:ph type="subTitle" idx="1"/>
          </p:nvPr>
        </p:nvSpPr>
        <p:spPr>
          <a:xfrm>
            <a:off x="764950" y="3217300"/>
            <a:ext cx="7688100" cy="1415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September 22, 2022</a:t>
            </a:r>
            <a:br>
              <a:rPr lang="en"/>
            </a:br>
            <a:r>
              <a:rPr lang="en"/>
              <a:t>3:15 - 4:45 pm</a:t>
            </a:r>
            <a:br>
              <a:rPr lang="en"/>
            </a:br>
            <a:br>
              <a:rPr lang="en"/>
            </a:br>
            <a:r>
              <a:rPr lang="en" b="1"/>
              <a:t>China Krys Darrington,</a:t>
            </a:r>
            <a:r>
              <a:rPr lang="en"/>
              <a:t> CDCA, CPRS-S, CFPS</a:t>
            </a:r>
            <a:br>
              <a:rPr lang="en"/>
            </a:br>
            <a:r>
              <a:rPr lang="en" i="1"/>
              <a:t>Director of Advocacy &amp; Public Policy, Thrive Peer Recovery Services</a:t>
            </a:r>
            <a:endParaRPr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sz="13800" dirty="0">
                <a:latin typeface="Roboto Slab"/>
                <a:ea typeface="Roboto Slab"/>
                <a:cs typeface="Roboto Slab"/>
                <a:sym typeface="Roboto Slab"/>
              </a:rPr>
              <a:t>Delivery</a:t>
            </a:r>
            <a:endParaRPr sz="13800" dirty="0">
              <a:latin typeface="Roboto Slab"/>
              <a:ea typeface="Roboto Slab"/>
              <a:cs typeface="Roboto Slab"/>
              <a:sym typeface="Roboto Slab"/>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9600" dirty="0">
                <a:latin typeface="Roboto Slab"/>
                <a:ea typeface="Roboto Slab"/>
                <a:cs typeface="Roboto Slab"/>
                <a:sym typeface="Roboto Slab"/>
              </a:rPr>
              <a:t>Postpartum</a:t>
            </a:r>
            <a:endParaRPr sz="9600" dirty="0">
              <a:latin typeface="Roboto Slab"/>
              <a:ea typeface="Roboto Slab"/>
              <a:cs typeface="Roboto Slab"/>
              <a:sym typeface="Roboto Slab"/>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oboto Slab"/>
                <a:ea typeface="Roboto Slab"/>
                <a:cs typeface="Roboto Slab"/>
                <a:sym typeface="Roboto Slab"/>
              </a:rPr>
              <a:t>Uncomfortable Conversations</a:t>
            </a:r>
            <a:endParaRPr>
              <a:latin typeface="Roboto Slab"/>
              <a:ea typeface="Roboto Slab"/>
              <a:cs typeface="Roboto Slab"/>
              <a:sym typeface="Roboto Slab"/>
            </a:endParaRPr>
          </a:p>
        </p:txBody>
      </p:sp>
      <p:sp>
        <p:nvSpPr>
          <p:cNvPr id="154" name="Google Shape;154;p24"/>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SzPts val="2200"/>
              <a:buChar char="●"/>
            </a:pPr>
            <a:r>
              <a:rPr lang="en" sz="2200" dirty="0"/>
              <a:t>Family Support</a:t>
            </a:r>
            <a:endParaRPr sz="2200" dirty="0"/>
          </a:p>
          <a:p>
            <a:pPr marL="457200" lvl="0" indent="-368300" algn="l" rtl="0">
              <a:spcBef>
                <a:spcPts val="0"/>
              </a:spcBef>
              <a:spcAft>
                <a:spcPts val="0"/>
              </a:spcAft>
              <a:buSzPts val="2200"/>
              <a:buChar char="●"/>
            </a:pPr>
            <a:r>
              <a:rPr lang="en" sz="2200" dirty="0"/>
              <a:t>Family Preservation</a:t>
            </a:r>
            <a:endParaRPr sz="2200" dirty="0"/>
          </a:p>
          <a:p>
            <a:pPr marL="457200" lvl="0" indent="-368300" algn="l" rtl="0">
              <a:spcBef>
                <a:spcPts val="0"/>
              </a:spcBef>
              <a:spcAft>
                <a:spcPts val="0"/>
              </a:spcAft>
              <a:buSzPts val="2200"/>
              <a:buChar char="●"/>
            </a:pPr>
            <a:r>
              <a:rPr lang="en" sz="2200" dirty="0"/>
              <a:t>Family Reunification</a:t>
            </a:r>
            <a:endParaRPr sz="2200" dirty="0"/>
          </a:p>
          <a:p>
            <a:pPr marL="457200" lvl="0" indent="-368300" algn="l" rtl="0">
              <a:spcBef>
                <a:spcPts val="0"/>
              </a:spcBef>
              <a:spcAft>
                <a:spcPts val="0"/>
              </a:spcAft>
              <a:buSzPts val="2200"/>
              <a:buChar char="●"/>
            </a:pPr>
            <a:r>
              <a:rPr lang="en" sz="2200" dirty="0"/>
              <a:t>Adoption Promotion</a:t>
            </a:r>
            <a:endParaRPr sz="2200" dirty="0"/>
          </a:p>
          <a:p>
            <a:pPr marL="457200" lvl="0" indent="-368300" algn="l" rtl="0">
              <a:spcBef>
                <a:spcPts val="0"/>
              </a:spcBef>
              <a:spcAft>
                <a:spcPts val="0"/>
              </a:spcAft>
              <a:buSzPts val="2200"/>
              <a:buChar char="●"/>
            </a:pPr>
            <a:r>
              <a:rPr lang="en" sz="2200" dirty="0"/>
              <a:t>Support Services</a:t>
            </a:r>
            <a:endParaRPr sz="2200" dirty="0"/>
          </a:p>
          <a:p>
            <a:pPr marL="0" lvl="0" indent="0" algn="l" rtl="0">
              <a:spcBef>
                <a:spcPts val="1200"/>
              </a:spcBef>
              <a:spcAft>
                <a:spcPts val="1200"/>
              </a:spcAft>
              <a:buNone/>
            </a:pPr>
            <a:endParaRPr dirty="0"/>
          </a:p>
        </p:txBody>
      </p:sp>
      <p:sp>
        <p:nvSpPr>
          <p:cNvPr id="155" name="Google Shape;155;p24"/>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729450" y="733950"/>
            <a:ext cx="7688400" cy="1244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61" name="Google Shape;161;p25"/>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n" sz="3600" dirty="0">
                <a:latin typeface="Roboto Slab ExtraBold"/>
                <a:ea typeface="Roboto Slab ExtraBold"/>
                <a:cs typeface="Roboto Slab ExtraBold"/>
                <a:sym typeface="Roboto Slab ExtraBold"/>
              </a:rPr>
              <a:t>We are ethically and legally bound to offer equitable care to all</a:t>
            </a:r>
            <a:endParaRPr sz="3600" dirty="0">
              <a:latin typeface="Roboto Slab ExtraBold"/>
              <a:ea typeface="Roboto Slab ExtraBold"/>
              <a:cs typeface="Roboto Slab ExtraBold"/>
              <a:sym typeface="Roboto Slab Extra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727800" y="1318650"/>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solidFill>
                  <a:schemeClr val="hlink"/>
                </a:solidFill>
                <a:hlinkClick r:id="rId3"/>
              </a:rPr>
              <a:t>https://www.perinatalharmreduction.org/</a:t>
            </a:r>
            <a:endParaRPr/>
          </a:p>
          <a:p>
            <a:pPr marL="0" lvl="0" indent="0" algn="l" rtl="0">
              <a:spcBef>
                <a:spcPts val="0"/>
              </a:spcBef>
              <a:spcAft>
                <a:spcPts val="0"/>
              </a:spcAft>
              <a:buNone/>
            </a:pPr>
            <a:endParaRPr/>
          </a:p>
          <a:p>
            <a:pPr marL="0" lvl="0" indent="0" algn="l" rtl="0">
              <a:spcBef>
                <a:spcPts val="0"/>
              </a:spcBef>
              <a:spcAft>
                <a:spcPts val="0"/>
              </a:spcAft>
              <a:buNone/>
            </a:pPr>
            <a:r>
              <a:rPr lang="en"/>
              <a:t>National Perinatal Harm Reduction </a:t>
            </a:r>
            <a:endParaRPr/>
          </a:p>
          <a:p>
            <a:pPr marL="457200" lvl="0" indent="-377190" algn="l" rtl="0">
              <a:spcBef>
                <a:spcPts val="0"/>
              </a:spcBef>
              <a:spcAft>
                <a:spcPts val="0"/>
              </a:spcAft>
              <a:buSzPct val="100000"/>
              <a:buChar char="●"/>
            </a:pPr>
            <a:r>
              <a:rPr lang="en"/>
              <a:t>Know Your Rights</a:t>
            </a:r>
            <a:endParaRPr/>
          </a:p>
          <a:p>
            <a:pPr marL="457200" lvl="0" indent="-377190" algn="l" rtl="0">
              <a:spcBef>
                <a:spcPts val="0"/>
              </a:spcBef>
              <a:spcAft>
                <a:spcPts val="0"/>
              </a:spcAft>
              <a:buSzPct val="100000"/>
              <a:buChar char="●"/>
            </a:pPr>
            <a:r>
              <a:rPr lang="en"/>
              <a:t>Set Your Goals</a:t>
            </a:r>
            <a:endParaRPr/>
          </a:p>
          <a:p>
            <a:pPr marL="457200" lvl="0" indent="-377190" algn="l" rtl="0">
              <a:spcBef>
                <a:spcPts val="0"/>
              </a:spcBef>
              <a:spcAft>
                <a:spcPts val="0"/>
              </a:spcAft>
              <a:buSzPct val="100000"/>
              <a:buChar char="●"/>
            </a:pPr>
            <a:r>
              <a:rPr lang="en"/>
              <a:t>Find Medical Care</a:t>
            </a:r>
            <a:endParaRPr/>
          </a:p>
          <a:p>
            <a:pPr marL="457200" lvl="0" indent="-377190" algn="l" rtl="0">
              <a:spcBef>
                <a:spcPts val="0"/>
              </a:spcBef>
              <a:spcAft>
                <a:spcPts val="0"/>
              </a:spcAft>
              <a:buSzPct val="100000"/>
              <a:buChar char="●"/>
            </a:pPr>
            <a:r>
              <a:rPr lang="en"/>
              <a:t>Make A Birth Plan</a:t>
            </a:r>
            <a:endParaRPr/>
          </a:p>
          <a:p>
            <a:pPr marL="457200" lvl="0" indent="-377190" algn="l" rtl="0">
              <a:spcBef>
                <a:spcPts val="0"/>
              </a:spcBef>
              <a:spcAft>
                <a:spcPts val="0"/>
              </a:spcAft>
              <a:buSzPct val="100000"/>
              <a:buChar char="●"/>
            </a:pPr>
            <a:r>
              <a:rPr lang="en"/>
              <a:t>Learn How To Navigate The Legal and Child Welfare Systems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Birthparents</a:t>
            </a:r>
            <a:endParaRPr/>
          </a:p>
          <a:p>
            <a:pPr marL="0" lvl="0" indent="0" algn="l" rtl="0">
              <a:spcBef>
                <a:spcPts val="0"/>
              </a:spcBef>
              <a:spcAft>
                <a:spcPts val="0"/>
              </a:spcAft>
              <a:buNone/>
            </a:pPr>
            <a:r>
              <a:rPr lang="en"/>
              <a:t>Have </a:t>
            </a:r>
            <a:endParaRPr/>
          </a:p>
          <a:p>
            <a:pPr marL="0" lvl="0" indent="0" algn="l" rtl="0">
              <a:spcBef>
                <a:spcPts val="0"/>
              </a:spcBef>
              <a:spcAft>
                <a:spcPts val="0"/>
              </a:spcAft>
              <a:buNone/>
            </a:pPr>
            <a:r>
              <a:rPr lang="en"/>
              <a:t>Rights</a:t>
            </a:r>
            <a:endParaRPr/>
          </a:p>
        </p:txBody>
      </p:sp>
      <p:sp>
        <p:nvSpPr>
          <p:cNvPr id="172" name="Google Shape;172;p27"/>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t>Most of the do NOT know that!</a:t>
            </a:r>
            <a:endParaRPr/>
          </a:p>
          <a:p>
            <a:pPr marL="0" lvl="0" indent="0" algn="l" rtl="0">
              <a:spcBef>
                <a:spcPts val="0"/>
              </a:spcBef>
              <a:spcAft>
                <a:spcPts val="0"/>
              </a:spcAft>
              <a:buNone/>
            </a:pPr>
            <a:endParaRPr/>
          </a:p>
          <a:p>
            <a:pPr marL="0" lvl="0" indent="0" algn="l" rtl="0">
              <a:spcBef>
                <a:spcPts val="0"/>
              </a:spcBef>
              <a:spcAft>
                <a:spcPts val="0"/>
              </a:spcAft>
              <a:buNone/>
            </a:pPr>
            <a:r>
              <a:rPr lang="en" b="1" u="sng">
                <a:solidFill>
                  <a:schemeClr val="hlink"/>
                </a:solidFill>
                <a:hlinkClick r:id="rId3"/>
              </a:rPr>
              <a:t>PDF</a:t>
            </a:r>
            <a:endParaRPr b="1"/>
          </a:p>
        </p:txBody>
      </p:sp>
      <p:sp>
        <p:nvSpPr>
          <p:cNvPr id="173" name="Google Shape;173;p27"/>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74" name="Google Shape;174;p27"/>
          <p:cNvPicPr preferRelativeResize="0"/>
          <p:nvPr/>
        </p:nvPicPr>
        <p:blipFill>
          <a:blip r:embed="rId4">
            <a:alphaModFix/>
          </a:blip>
          <a:stretch>
            <a:fillRect/>
          </a:stretch>
        </p:blipFill>
        <p:spPr>
          <a:xfrm>
            <a:off x="4004509" y="0"/>
            <a:ext cx="5139482" cy="51435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oboto Slab"/>
                <a:ea typeface="Roboto Slab"/>
                <a:cs typeface="Roboto Slab"/>
                <a:sym typeface="Roboto Slab"/>
              </a:rPr>
              <a:t>Uncomfortable Conversations</a:t>
            </a:r>
            <a:endParaRPr/>
          </a:p>
        </p:txBody>
      </p:sp>
      <p:sp>
        <p:nvSpPr>
          <p:cNvPr id="180" name="Google Shape;180;p28"/>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lnSpcReduction="10000"/>
          </a:bodyPr>
          <a:lstStyle/>
          <a:p>
            <a:pPr marL="457200" lvl="0" indent="-355600" algn="l" rtl="0">
              <a:spcBef>
                <a:spcPts val="0"/>
              </a:spcBef>
              <a:spcAft>
                <a:spcPts val="0"/>
              </a:spcAft>
              <a:buSzPts val="2000"/>
              <a:buAutoNum type="arabicPeriod"/>
            </a:pPr>
            <a:r>
              <a:rPr lang="en" sz="2000"/>
              <a:t>Initiate discussions to understand the link between disproportionate, disparate and the child welfare system</a:t>
            </a:r>
            <a:endParaRPr sz="2000"/>
          </a:p>
          <a:p>
            <a:pPr marL="457200" lvl="0" indent="-355600" algn="l" rtl="0">
              <a:spcBef>
                <a:spcPts val="0"/>
              </a:spcBef>
              <a:spcAft>
                <a:spcPts val="0"/>
              </a:spcAft>
              <a:buSzPts val="2000"/>
              <a:buAutoNum type="arabicPeriod"/>
            </a:pPr>
            <a:r>
              <a:rPr lang="en" sz="2000"/>
              <a:t>Recognize disproportionalities and disparities when working with families affected by SUD</a:t>
            </a:r>
            <a:endParaRPr sz="2000"/>
          </a:p>
          <a:p>
            <a:pPr marL="457200" lvl="0" indent="-355600" algn="l" rtl="0">
              <a:spcBef>
                <a:spcPts val="0"/>
              </a:spcBef>
              <a:spcAft>
                <a:spcPts val="0"/>
              </a:spcAft>
              <a:buSzPts val="2000"/>
              <a:buAutoNum type="arabicPeriod"/>
            </a:pPr>
            <a:r>
              <a:rPr lang="en" sz="2000"/>
              <a:t>Implement strategies to increase engagement with families to reduce inequities</a:t>
            </a:r>
            <a:endParaRPr sz="2000"/>
          </a:p>
        </p:txBody>
      </p:sp>
      <p:sp>
        <p:nvSpPr>
          <p:cNvPr id="181" name="Google Shape;181;p28"/>
          <p:cNvSpPr txBox="1"/>
          <p:nvPr/>
        </p:nvSpPr>
        <p:spPr>
          <a:xfrm>
            <a:off x="316100" y="4565000"/>
            <a:ext cx="733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Lato"/>
                <a:ea typeface="Lato"/>
                <a:cs typeface="Lato"/>
                <a:sym typeface="Lato"/>
                <a:hlinkClick r:id="rId3"/>
              </a:rPr>
              <a:t>https://ncsacw.acf.hhs.gov/tutorials/tutorialDesc.aspx?id=27</a:t>
            </a:r>
            <a:endParaRPr>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9"/>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sz="13300" b="0">
                <a:latin typeface="Roboto Slab ExtraBold"/>
                <a:ea typeface="Roboto Slab ExtraBold"/>
                <a:cs typeface="Roboto Slab ExtraBold"/>
                <a:sym typeface="Roboto Slab ExtraBold"/>
              </a:rPr>
              <a:t>STIGMA</a:t>
            </a:r>
            <a:endParaRPr sz="13300" b="0">
              <a:latin typeface="Roboto Slab ExtraBold"/>
              <a:ea typeface="Roboto Slab ExtraBold"/>
              <a:cs typeface="Roboto Slab ExtraBold"/>
              <a:sym typeface="Roboto Slab Extra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What changes could improve access to treatment and recovery supports in pregnancy?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1"/>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How can weather and other family members be better engaged to support pregnant people with SUD?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oboto Slab"/>
                <a:ea typeface="Roboto Slab"/>
                <a:cs typeface="Roboto Slab"/>
                <a:sym typeface="Roboto Slab"/>
              </a:rPr>
              <a:t>Pregnant &amp; Parenting People with Substance Use Disorder (SUD)</a:t>
            </a:r>
            <a:endParaRPr>
              <a:latin typeface="Roboto Slab"/>
              <a:ea typeface="Roboto Slab"/>
              <a:cs typeface="Roboto Slab"/>
              <a:sym typeface="Roboto Slab"/>
            </a:endParaRPr>
          </a:p>
        </p:txBody>
      </p:sp>
      <p:sp>
        <p:nvSpPr>
          <p:cNvPr id="93" name="Google Shape;93;p14"/>
          <p:cNvSpPr txBox="1">
            <a:spLocks noGrp="1"/>
          </p:cNvSpPr>
          <p:nvPr>
            <p:ph type="body" idx="2"/>
          </p:nvPr>
        </p:nvSpPr>
        <p:spPr>
          <a:xfrm>
            <a:off x="5159600" y="321625"/>
            <a:ext cx="3374400" cy="396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t>Impairment in functioning often brings a pregnant/ parenting person to the attention of multiple systems. </a:t>
            </a:r>
            <a:endParaRPr sz="2100"/>
          </a:p>
          <a:p>
            <a:pPr marL="0" lvl="0" indent="0" algn="l" rtl="0">
              <a:spcBef>
                <a:spcPts val="0"/>
              </a:spcBef>
              <a:spcAft>
                <a:spcPts val="0"/>
              </a:spcAft>
              <a:buNone/>
            </a:pPr>
            <a:endParaRPr sz="2100"/>
          </a:p>
          <a:p>
            <a:pPr marL="0" lvl="0" indent="0" algn="l" rtl="0">
              <a:spcBef>
                <a:spcPts val="0"/>
              </a:spcBef>
              <a:spcAft>
                <a:spcPts val="0"/>
              </a:spcAft>
              <a:buNone/>
            </a:pPr>
            <a:r>
              <a:rPr lang="en" sz="2100"/>
              <a:t>Once triggered child welfare is often involved.  Understand the barriers often encountered and what supports can improve outcomes.</a:t>
            </a:r>
            <a:endParaRPr sz="2100"/>
          </a:p>
        </p:txBody>
      </p:sp>
      <p:sp>
        <p:nvSpPr>
          <p:cNvPr id="94" name="Google Shape;94;p14"/>
          <p:cNvSpPr txBox="1">
            <a:spLocks noGrp="1"/>
          </p:cNvSpPr>
          <p:nvPr>
            <p:ph type="subTitle" idx="1"/>
          </p:nvPr>
        </p:nvSpPr>
        <p:spPr>
          <a:xfrm>
            <a:off x="724950" y="3161525"/>
            <a:ext cx="3300900" cy="1216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Understanding common barriers and pitfalls to being able to embrace recovery and transform lives.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What changes are needed to the child welfare system to support recovery?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3"/>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How can child welfare improve connections to other resources, like childcare?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4"/>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If one thing could be changed about our nation’s approach to substance use in pregnancy, what would it be?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5"/>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What needs have I seen when working with pregnant/parenting people with SUD and child welfare involvement?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6"/>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How those experiences differed from my own experience?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7"/>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What treatments/support were most needed that were not accessible, and what were the barriers?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What are the gaps and opportunities to support sustained recovery?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Innovations and Jurisdictional Examples</a:t>
            </a:r>
            <a:endParaRPr/>
          </a:p>
        </p:txBody>
      </p:sp>
      <p:sp>
        <p:nvSpPr>
          <p:cNvPr id="237" name="Google Shape;237;p39"/>
          <p:cNvSpPr txBox="1">
            <a:spLocks noGrp="1"/>
          </p:cNvSpPr>
          <p:nvPr>
            <p:ph type="body" idx="1"/>
          </p:nvPr>
        </p:nvSpPr>
        <p:spPr>
          <a:xfrm>
            <a:off x="729450" y="2078874"/>
            <a:ext cx="7688700" cy="3064625"/>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959" dirty="0">
                <a:solidFill>
                  <a:srgbClr val="000000"/>
                </a:solidFill>
                <a:highlight>
                  <a:srgbClr val="FFFFFF"/>
                </a:highlight>
                <a:latin typeface="Arial"/>
                <a:ea typeface="Arial"/>
                <a:cs typeface="Arial"/>
                <a:sym typeface="Arial"/>
              </a:rPr>
              <a:t>Five recent compilations of state and local strategies address the opioid epidemic and its impact on children and families:</a:t>
            </a:r>
            <a:endParaRPr sz="1959" dirty="0">
              <a:solidFill>
                <a:srgbClr val="000000"/>
              </a:solidFill>
              <a:highlight>
                <a:srgbClr val="FFFFFF"/>
              </a:highlight>
              <a:latin typeface="Arial"/>
              <a:ea typeface="Arial"/>
              <a:cs typeface="Arial"/>
              <a:sym typeface="Arial"/>
            </a:endParaRPr>
          </a:p>
          <a:p>
            <a:pPr marL="457200" lvl="0" indent="-293370" algn="l" rtl="0">
              <a:spcBef>
                <a:spcPts val="1000"/>
              </a:spcBef>
              <a:spcAft>
                <a:spcPts val="0"/>
              </a:spcAft>
              <a:buClr>
                <a:srgbClr val="000000"/>
              </a:buClr>
              <a:buSzPct val="100000"/>
              <a:buFont typeface="Arial"/>
              <a:buAutoNum type="arabicPeriod"/>
            </a:pPr>
            <a:r>
              <a:rPr lang="en" sz="1200" dirty="0">
                <a:solidFill>
                  <a:srgbClr val="000000"/>
                </a:solidFill>
                <a:highlight>
                  <a:srgbClr val="FFFFFF"/>
                </a:highlight>
                <a:latin typeface="Arial"/>
                <a:ea typeface="Arial"/>
                <a:cs typeface="Arial"/>
                <a:sym typeface="Arial"/>
              </a:rPr>
              <a:t>The National Center for Substance Abuse and Child Welfare</a:t>
            </a:r>
            <a:endParaRPr sz="1200" dirty="0">
              <a:solidFill>
                <a:srgbClr val="000000"/>
              </a:solidFill>
              <a:highlight>
                <a:srgbClr val="FFFFFF"/>
              </a:highlight>
              <a:latin typeface="Arial"/>
              <a:ea typeface="Arial"/>
              <a:cs typeface="Arial"/>
              <a:sym typeface="Arial"/>
            </a:endParaRPr>
          </a:p>
          <a:p>
            <a:pPr marL="914400" lvl="1" indent="-287972" algn="l" rtl="0">
              <a:spcBef>
                <a:spcPts val="0"/>
              </a:spcBef>
              <a:spcAft>
                <a:spcPts val="0"/>
              </a:spcAft>
              <a:buClr>
                <a:srgbClr val="000000"/>
              </a:buClr>
              <a:buSzPct val="91666"/>
              <a:buFont typeface="Arial"/>
              <a:buAutoNum type="alphaLcPeriod"/>
            </a:pPr>
            <a:r>
              <a:rPr lang="en" sz="1200" dirty="0">
                <a:solidFill>
                  <a:srgbClr val="000000"/>
                </a:solidFill>
                <a:highlight>
                  <a:srgbClr val="FFFFFF"/>
                </a:highlight>
                <a:latin typeface="Arial"/>
                <a:ea typeface="Arial"/>
                <a:cs typeface="Arial"/>
                <a:sym typeface="Arial"/>
              </a:rPr>
              <a:t>In-Depth Technical Assistance (IDTA)</a:t>
            </a:r>
            <a:r>
              <a:rPr lang="en" sz="900" dirty="0">
                <a:solidFill>
                  <a:srgbClr val="000000"/>
                </a:solidFill>
                <a:highlight>
                  <a:srgbClr val="FFFFFF"/>
                </a:highlight>
                <a:latin typeface="Arial"/>
                <a:ea typeface="Arial"/>
                <a:cs typeface="Arial"/>
                <a:sym typeface="Arial"/>
              </a:rPr>
              <a:t>7</a:t>
            </a:r>
            <a:r>
              <a:rPr lang="en" sz="1200" dirty="0">
                <a:solidFill>
                  <a:srgbClr val="000000"/>
                </a:solidFill>
                <a:highlight>
                  <a:srgbClr val="FFFFFF"/>
                </a:highlight>
                <a:latin typeface="Arial"/>
                <a:ea typeface="Arial"/>
                <a:cs typeface="Arial"/>
                <a:sym typeface="Arial"/>
              </a:rPr>
              <a:t> to selected sites since 2007</a:t>
            </a:r>
            <a:endParaRPr sz="1200" dirty="0">
              <a:solidFill>
                <a:srgbClr val="000000"/>
              </a:solidFill>
              <a:highlight>
                <a:srgbClr val="FFFFFF"/>
              </a:highlight>
              <a:latin typeface="Arial"/>
              <a:ea typeface="Arial"/>
              <a:cs typeface="Arial"/>
              <a:sym typeface="Arial"/>
            </a:endParaRPr>
          </a:p>
          <a:p>
            <a:pPr marL="914400" lvl="1" indent="-287972" algn="l" rtl="0">
              <a:spcBef>
                <a:spcPts val="0"/>
              </a:spcBef>
              <a:spcAft>
                <a:spcPts val="0"/>
              </a:spcAft>
              <a:buClr>
                <a:srgbClr val="000000"/>
              </a:buClr>
              <a:buSzPct val="91666"/>
              <a:buFont typeface="Arial"/>
              <a:buAutoNum type="alphaLcPeriod"/>
            </a:pPr>
            <a:r>
              <a:rPr lang="en" sz="1200" dirty="0">
                <a:solidFill>
                  <a:srgbClr val="000000"/>
                </a:solidFill>
                <a:highlight>
                  <a:srgbClr val="FFFFFF"/>
                </a:highlight>
                <a:latin typeface="Arial"/>
                <a:ea typeface="Arial"/>
                <a:cs typeface="Arial"/>
                <a:sym typeface="Arial"/>
              </a:rPr>
              <a:t>Substance Exposed Infants In-Depth Technical Assistance (SEI-IDTA) – </a:t>
            </a:r>
            <a:r>
              <a:rPr lang="en" sz="900" dirty="0">
                <a:solidFill>
                  <a:srgbClr val="000000"/>
                </a:solidFill>
                <a:highlight>
                  <a:srgbClr val="FFFFFF"/>
                </a:highlight>
                <a:latin typeface="Arial"/>
                <a:ea typeface="Arial"/>
                <a:cs typeface="Arial"/>
                <a:sym typeface="Arial"/>
              </a:rPr>
              <a:t>8</a:t>
            </a:r>
            <a:r>
              <a:rPr lang="en" sz="1200" dirty="0">
                <a:solidFill>
                  <a:srgbClr val="000000"/>
                </a:solidFill>
                <a:highlight>
                  <a:srgbClr val="FFFFFF"/>
                </a:highlight>
                <a:latin typeface="Arial"/>
                <a:ea typeface="Arial"/>
                <a:cs typeface="Arial"/>
                <a:sym typeface="Arial"/>
              </a:rPr>
              <a:t> with all of the tools and resources that have been developed by selected sites for use and adaptation.</a:t>
            </a:r>
            <a:endParaRPr sz="1200" dirty="0">
              <a:solidFill>
                <a:srgbClr val="000000"/>
              </a:solidFill>
              <a:highlight>
                <a:srgbClr val="FFFFFF"/>
              </a:highlight>
              <a:latin typeface="Arial"/>
              <a:ea typeface="Arial"/>
              <a:cs typeface="Arial"/>
              <a:sym typeface="Arial"/>
            </a:endParaRPr>
          </a:p>
          <a:p>
            <a:pPr marL="457200" lvl="0" indent="-293370" algn="l" rtl="0">
              <a:spcBef>
                <a:spcPts val="0"/>
              </a:spcBef>
              <a:spcAft>
                <a:spcPts val="0"/>
              </a:spcAft>
              <a:buClr>
                <a:srgbClr val="000000"/>
              </a:buClr>
              <a:buSzPct val="100000"/>
              <a:buFont typeface="Arial"/>
              <a:buAutoNum type="arabicPeriod"/>
            </a:pPr>
            <a:r>
              <a:rPr lang="en" sz="1200" dirty="0">
                <a:solidFill>
                  <a:srgbClr val="000000"/>
                </a:solidFill>
                <a:highlight>
                  <a:srgbClr val="FFFFFF"/>
                </a:highlight>
                <a:latin typeface="Arial"/>
                <a:ea typeface="Arial"/>
                <a:cs typeface="Arial"/>
                <a:sym typeface="Arial"/>
              </a:rPr>
              <a:t>The Association of Maternal and Child Health Programs’ The Opioid Epidemic: Implications for MCH Populations (2017)</a:t>
            </a:r>
            <a:endParaRPr sz="900" dirty="0">
              <a:solidFill>
                <a:srgbClr val="000000"/>
              </a:solidFill>
              <a:highlight>
                <a:srgbClr val="FFFFFF"/>
              </a:highlight>
              <a:latin typeface="Arial"/>
              <a:ea typeface="Arial"/>
              <a:cs typeface="Arial"/>
              <a:sym typeface="Arial"/>
            </a:endParaRPr>
          </a:p>
          <a:p>
            <a:pPr marL="457200" lvl="0" indent="-293370" algn="l" rtl="0">
              <a:spcBef>
                <a:spcPts val="0"/>
              </a:spcBef>
              <a:spcAft>
                <a:spcPts val="0"/>
              </a:spcAft>
              <a:buClr>
                <a:srgbClr val="000000"/>
              </a:buClr>
              <a:buSzPct val="100000"/>
              <a:buFont typeface="Arial"/>
              <a:buAutoNum type="arabicPeriod"/>
            </a:pPr>
            <a:r>
              <a:rPr lang="en" sz="1200" dirty="0">
                <a:solidFill>
                  <a:srgbClr val="000000"/>
                </a:solidFill>
                <a:highlight>
                  <a:srgbClr val="FFFFFF"/>
                </a:highlight>
                <a:latin typeface="Arial"/>
                <a:ea typeface="Arial"/>
                <a:cs typeface="Arial"/>
                <a:sym typeface="Arial"/>
              </a:rPr>
              <a:t>The National Conference of State Legislatures’ Substance Abuse and Child Welfare Programs in States and Resources (2017)</a:t>
            </a:r>
            <a:endParaRPr sz="900" dirty="0">
              <a:solidFill>
                <a:srgbClr val="000000"/>
              </a:solidFill>
              <a:highlight>
                <a:srgbClr val="FFFFFF"/>
              </a:highlight>
              <a:latin typeface="Arial"/>
              <a:ea typeface="Arial"/>
              <a:cs typeface="Arial"/>
              <a:sym typeface="Arial"/>
            </a:endParaRPr>
          </a:p>
          <a:p>
            <a:pPr marL="457200" lvl="0" indent="-293370" algn="l" rtl="0">
              <a:spcBef>
                <a:spcPts val="0"/>
              </a:spcBef>
              <a:spcAft>
                <a:spcPts val="0"/>
              </a:spcAft>
              <a:buClr>
                <a:srgbClr val="000000"/>
              </a:buClr>
              <a:buSzPct val="100000"/>
              <a:buFont typeface="Arial"/>
              <a:buAutoNum type="arabicPeriod"/>
            </a:pPr>
            <a:r>
              <a:rPr lang="en" sz="1200" dirty="0">
                <a:solidFill>
                  <a:srgbClr val="000000"/>
                </a:solidFill>
                <a:highlight>
                  <a:srgbClr val="FFFFFF"/>
                </a:highlight>
                <a:latin typeface="Arial"/>
                <a:ea typeface="Arial"/>
                <a:cs typeface="Arial"/>
                <a:sym typeface="Arial"/>
              </a:rPr>
              <a:t>The Hearing before the House Ways and Means Subcommittee on Human Resources, The Heroin Epidemic and Parental Substance Abuse: Using Evidence and Data to Protect Kids from Harm (2016)</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0"/>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 Conclusion</a:t>
            </a:r>
            <a:endParaRPr/>
          </a:p>
        </p:txBody>
      </p:sp>
      <p:sp>
        <p:nvSpPr>
          <p:cNvPr id="243" name="Google Shape;243;p40"/>
          <p:cNvSpPr txBox="1">
            <a:spLocks noGrp="1"/>
          </p:cNvSpPr>
          <p:nvPr>
            <p:ph type="subTitle" idx="1"/>
          </p:nvPr>
        </p:nvSpPr>
        <p:spPr>
          <a:xfrm>
            <a:off x="729625" y="2049400"/>
            <a:ext cx="7688100" cy="16647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a:t>Lots of Complexities Around This Subject</a:t>
            </a:r>
            <a:endParaRPr/>
          </a:p>
          <a:p>
            <a:pPr marL="0" lvl="0" indent="0" algn="l" rtl="0">
              <a:spcBef>
                <a:spcPts val="0"/>
              </a:spcBef>
              <a:spcAft>
                <a:spcPts val="0"/>
              </a:spcAft>
              <a:buNone/>
            </a:pPr>
            <a:r>
              <a:rPr lang="en"/>
              <a:t>We can do better</a:t>
            </a:r>
            <a:endParaRPr/>
          </a:p>
          <a:p>
            <a:pPr marL="0" lvl="0" indent="0" algn="l" rtl="0">
              <a:spcBef>
                <a:spcPts val="0"/>
              </a:spcBef>
              <a:spcAft>
                <a:spcPts val="0"/>
              </a:spcAft>
              <a:buNone/>
            </a:pPr>
            <a:r>
              <a:rPr lang="en"/>
              <a:t>Compassion</a:t>
            </a:r>
            <a:endParaRPr/>
          </a:p>
          <a:p>
            <a:pPr marL="0" lvl="0" indent="0" algn="l" rtl="0">
              <a:spcBef>
                <a:spcPts val="0"/>
              </a:spcBef>
              <a:spcAft>
                <a:spcPts val="0"/>
              </a:spcAft>
              <a:buNone/>
            </a:pPr>
            <a:r>
              <a:rPr lang="en"/>
              <a:t>Ripple Effects of our Decisions</a:t>
            </a:r>
            <a:endParaRPr/>
          </a:p>
          <a:p>
            <a:pPr marL="0" lvl="0" indent="0" algn="l" rtl="0">
              <a:spcBef>
                <a:spcPts val="0"/>
              </a:spcBef>
              <a:spcAft>
                <a:spcPts val="0"/>
              </a:spcAft>
              <a:buNone/>
            </a:pPr>
            <a:r>
              <a:rPr lang="en"/>
              <a:t>“Successful” Outcomes have many different looks</a:t>
            </a:r>
            <a:endParaRPr/>
          </a:p>
          <a:p>
            <a:pPr marL="0" lvl="0" indent="0" algn="l" rtl="0">
              <a:spcBef>
                <a:spcPts val="0"/>
              </a:spcBef>
              <a:spcAft>
                <a:spcPts val="0"/>
              </a:spcAft>
              <a:buNone/>
            </a:pPr>
            <a:r>
              <a:rPr lang="en"/>
              <a:t>	Reunification - Kinship - Adoption - Foster (All grown folk develop emotional maturity to focus on children’s needs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1"/>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7200">
                <a:latin typeface="Roboto Slab"/>
                <a:ea typeface="Roboto Slab"/>
                <a:cs typeface="Roboto Slab"/>
                <a:sym typeface="Roboto Slab"/>
              </a:rPr>
              <a:t>Questions or Comments</a:t>
            </a:r>
            <a:endParaRPr sz="7200">
              <a:latin typeface="Roboto Slab"/>
              <a:ea typeface="Roboto Slab"/>
              <a:cs typeface="Roboto Slab"/>
              <a:sym typeface="Roboto Slab"/>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4500">
                <a:latin typeface="Roboto Slab"/>
                <a:ea typeface="Roboto Slab"/>
                <a:cs typeface="Roboto Slab"/>
                <a:sym typeface="Roboto Slab"/>
              </a:rPr>
              <a:t>China Krys</a:t>
            </a:r>
            <a:br>
              <a:rPr lang="en" sz="4500">
                <a:latin typeface="Roboto Slab"/>
                <a:ea typeface="Roboto Slab"/>
                <a:cs typeface="Roboto Slab"/>
                <a:sym typeface="Roboto Slab"/>
              </a:rPr>
            </a:br>
            <a:r>
              <a:rPr lang="en" sz="4500">
                <a:latin typeface="Roboto Slab"/>
                <a:ea typeface="Roboto Slab"/>
                <a:cs typeface="Roboto Slab"/>
                <a:sym typeface="Roboto Slab"/>
              </a:rPr>
              <a:t>Darrington</a:t>
            </a:r>
            <a:endParaRPr sz="4500">
              <a:latin typeface="Roboto Slab"/>
              <a:ea typeface="Roboto Slab"/>
              <a:cs typeface="Roboto Slab"/>
              <a:sym typeface="Roboto Slab"/>
            </a:endParaRPr>
          </a:p>
        </p:txBody>
      </p:sp>
      <p:sp>
        <p:nvSpPr>
          <p:cNvPr id="100" name="Google Shape;100;p15"/>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pic>
        <p:nvPicPr>
          <p:cNvPr id="101" name="Google Shape;101;p15"/>
          <p:cNvPicPr preferRelativeResize="0"/>
          <p:nvPr/>
        </p:nvPicPr>
        <p:blipFill rotWithShape="1">
          <a:blip r:embed="rId3">
            <a:alphaModFix/>
          </a:blip>
          <a:srcRect r="3512"/>
          <a:stretch/>
        </p:blipFill>
        <p:spPr>
          <a:xfrm>
            <a:off x="4572000" y="0"/>
            <a:ext cx="4572000" cy="5143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7200">
                <a:latin typeface="Roboto Slab"/>
                <a:ea typeface="Roboto Slab"/>
                <a:cs typeface="Roboto Slab"/>
                <a:sym typeface="Roboto Slab"/>
              </a:rPr>
              <a:t>Thank You</a:t>
            </a:r>
            <a:endParaRPr sz="7200">
              <a:latin typeface="Roboto Slab"/>
              <a:ea typeface="Roboto Slab"/>
              <a:cs typeface="Roboto Slab"/>
              <a:sym typeface="Roboto Slab"/>
            </a:endParaRPr>
          </a:p>
        </p:txBody>
      </p:sp>
      <p:sp>
        <p:nvSpPr>
          <p:cNvPr id="254" name="Google Shape;254;p42"/>
          <p:cNvSpPr txBox="1">
            <a:spLocks noGrp="1"/>
          </p:cNvSpPr>
          <p:nvPr>
            <p:ph type="subTitle" idx="1"/>
          </p:nvPr>
        </p:nvSpPr>
        <p:spPr>
          <a:xfrm>
            <a:off x="729625" y="2395600"/>
            <a:ext cx="7688100" cy="131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China Darrington</a:t>
            </a:r>
            <a:endParaRPr sz="2600"/>
          </a:p>
          <a:p>
            <a:pPr marL="0" lvl="0" indent="0" algn="l" rtl="0">
              <a:spcBef>
                <a:spcPts val="0"/>
              </a:spcBef>
              <a:spcAft>
                <a:spcPts val="0"/>
              </a:spcAft>
              <a:buNone/>
            </a:pPr>
            <a:r>
              <a:rPr lang="en" sz="2600"/>
              <a:t>877-636-3777 x765</a:t>
            </a:r>
            <a:endParaRPr sz="2600"/>
          </a:p>
          <a:p>
            <a:pPr marL="0" lvl="0" indent="0" algn="l" rtl="0">
              <a:spcBef>
                <a:spcPts val="0"/>
              </a:spcBef>
              <a:spcAft>
                <a:spcPts val="0"/>
              </a:spcAft>
              <a:buNone/>
            </a:pPr>
            <a:r>
              <a:rPr lang="en" sz="2600"/>
              <a:t>cdarrington@thrivepeersupport.com</a:t>
            </a:r>
            <a:endParaRPr sz="2600"/>
          </a:p>
        </p:txBody>
      </p:sp>
      <p:pic>
        <p:nvPicPr>
          <p:cNvPr id="255" name="Google Shape;255;p42"/>
          <p:cNvPicPr preferRelativeResize="0"/>
          <p:nvPr/>
        </p:nvPicPr>
        <p:blipFill>
          <a:blip r:embed="rId3">
            <a:alphaModFix/>
          </a:blip>
          <a:stretch>
            <a:fillRect/>
          </a:stretch>
        </p:blipFill>
        <p:spPr>
          <a:xfrm>
            <a:off x="6184725" y="1174313"/>
            <a:ext cx="2959273" cy="295927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Learning Objectives</a:t>
            </a:r>
            <a:endParaRPr/>
          </a:p>
        </p:txBody>
      </p:sp>
      <p:sp>
        <p:nvSpPr>
          <p:cNvPr id="107" name="Google Shape;107;p1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SzPts val="1400"/>
              <a:buAutoNum type="arabicPeriod"/>
            </a:pPr>
            <a:r>
              <a:rPr lang="en" sz="1400"/>
              <a:t>Understand the demographics of pregnant/parenting people with substance use disorders</a:t>
            </a:r>
            <a:endParaRPr sz="1400"/>
          </a:p>
          <a:p>
            <a:pPr marL="457200" lvl="0" indent="-317500" algn="l" rtl="0">
              <a:lnSpc>
                <a:spcPct val="150000"/>
              </a:lnSpc>
              <a:spcBef>
                <a:spcPts val="0"/>
              </a:spcBef>
              <a:spcAft>
                <a:spcPts val="0"/>
              </a:spcAft>
              <a:buSzPts val="1400"/>
              <a:buAutoNum type="arabicPeriod"/>
            </a:pPr>
            <a:r>
              <a:rPr lang="en" sz="1400"/>
              <a:t>Understand common barriers to addressing SUD while pregnant/parenting</a:t>
            </a:r>
            <a:endParaRPr sz="1400"/>
          </a:p>
          <a:p>
            <a:pPr marL="457200" lvl="0" indent="-317500" algn="l" rtl="0">
              <a:lnSpc>
                <a:spcPct val="150000"/>
              </a:lnSpc>
              <a:spcBef>
                <a:spcPts val="0"/>
              </a:spcBef>
              <a:spcAft>
                <a:spcPts val="0"/>
              </a:spcAft>
              <a:buSzPts val="1400"/>
              <a:buAutoNum type="arabicPeriod"/>
            </a:pPr>
            <a:r>
              <a:rPr lang="en" sz="1400"/>
              <a:t>Develop an understanding of the recovery process and timeline</a:t>
            </a:r>
            <a:endParaRPr sz="1400"/>
          </a:p>
          <a:p>
            <a:pPr marL="457200" lvl="0" indent="-317500" algn="l" rtl="0">
              <a:lnSpc>
                <a:spcPct val="150000"/>
              </a:lnSpc>
              <a:spcBef>
                <a:spcPts val="0"/>
              </a:spcBef>
              <a:spcAft>
                <a:spcPts val="0"/>
              </a:spcAft>
              <a:buSzPts val="1400"/>
              <a:buAutoNum type="arabicPeriod"/>
            </a:pPr>
            <a:r>
              <a:rPr lang="en" sz="1400"/>
              <a:t>Understand how multi-system involvement can create multiple goals for the individual and competing timelines and priorities</a:t>
            </a:r>
            <a:endParaRPr sz="1400"/>
          </a:p>
          <a:p>
            <a:pPr marL="457200" lvl="0" indent="-317500" algn="l" rtl="0">
              <a:lnSpc>
                <a:spcPct val="150000"/>
              </a:lnSpc>
              <a:spcBef>
                <a:spcPts val="0"/>
              </a:spcBef>
              <a:spcAft>
                <a:spcPts val="0"/>
              </a:spcAft>
              <a:buSzPts val="1400"/>
              <a:buAutoNum type="arabicPeriod"/>
            </a:pPr>
            <a:r>
              <a:rPr lang="en" sz="1400"/>
              <a:t>Understand how to support the individuals/families to achieve more successful outcomes</a:t>
            </a:r>
            <a:endParaRPr sz="1400"/>
          </a:p>
          <a:p>
            <a:pPr marL="457200" lvl="0" indent="-317500" algn="l" rtl="0">
              <a:lnSpc>
                <a:spcPct val="150000"/>
              </a:lnSpc>
              <a:spcBef>
                <a:spcPts val="0"/>
              </a:spcBef>
              <a:spcAft>
                <a:spcPts val="0"/>
              </a:spcAft>
              <a:buSzPts val="1400"/>
              <a:buAutoNum type="arabicPeriod"/>
            </a:pPr>
            <a:r>
              <a:rPr lang="en" sz="1400"/>
              <a:t>Identify what “successful outcomes” are</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4500">
                <a:latin typeface="Roboto Slab"/>
                <a:ea typeface="Roboto Slab"/>
                <a:cs typeface="Roboto Slab"/>
                <a:sym typeface="Roboto Slab"/>
              </a:rPr>
              <a:t>China Krys</a:t>
            </a:r>
            <a:br>
              <a:rPr lang="en" sz="4500">
                <a:latin typeface="Roboto Slab"/>
                <a:ea typeface="Roboto Slab"/>
                <a:cs typeface="Roboto Slab"/>
                <a:sym typeface="Roboto Slab"/>
              </a:rPr>
            </a:br>
            <a:r>
              <a:rPr lang="en" sz="4500">
                <a:latin typeface="Roboto Slab"/>
                <a:ea typeface="Roboto Slab"/>
                <a:cs typeface="Roboto Slab"/>
                <a:sym typeface="Roboto Slab"/>
              </a:rPr>
              <a:t>Darrington</a:t>
            </a:r>
            <a:endParaRPr sz="4500">
              <a:latin typeface="Roboto Slab"/>
              <a:ea typeface="Roboto Slab"/>
              <a:cs typeface="Roboto Slab"/>
              <a:sym typeface="Roboto Slab"/>
            </a:endParaRPr>
          </a:p>
        </p:txBody>
      </p:sp>
      <p:sp>
        <p:nvSpPr>
          <p:cNvPr id="113" name="Google Shape;113;p17"/>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White House Presentation</a:t>
            </a:r>
            <a:br>
              <a:rPr lang="en"/>
            </a:br>
            <a:r>
              <a:rPr lang="en"/>
              <a:t>March 2022</a:t>
            </a:r>
            <a:endParaRPr/>
          </a:p>
        </p:txBody>
      </p:sp>
      <p:pic>
        <p:nvPicPr>
          <p:cNvPr id="114" name="Google Shape;114;p17"/>
          <p:cNvPicPr preferRelativeResize="0"/>
          <p:nvPr/>
        </p:nvPicPr>
        <p:blipFill rotWithShape="1">
          <a:blip r:embed="rId3">
            <a:alphaModFix/>
          </a:blip>
          <a:srcRect r="3512"/>
          <a:stretch/>
        </p:blipFill>
        <p:spPr>
          <a:xfrm>
            <a:off x="4572000" y="0"/>
            <a:ext cx="4572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dirty="0">
                <a:solidFill>
                  <a:srgbClr val="000000"/>
                </a:solidFill>
                <a:latin typeface="Arial"/>
                <a:ea typeface="Arial"/>
                <a:cs typeface="Arial"/>
                <a:sym typeface="Arial"/>
              </a:rPr>
              <a:t>Biden-Harris Administration </a:t>
            </a:r>
            <a:br>
              <a:rPr lang="en" sz="2400" dirty="0">
                <a:solidFill>
                  <a:srgbClr val="000000"/>
                </a:solidFill>
                <a:latin typeface="Arial"/>
                <a:ea typeface="Arial"/>
                <a:cs typeface="Arial"/>
                <a:sym typeface="Arial"/>
              </a:rPr>
            </a:br>
            <a:r>
              <a:rPr lang="en" sz="2400" u="sng" dirty="0">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First-Year Drug Policy Priority</a:t>
            </a:r>
            <a:r>
              <a:rPr lang="en" sz="2400" dirty="0">
                <a:solidFill>
                  <a:srgbClr val="000000"/>
                </a:solidFill>
                <a:latin typeface="Arial"/>
                <a:ea typeface="Arial"/>
                <a:cs typeface="Arial"/>
                <a:sym typeface="Arial"/>
              </a:rPr>
              <a:t>:</a:t>
            </a:r>
            <a:r>
              <a:rPr lang="en" sz="2400" b="0" dirty="0">
                <a:solidFill>
                  <a:srgbClr val="000000"/>
                </a:solidFill>
                <a:latin typeface="Arial"/>
                <a:ea typeface="Arial"/>
                <a:cs typeface="Arial"/>
                <a:sym typeface="Arial"/>
              </a:rPr>
              <a:t> </a:t>
            </a:r>
            <a:endParaRPr sz="3800" dirty="0"/>
          </a:p>
        </p:txBody>
      </p:sp>
      <p:sp>
        <p:nvSpPr>
          <p:cNvPr id="120" name="Google Shape;120;p18"/>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dirty="0"/>
          </a:p>
        </p:txBody>
      </p:sp>
      <p:sp>
        <p:nvSpPr>
          <p:cNvPr id="121" name="Google Shape;121;p18"/>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300">
                <a:solidFill>
                  <a:srgbClr val="000000"/>
                </a:solidFill>
                <a:latin typeface="Arial"/>
                <a:ea typeface="Arial"/>
                <a:cs typeface="Arial"/>
                <a:sym typeface="Arial"/>
              </a:rPr>
              <a:t>“Explore, identify barriers, and establish policy to help pregnant people with substance use disorder obtain prenatal care and addiction treatment without fear of child removal.”</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a:solidFill>
                  <a:srgbClr val="000000"/>
                </a:solidFill>
                <a:latin typeface="Roboto Slab"/>
                <a:ea typeface="Roboto Slab"/>
                <a:cs typeface="Roboto Slab"/>
                <a:sym typeface="Roboto Slab"/>
              </a:rPr>
              <a:t>Biden-Harris Administration </a:t>
            </a:r>
            <a:br>
              <a:rPr lang="en" sz="2400">
                <a:solidFill>
                  <a:srgbClr val="000000"/>
                </a:solidFill>
                <a:latin typeface="Roboto Slab"/>
                <a:ea typeface="Roboto Slab"/>
                <a:cs typeface="Roboto Slab"/>
                <a:sym typeface="Roboto Slab"/>
              </a:rPr>
            </a:br>
            <a:r>
              <a:rPr lang="en" sz="2400" u="sng">
                <a:solidFill>
                  <a:srgbClr val="0000FF"/>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First-Year Drug Policy Priority</a:t>
            </a:r>
            <a:r>
              <a:rPr lang="en" sz="2400">
                <a:solidFill>
                  <a:srgbClr val="000000"/>
                </a:solidFill>
                <a:latin typeface="Roboto Slab"/>
                <a:ea typeface="Roboto Slab"/>
                <a:cs typeface="Roboto Slab"/>
                <a:sym typeface="Roboto Slab"/>
              </a:rPr>
              <a:t>:</a:t>
            </a:r>
            <a:r>
              <a:rPr lang="en" sz="2400" b="0">
                <a:solidFill>
                  <a:srgbClr val="000000"/>
                </a:solidFill>
                <a:latin typeface="Roboto Slab"/>
                <a:ea typeface="Roboto Slab"/>
                <a:cs typeface="Roboto Slab"/>
                <a:sym typeface="Roboto Slab"/>
              </a:rPr>
              <a:t> </a:t>
            </a:r>
            <a:endParaRPr sz="3800">
              <a:latin typeface="Roboto Slab"/>
              <a:ea typeface="Roboto Slab"/>
              <a:cs typeface="Roboto Slab"/>
              <a:sym typeface="Roboto Slab"/>
            </a:endParaRPr>
          </a:p>
        </p:txBody>
      </p:sp>
      <p:sp>
        <p:nvSpPr>
          <p:cNvPr id="127" name="Google Shape;127;p1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900">
                <a:solidFill>
                  <a:srgbClr val="000000"/>
                </a:solidFill>
                <a:latin typeface="Roboto Slab Medium"/>
                <a:ea typeface="Roboto Slab Medium"/>
                <a:cs typeface="Roboto Slab Medium"/>
                <a:sym typeface="Roboto Slab Medium"/>
              </a:rPr>
              <a:t>Vision</a:t>
            </a:r>
            <a:endParaRPr sz="4300">
              <a:latin typeface="Roboto Slab Medium"/>
              <a:ea typeface="Roboto Slab Medium"/>
              <a:cs typeface="Roboto Slab Medium"/>
              <a:sym typeface="Roboto Slab Medium"/>
            </a:endParaRPr>
          </a:p>
        </p:txBody>
      </p:sp>
      <p:sp>
        <p:nvSpPr>
          <p:cNvPr id="128" name="Google Shape;128;p19"/>
          <p:cNvSpPr txBox="1">
            <a:spLocks noGrp="1"/>
          </p:cNvSpPr>
          <p:nvPr>
            <p:ph type="body" idx="2"/>
          </p:nvPr>
        </p:nvSpPr>
        <p:spPr>
          <a:xfrm>
            <a:off x="5174225" y="569850"/>
            <a:ext cx="3374400" cy="3808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a:solidFill>
                  <a:srgbClr val="000000"/>
                </a:solidFill>
                <a:latin typeface="Arial"/>
                <a:ea typeface="Arial"/>
                <a:cs typeface="Arial"/>
                <a:sym typeface="Arial"/>
              </a:rPr>
              <a:t>All pregnant people with SUD will be identified early in pregnancy, prioritized to evidence-based treatment, and public services and supports and healthcare delivery will be well coordinated to optimize outcomes for families and prevent foster placement where possible. Outcomes of infants of pregnant people with SUD will be optimized through clear coordination of health care and early childhood systems, including public health, early learning, and family economic supports.</a:t>
            </a:r>
            <a:endParaRPr sz="16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50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How systems (e.g., healthcare, child welfare, early childhood, criminal justice/courts) could have been more responsive to the needs at each touchpoint (pregnancy, delivery, postpartum).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9600" dirty="0">
                <a:latin typeface="Roboto Slab"/>
                <a:ea typeface="Roboto Slab"/>
                <a:cs typeface="Roboto Slab"/>
                <a:sym typeface="Roboto Slab"/>
              </a:rPr>
              <a:t>Pregnancy</a:t>
            </a:r>
            <a:endParaRPr sz="9600" dirty="0">
              <a:latin typeface="Roboto Slab"/>
              <a:ea typeface="Roboto Slab"/>
              <a:cs typeface="Roboto Slab"/>
              <a:sym typeface="Roboto Slab"/>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4380</Words>
  <Application>Microsoft Office PowerPoint</Application>
  <PresentationFormat>On-screen Show (16:9)</PresentationFormat>
  <Paragraphs>405</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Georgia</vt:lpstr>
      <vt:lpstr>Lato</vt:lpstr>
      <vt:lpstr>Arial</vt:lpstr>
      <vt:lpstr>Roboto Slab</vt:lpstr>
      <vt:lpstr>Roboto Slab ExtraBold</vt:lpstr>
      <vt:lpstr>Roboto Slab Medium</vt:lpstr>
      <vt:lpstr>Raleway</vt:lpstr>
      <vt:lpstr>Streamline</vt:lpstr>
      <vt:lpstr>Pregnant &amp; Parenting People With SUD and the Barriers Faced</vt:lpstr>
      <vt:lpstr>Pregnant &amp; Parenting People with Substance Use Disorder (SUD)</vt:lpstr>
      <vt:lpstr>China Krys Darrington</vt:lpstr>
      <vt:lpstr>Learning Objectives</vt:lpstr>
      <vt:lpstr>China Krys Darrington</vt:lpstr>
      <vt:lpstr>Biden-Harris Administration  First-Year Drug Policy Priority: </vt:lpstr>
      <vt:lpstr>Biden-Harris Administration  First-Year Drug Policy Priority: </vt:lpstr>
      <vt:lpstr>How systems (e.g., healthcare, child welfare, early childhood, criminal justice/courts) could have been more responsive to the needs at each touchpoint (pregnancy, delivery, postpartum).</vt:lpstr>
      <vt:lpstr>Pregnancy</vt:lpstr>
      <vt:lpstr>Delivery</vt:lpstr>
      <vt:lpstr>Postpartum</vt:lpstr>
      <vt:lpstr>Uncomfortable Conversations</vt:lpstr>
      <vt:lpstr>PowerPoint Presentation</vt:lpstr>
      <vt:lpstr>https://www.perinatalharmreduction.org/  National Perinatal Harm Reduction  Know Your Rights Set Your Goals Find Medical Care Make A Birth Plan Learn How To Navigate The Legal and Child Welfare Systems</vt:lpstr>
      <vt:lpstr>Birthparents Have  Rights</vt:lpstr>
      <vt:lpstr>Uncomfortable Conversations</vt:lpstr>
      <vt:lpstr>STIGMA</vt:lpstr>
      <vt:lpstr>What changes could improve access to treatment and recovery supports in pregnancy?</vt:lpstr>
      <vt:lpstr>How can weather and other family members be better engaged to support pregnant people with SUD?</vt:lpstr>
      <vt:lpstr>What changes are needed to the child welfare system to support recovery?</vt:lpstr>
      <vt:lpstr>How can child welfare improve connections to other resources, like childcare?</vt:lpstr>
      <vt:lpstr>If one thing could be changed about our nation’s approach to substance use in pregnancy, what would it be?</vt:lpstr>
      <vt:lpstr>What needs have I seen when working with pregnant/parenting people with SUD and child welfare involvement?</vt:lpstr>
      <vt:lpstr>How those experiences differed from my own experience?</vt:lpstr>
      <vt:lpstr>What treatments/support were most needed that were not accessible, and what were the barriers?</vt:lpstr>
      <vt:lpstr>What are the gaps and opportunities to support sustained recovery?</vt:lpstr>
      <vt:lpstr>Innovations and Jurisdictional Examples</vt:lpstr>
      <vt:lpstr>In Conclusion</vt:lpstr>
      <vt:lpstr>Questions or Comments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Pregnant &amp; Parenting People With SUD and the Barriers Faced</dc:title>
  <dc:creator>China Darrington</dc:creator>
  <cp:lastModifiedBy>China Darrington</cp:lastModifiedBy>
  <cp:revision>3</cp:revision>
  <cp:lastPrinted>2022-09-06T18:37:06Z</cp:lastPrinted>
  <dcterms:modified xsi:type="dcterms:W3CDTF">2022-09-12T18:14:41Z</dcterms:modified>
</cp:coreProperties>
</file>