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sldIdLst>
    <p:sldId id="274" r:id="rId5"/>
    <p:sldId id="307" r:id="rId6"/>
    <p:sldId id="317" r:id="rId7"/>
    <p:sldId id="316" r:id="rId8"/>
    <p:sldId id="321" r:id="rId9"/>
    <p:sldId id="320" r:id="rId10"/>
    <p:sldId id="314" r:id="rId11"/>
    <p:sldId id="315" r:id="rId12"/>
    <p:sldId id="309" r:id="rId13"/>
    <p:sldId id="322" r:id="rId14"/>
    <p:sldId id="311" r:id="rId15"/>
    <p:sldId id="326" r:id="rId16"/>
    <p:sldId id="324" r:id="rId17"/>
    <p:sldId id="308" r:id="rId18"/>
    <p:sldId id="327" r:id="rId19"/>
    <p:sldId id="312" r:id="rId20"/>
    <p:sldId id="32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19" autoAdjust="0"/>
  </p:normalViewPr>
  <p:slideViewPr>
    <p:cSldViewPr snapToGrid="0">
      <p:cViewPr varScale="1">
        <p:scale>
          <a:sx n="114" d="100"/>
          <a:sy n="114" d="100"/>
        </p:scale>
        <p:origin x="24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0FC4FFE-8987-4A26-B7F4-8A516F18ADAE}">
      <dgm:prSet/>
      <dgm:spPr/>
      <dgm:t>
        <a:bodyPr/>
        <a:lstStyle/>
        <a:p>
          <a:r>
            <a:rPr lang="en-US"/>
            <a:t>participants will gain an understanding of the benefits of having a "canine companion" in Juvenile Court settings.</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phldrT="1"/>
      <dgm:spPr/>
      <dgm:t>
        <a:bodyPr/>
        <a:lstStyle/>
        <a:p>
          <a:endParaRPr lang="en-US"/>
        </a:p>
      </dgm:t>
    </dgm:pt>
    <dgm:pt modelId="{49225C73-1633-42F1-AB3B-7CB183E5F8B8}">
      <dgm:prSet/>
      <dgm:spPr/>
      <dgm:t>
        <a:bodyPr/>
        <a:lstStyle/>
        <a:p>
          <a:r>
            <a:rPr lang="en-US" dirty="0"/>
            <a:t>participants will be able to identify barriers in implementing a "canine companion" program.</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phldrT="2"/>
      <dgm:spPr/>
      <dgm:t>
        <a:bodyPr/>
        <a:lstStyle/>
        <a:p>
          <a:endParaRPr lang="en-US"/>
        </a:p>
      </dgm:t>
    </dgm:pt>
    <dgm:pt modelId="{1C383F32-22E8-4F62-A3E0-BDC3D5F48992}">
      <dgm:prSet/>
      <dgm:spPr/>
      <dgm:t>
        <a:bodyPr/>
        <a:lstStyle/>
        <a:p>
          <a:r>
            <a:rPr lang="en-US" dirty="0"/>
            <a:t>participants will experience A “View From The Bench”</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phldrT="3"/>
      <dgm:spPr/>
      <dgm:t>
        <a:bodyPr/>
        <a:lstStyle/>
        <a:p>
          <a:endParaRPr lang="en-US"/>
        </a:p>
      </dgm:t>
    </dgm:pt>
    <dgm:pt modelId="{73F6292A-BE8D-4FC2-8739-AC6D16419D06}" type="pres">
      <dgm:prSet presAssocID="{01A66772-F185-4D58-B8BB-E9370D7A7A2B}" presName="root" presStyleCnt="0">
        <dgm:presLayoutVars>
          <dgm:dir/>
          <dgm:resizeHandles val="exact"/>
        </dgm:presLayoutVars>
      </dgm:prSet>
      <dgm:spPr/>
    </dgm:pt>
    <dgm:pt modelId="{71277BB4-C09E-46D7-9A77-BCB16D36CFBD}" type="pres">
      <dgm:prSet presAssocID="{40FC4FFE-8987-4A26-B7F4-8A516F18ADAE}" presName="compNode" presStyleCnt="0"/>
      <dgm:spPr/>
    </dgm:pt>
    <dgm:pt modelId="{C1B46B7B-11B1-4AB8-9779-EDEDA03D4D34}" type="pres">
      <dgm:prSet presAssocID="{40FC4FFE-8987-4A26-B7F4-8A516F18ADAE}" presName="bgRect" presStyleLbl="bgShp" presStyleIdx="0" presStyleCnt="3"/>
      <dgm:spPr/>
    </dgm:pt>
    <dgm:pt modelId="{3B3683A6-CA54-415F-AFC4-08B2EEB60ACB}"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g"/>
        </a:ext>
      </dgm:extLst>
    </dgm:pt>
    <dgm:pt modelId="{491E9FEF-D358-4E86-8B75-0C070B8BAF1F}" type="pres">
      <dgm:prSet presAssocID="{40FC4FFE-8987-4A26-B7F4-8A516F18ADAE}" presName="spaceRect" presStyleCnt="0"/>
      <dgm:spPr/>
    </dgm:pt>
    <dgm:pt modelId="{8AE54F9B-4E76-4F75-89C9-D1482B75BB7F}" type="pres">
      <dgm:prSet presAssocID="{40FC4FFE-8987-4A26-B7F4-8A516F18ADAE}" presName="parTx" presStyleLbl="revTx" presStyleIdx="0" presStyleCnt="3">
        <dgm:presLayoutVars>
          <dgm:chMax val="0"/>
          <dgm:chPref val="0"/>
        </dgm:presLayoutVars>
      </dgm:prSet>
      <dgm:spPr/>
    </dgm:pt>
    <dgm:pt modelId="{99573E32-32C4-4D00-9BB4-87B1A8968D30}" type="pres">
      <dgm:prSet presAssocID="{5B62599A-5C9B-48E7-896E-EA782AC60C8B}" presName="sibTrans" presStyleCnt="0"/>
      <dgm:spPr/>
    </dgm:pt>
    <dgm:pt modelId="{F18C696F-24F1-41DC-BB2A-8BD01ECD7D8F}" type="pres">
      <dgm:prSet presAssocID="{49225C73-1633-42F1-AB3B-7CB183E5F8B8}" presName="compNode" presStyleCnt="0"/>
      <dgm:spPr/>
    </dgm:pt>
    <dgm:pt modelId="{B45C102D-1183-44FB-8AFF-37615A4F629E}" type="pres">
      <dgm:prSet presAssocID="{49225C73-1633-42F1-AB3B-7CB183E5F8B8}" presName="bgRect" presStyleLbl="bgShp" presStyleIdx="1" presStyleCnt="3"/>
      <dgm:spPr/>
    </dgm:pt>
    <dgm:pt modelId="{9E9B6360-31B2-46B8-B4CE-5875BE5A5FBA}"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w Prints"/>
        </a:ext>
      </dgm:extLst>
    </dgm:pt>
    <dgm:pt modelId="{5B182330-3E61-474E-AD20-83A29E235273}" type="pres">
      <dgm:prSet presAssocID="{49225C73-1633-42F1-AB3B-7CB183E5F8B8}" presName="spaceRect" presStyleCnt="0"/>
      <dgm:spPr/>
    </dgm:pt>
    <dgm:pt modelId="{5F642D48-6D0F-4B2E-89CE-8AE2BD072879}" type="pres">
      <dgm:prSet presAssocID="{49225C73-1633-42F1-AB3B-7CB183E5F8B8}" presName="parTx" presStyleLbl="revTx" presStyleIdx="1" presStyleCnt="3">
        <dgm:presLayoutVars>
          <dgm:chMax val="0"/>
          <dgm:chPref val="0"/>
        </dgm:presLayoutVars>
      </dgm:prSet>
      <dgm:spPr/>
    </dgm:pt>
    <dgm:pt modelId="{F7857033-5EFF-4C81-8CB1-6BC0E227E9EE}" type="pres">
      <dgm:prSet presAssocID="{9646853A-8964-4519-A5B1-0B7D18B2983D}" presName="sibTrans" presStyleCnt="0"/>
      <dgm:spPr/>
    </dgm:pt>
    <dgm:pt modelId="{020CC74C-9D52-4D2F-83E0-46543BA3FF18}" type="pres">
      <dgm:prSet presAssocID="{1C383F32-22E8-4F62-A3E0-BDC3D5F48992}" presName="compNode" presStyleCnt="0"/>
      <dgm:spPr/>
    </dgm:pt>
    <dgm:pt modelId="{06DFE3B9-3538-414D-8EF1-ACA3FFE8CED8}" type="pres">
      <dgm:prSet presAssocID="{1C383F32-22E8-4F62-A3E0-BDC3D5F48992}" presName="bgRect" presStyleLbl="bgShp" presStyleIdx="2" presStyleCnt="3"/>
      <dgm:spPr/>
    </dgm:pt>
    <dgm:pt modelId="{DEBEDE41-CE7A-4416-91CD-7FA99CE36ADE}"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lasses"/>
        </a:ext>
      </dgm:extLst>
    </dgm:pt>
    <dgm:pt modelId="{8AE5F011-8922-4720-8475-52C4DE565A53}" type="pres">
      <dgm:prSet presAssocID="{1C383F32-22E8-4F62-A3E0-BDC3D5F48992}" presName="spaceRect" presStyleCnt="0"/>
      <dgm:spPr/>
    </dgm:pt>
    <dgm:pt modelId="{960BBD67-12E5-4753-A608-EFFB4EBBDA26}" type="pres">
      <dgm:prSet presAssocID="{1C383F32-22E8-4F62-A3E0-BDC3D5F48992}" presName="parTx" presStyleLbl="revTx" presStyleIdx="2" presStyleCnt="3">
        <dgm:presLayoutVars>
          <dgm:chMax val="0"/>
          <dgm:chPref val="0"/>
        </dgm:presLayoutVars>
      </dgm:prSet>
      <dgm:spPr/>
    </dgm:pt>
  </dgm:ptLst>
  <dgm:cxnLst>
    <dgm:cxn modelId="{39E30C02-30B8-4B8D-BF37-5FA874CE8F05}" type="presOf" srcId="{1C383F32-22E8-4F62-A3E0-BDC3D5F48992}" destId="{960BBD67-12E5-4753-A608-EFFB4EBBDA26}" srcOrd="0" destOrd="0" presId="urn:microsoft.com/office/officeart/2018/2/layout/IconVerticalSolidList"/>
    <dgm:cxn modelId="{A9154303-8225-4248-91DC-1B0156A35F07}" srcId="{01A66772-F185-4D58-B8BB-E9370D7A7A2B}" destId="{49225C73-1633-42F1-AB3B-7CB183E5F8B8}" srcOrd="1" destOrd="0" parTransId="{1A0E2090-1D4F-438A-8766-B6030CE01ADD}" sibTransId="{9646853A-8964-4519-A5B1-0B7D18B2983D}"/>
    <dgm:cxn modelId="{C7AD8469-3C68-4AF9-AB82-79B0043AA120}" srcId="{01A66772-F185-4D58-B8BB-E9370D7A7A2B}" destId="{40FC4FFE-8987-4A26-B7F4-8A516F18ADAE}" srcOrd="0" destOrd="0" parTransId="{CAD7EF86-FB23-41F6-BF42-040B36DEFDB1}" sibTransId="{5B62599A-5C9B-48E7-896E-EA782AC60C8B}"/>
    <dgm:cxn modelId="{5BF0024C-3288-4543-9EA6-1FEF573BB5F7}" type="presOf" srcId="{40FC4FFE-8987-4A26-B7F4-8A516F18ADAE}" destId="{8AE54F9B-4E76-4F75-89C9-D1482B75BB7F}" srcOrd="0" destOrd="0" presId="urn:microsoft.com/office/officeart/2018/2/layout/IconVerticalSolidList"/>
    <dgm:cxn modelId="{6C1E6673-A3A4-4675-98AF-0468CF63BF9D}" type="presOf" srcId="{01A66772-F185-4D58-B8BB-E9370D7A7A2B}" destId="{73F6292A-BE8D-4FC2-8739-AC6D16419D06}" srcOrd="0" destOrd="0" presId="urn:microsoft.com/office/officeart/2018/2/layout/IconVerticalSolidList"/>
    <dgm:cxn modelId="{C4CCE57E-E871-46D6-BAD5-880252C95D22}" srcId="{01A66772-F185-4D58-B8BB-E9370D7A7A2B}" destId="{1C383F32-22E8-4F62-A3E0-BDC3D5F48992}" srcOrd="2" destOrd="0" parTransId="{A7920A2F-3244-4159-AF04-6A1D38B7B317}" sibTransId="{8500F72A-2C6D-4FDF-9C1D-CA691380EB0B}"/>
    <dgm:cxn modelId="{601CFFEC-DEB1-43E3-BB26-D32E469D17D5}" type="presOf" srcId="{49225C73-1633-42F1-AB3B-7CB183E5F8B8}" destId="{5F642D48-6D0F-4B2E-89CE-8AE2BD072879}" srcOrd="0" destOrd="0" presId="urn:microsoft.com/office/officeart/2018/2/layout/IconVerticalSolidList"/>
    <dgm:cxn modelId="{E7BF8C19-0317-4AB8-8181-EE177EBDF5E9}" type="presParOf" srcId="{73F6292A-BE8D-4FC2-8739-AC6D16419D06}" destId="{71277BB4-C09E-46D7-9A77-BCB16D36CFBD}" srcOrd="0" destOrd="0" presId="urn:microsoft.com/office/officeart/2018/2/layout/IconVerticalSolidList"/>
    <dgm:cxn modelId="{5E9BDFE0-4170-46BC-90EB-C29AD971B088}" type="presParOf" srcId="{71277BB4-C09E-46D7-9A77-BCB16D36CFBD}" destId="{C1B46B7B-11B1-4AB8-9779-EDEDA03D4D34}" srcOrd="0" destOrd="0" presId="urn:microsoft.com/office/officeart/2018/2/layout/IconVerticalSolidList"/>
    <dgm:cxn modelId="{F7F87A7E-60D4-4BC1-845C-CE27A840BFFB}" type="presParOf" srcId="{71277BB4-C09E-46D7-9A77-BCB16D36CFBD}" destId="{3B3683A6-CA54-415F-AFC4-08B2EEB60ACB}" srcOrd="1" destOrd="0" presId="urn:microsoft.com/office/officeart/2018/2/layout/IconVerticalSolidList"/>
    <dgm:cxn modelId="{C89BEBB5-98DD-4E5B-A312-F89F0434B992}" type="presParOf" srcId="{71277BB4-C09E-46D7-9A77-BCB16D36CFBD}" destId="{491E9FEF-D358-4E86-8B75-0C070B8BAF1F}" srcOrd="2" destOrd="0" presId="urn:microsoft.com/office/officeart/2018/2/layout/IconVerticalSolidList"/>
    <dgm:cxn modelId="{16527B72-6F35-4F78-AC8F-DC5FFB8BAD92}" type="presParOf" srcId="{71277BB4-C09E-46D7-9A77-BCB16D36CFBD}" destId="{8AE54F9B-4E76-4F75-89C9-D1482B75BB7F}" srcOrd="3" destOrd="0" presId="urn:microsoft.com/office/officeart/2018/2/layout/IconVerticalSolidList"/>
    <dgm:cxn modelId="{0E46CD51-8769-4052-B0F7-9B277DDB5AED}" type="presParOf" srcId="{73F6292A-BE8D-4FC2-8739-AC6D16419D06}" destId="{99573E32-32C4-4D00-9BB4-87B1A8968D30}" srcOrd="1" destOrd="0" presId="urn:microsoft.com/office/officeart/2018/2/layout/IconVerticalSolidList"/>
    <dgm:cxn modelId="{034D08BC-16F4-4E3E-AA38-09B20E828118}" type="presParOf" srcId="{73F6292A-BE8D-4FC2-8739-AC6D16419D06}" destId="{F18C696F-24F1-41DC-BB2A-8BD01ECD7D8F}" srcOrd="2" destOrd="0" presId="urn:microsoft.com/office/officeart/2018/2/layout/IconVerticalSolidList"/>
    <dgm:cxn modelId="{97D7BD4F-001D-497D-B36A-56B033E2F28E}" type="presParOf" srcId="{F18C696F-24F1-41DC-BB2A-8BD01ECD7D8F}" destId="{B45C102D-1183-44FB-8AFF-37615A4F629E}" srcOrd="0" destOrd="0" presId="urn:microsoft.com/office/officeart/2018/2/layout/IconVerticalSolidList"/>
    <dgm:cxn modelId="{A949D1A1-A6B0-461A-B06C-6A4932F8A69C}" type="presParOf" srcId="{F18C696F-24F1-41DC-BB2A-8BD01ECD7D8F}" destId="{9E9B6360-31B2-46B8-B4CE-5875BE5A5FBA}" srcOrd="1" destOrd="0" presId="urn:microsoft.com/office/officeart/2018/2/layout/IconVerticalSolidList"/>
    <dgm:cxn modelId="{522DC884-12A3-4D71-ADD6-3A6091F3C3D2}" type="presParOf" srcId="{F18C696F-24F1-41DC-BB2A-8BD01ECD7D8F}" destId="{5B182330-3E61-474E-AD20-83A29E235273}" srcOrd="2" destOrd="0" presId="urn:microsoft.com/office/officeart/2018/2/layout/IconVerticalSolidList"/>
    <dgm:cxn modelId="{372B7D5E-73F5-4C51-A07D-D25E7A01E7CB}" type="presParOf" srcId="{F18C696F-24F1-41DC-BB2A-8BD01ECD7D8F}" destId="{5F642D48-6D0F-4B2E-89CE-8AE2BD072879}" srcOrd="3" destOrd="0" presId="urn:microsoft.com/office/officeart/2018/2/layout/IconVerticalSolidList"/>
    <dgm:cxn modelId="{3CC29838-DDD6-4139-A01F-F7F26EFF845C}" type="presParOf" srcId="{73F6292A-BE8D-4FC2-8739-AC6D16419D06}" destId="{F7857033-5EFF-4C81-8CB1-6BC0E227E9EE}" srcOrd="3" destOrd="0" presId="urn:microsoft.com/office/officeart/2018/2/layout/IconVerticalSolidList"/>
    <dgm:cxn modelId="{345D60FF-E9BC-44C1-8047-4F69C72EE66C}" type="presParOf" srcId="{73F6292A-BE8D-4FC2-8739-AC6D16419D06}" destId="{020CC74C-9D52-4D2F-83E0-46543BA3FF18}" srcOrd="4" destOrd="0" presId="urn:microsoft.com/office/officeart/2018/2/layout/IconVerticalSolidList"/>
    <dgm:cxn modelId="{2079CE45-02B7-4BE9-B261-43B87255C1C9}" type="presParOf" srcId="{020CC74C-9D52-4D2F-83E0-46543BA3FF18}" destId="{06DFE3B9-3538-414D-8EF1-ACA3FFE8CED8}" srcOrd="0" destOrd="0" presId="urn:microsoft.com/office/officeart/2018/2/layout/IconVerticalSolidList"/>
    <dgm:cxn modelId="{A248703C-E256-49EA-8D68-24D977E8505B}" type="presParOf" srcId="{020CC74C-9D52-4D2F-83E0-46543BA3FF18}" destId="{DEBEDE41-CE7A-4416-91CD-7FA99CE36ADE}" srcOrd="1" destOrd="0" presId="urn:microsoft.com/office/officeart/2018/2/layout/IconVerticalSolidList"/>
    <dgm:cxn modelId="{392E2E91-B0EA-4F2F-B4F7-ADB05449FF3D}" type="presParOf" srcId="{020CC74C-9D52-4D2F-83E0-46543BA3FF18}" destId="{8AE5F011-8922-4720-8475-52C4DE565A53}" srcOrd="2" destOrd="0" presId="urn:microsoft.com/office/officeart/2018/2/layout/IconVerticalSolidList"/>
    <dgm:cxn modelId="{25549CF5-5074-4062-99C5-E96E231FB139}" type="presParOf" srcId="{020CC74C-9D52-4D2F-83E0-46543BA3FF18}" destId="{960BBD67-12E5-4753-A608-EFFB4EBBDA2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1643B6-8D09-42AC-8E4B-B56B674E737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CB8C0D3-9873-4B12-A882-D4B3FBB7CA5B}">
      <dgm:prSet/>
      <dgm:spPr/>
      <dgm:t>
        <a:bodyPr/>
        <a:lstStyle/>
        <a:p>
          <a:pPr>
            <a:defRPr cap="all"/>
          </a:pPr>
          <a:r>
            <a:rPr lang="en-US" dirty="0"/>
            <a:t>Being moved to a new home and living with strangers</a:t>
          </a:r>
        </a:p>
      </dgm:t>
    </dgm:pt>
    <dgm:pt modelId="{5F6A1A64-895E-4F5A-99A8-B3B0C758847E}" type="parTrans" cxnId="{0676D314-DD02-4745-AC12-C0B33EC94F26}">
      <dgm:prSet/>
      <dgm:spPr/>
      <dgm:t>
        <a:bodyPr/>
        <a:lstStyle/>
        <a:p>
          <a:endParaRPr lang="en-US"/>
        </a:p>
      </dgm:t>
    </dgm:pt>
    <dgm:pt modelId="{B9C2782F-B621-4213-A49A-2E4450285BDF}" type="sibTrans" cxnId="{0676D314-DD02-4745-AC12-C0B33EC94F26}">
      <dgm:prSet/>
      <dgm:spPr/>
      <dgm:t>
        <a:bodyPr/>
        <a:lstStyle/>
        <a:p>
          <a:endParaRPr lang="en-US"/>
        </a:p>
      </dgm:t>
    </dgm:pt>
    <dgm:pt modelId="{488C381C-6D31-442D-82F5-4AACD9B51EC9}">
      <dgm:prSet/>
      <dgm:spPr/>
      <dgm:t>
        <a:bodyPr/>
        <a:lstStyle/>
        <a:p>
          <a:pPr>
            <a:defRPr cap="all"/>
          </a:pPr>
          <a:r>
            <a:rPr lang="en-US"/>
            <a:t>Not understanding everything that is happening</a:t>
          </a:r>
        </a:p>
      </dgm:t>
    </dgm:pt>
    <dgm:pt modelId="{6792DAF5-B4BB-49FF-9366-90C67C9E7D73}" type="parTrans" cxnId="{66498B63-88B0-407F-9CB6-C677F43FDA7B}">
      <dgm:prSet/>
      <dgm:spPr/>
      <dgm:t>
        <a:bodyPr/>
        <a:lstStyle/>
        <a:p>
          <a:endParaRPr lang="en-US"/>
        </a:p>
      </dgm:t>
    </dgm:pt>
    <dgm:pt modelId="{C5619C91-BCB5-4186-AA2E-08A99EEB4E5A}" type="sibTrans" cxnId="{66498B63-88B0-407F-9CB6-C677F43FDA7B}">
      <dgm:prSet/>
      <dgm:spPr/>
      <dgm:t>
        <a:bodyPr/>
        <a:lstStyle/>
        <a:p>
          <a:endParaRPr lang="en-US"/>
        </a:p>
      </dgm:t>
    </dgm:pt>
    <dgm:pt modelId="{8BB1023C-8C05-4669-86AA-F9E267C227CF}">
      <dgm:prSet/>
      <dgm:spPr/>
      <dgm:t>
        <a:bodyPr/>
        <a:lstStyle/>
        <a:p>
          <a:pPr>
            <a:defRPr cap="all"/>
          </a:pPr>
          <a:r>
            <a:rPr lang="en-US"/>
            <a:t>Being asked to “tell your story” even though it is supposed to be a secret</a:t>
          </a:r>
        </a:p>
      </dgm:t>
    </dgm:pt>
    <dgm:pt modelId="{CDE489BC-A95A-4C85-BA2C-7838E956D40D}" type="parTrans" cxnId="{227DD119-8CBD-4822-8969-6F60896A2918}">
      <dgm:prSet/>
      <dgm:spPr/>
      <dgm:t>
        <a:bodyPr/>
        <a:lstStyle/>
        <a:p>
          <a:endParaRPr lang="en-US"/>
        </a:p>
      </dgm:t>
    </dgm:pt>
    <dgm:pt modelId="{88360177-92A6-4440-9626-8CBDA6F71238}" type="sibTrans" cxnId="{227DD119-8CBD-4822-8969-6F60896A2918}">
      <dgm:prSet/>
      <dgm:spPr/>
      <dgm:t>
        <a:bodyPr/>
        <a:lstStyle/>
        <a:p>
          <a:endParaRPr lang="en-US"/>
        </a:p>
      </dgm:t>
    </dgm:pt>
    <dgm:pt modelId="{7374689C-8E51-4FE0-BD80-9F186120FC6F}">
      <dgm:prSet/>
      <dgm:spPr/>
      <dgm:t>
        <a:bodyPr/>
        <a:lstStyle/>
        <a:p>
          <a:pPr>
            <a:defRPr cap="all"/>
          </a:pPr>
          <a:r>
            <a:rPr lang="en-US" dirty="0"/>
            <a:t>Don’t know who, or if, it is safe to trust</a:t>
          </a:r>
        </a:p>
      </dgm:t>
    </dgm:pt>
    <dgm:pt modelId="{1081E691-FBEA-4865-AEF0-5860D0B2E556}" type="parTrans" cxnId="{30FF0DC0-F5B6-48F6-9225-07D0CCA0D3FF}">
      <dgm:prSet/>
      <dgm:spPr/>
      <dgm:t>
        <a:bodyPr/>
        <a:lstStyle/>
        <a:p>
          <a:endParaRPr lang="en-US"/>
        </a:p>
      </dgm:t>
    </dgm:pt>
    <dgm:pt modelId="{1BE61DB6-2C13-469A-B8D0-D7D9C9F447AB}" type="sibTrans" cxnId="{30FF0DC0-F5B6-48F6-9225-07D0CCA0D3FF}">
      <dgm:prSet/>
      <dgm:spPr/>
      <dgm:t>
        <a:bodyPr/>
        <a:lstStyle/>
        <a:p>
          <a:endParaRPr lang="en-US"/>
        </a:p>
      </dgm:t>
    </dgm:pt>
    <dgm:pt modelId="{3E8685EC-B98C-455A-B5BE-78463CA7F3A3}" type="pres">
      <dgm:prSet presAssocID="{201643B6-8D09-42AC-8E4B-B56B674E7377}" presName="root" presStyleCnt="0">
        <dgm:presLayoutVars>
          <dgm:dir/>
          <dgm:resizeHandles val="exact"/>
        </dgm:presLayoutVars>
      </dgm:prSet>
      <dgm:spPr/>
    </dgm:pt>
    <dgm:pt modelId="{6506AAAF-A373-41E5-8C3C-BE7896DB8FFA}" type="pres">
      <dgm:prSet presAssocID="{4CB8C0D3-9873-4B12-A882-D4B3FBB7CA5B}" presName="compNode" presStyleCnt="0"/>
      <dgm:spPr/>
    </dgm:pt>
    <dgm:pt modelId="{278E1DA9-2F91-467D-9634-2CFB5875748B}" type="pres">
      <dgm:prSet presAssocID="{4CB8C0D3-9873-4B12-A882-D4B3FBB7CA5B}" presName="iconBgRect" presStyleLbl="bgShp" presStyleIdx="0" presStyleCnt="4"/>
      <dgm:spPr/>
    </dgm:pt>
    <dgm:pt modelId="{6D0176AA-E11E-45A3-A940-DCE14C08575D}" type="pres">
      <dgm:prSet presAssocID="{4CB8C0D3-9873-4B12-A882-D4B3FBB7CA5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FCFABBAC-4251-46B8-8C05-C8D7E4F627B2}" type="pres">
      <dgm:prSet presAssocID="{4CB8C0D3-9873-4B12-A882-D4B3FBB7CA5B}" presName="spaceRect" presStyleCnt="0"/>
      <dgm:spPr/>
    </dgm:pt>
    <dgm:pt modelId="{5FE52DA4-3F5B-453D-B29F-ACA5B5C5A953}" type="pres">
      <dgm:prSet presAssocID="{4CB8C0D3-9873-4B12-A882-D4B3FBB7CA5B}" presName="textRect" presStyleLbl="revTx" presStyleIdx="0" presStyleCnt="4">
        <dgm:presLayoutVars>
          <dgm:chMax val="1"/>
          <dgm:chPref val="1"/>
        </dgm:presLayoutVars>
      </dgm:prSet>
      <dgm:spPr/>
    </dgm:pt>
    <dgm:pt modelId="{0887F4CC-8362-4022-BB6E-F89403D415CF}" type="pres">
      <dgm:prSet presAssocID="{B9C2782F-B621-4213-A49A-2E4450285BDF}" presName="sibTrans" presStyleCnt="0"/>
      <dgm:spPr/>
    </dgm:pt>
    <dgm:pt modelId="{248822CA-6DF6-4DB4-A4BE-520A48FE8F7F}" type="pres">
      <dgm:prSet presAssocID="{488C381C-6D31-442D-82F5-4AACD9B51EC9}" presName="compNode" presStyleCnt="0"/>
      <dgm:spPr/>
    </dgm:pt>
    <dgm:pt modelId="{8E1B2EE1-D44C-46E6-8A07-3FCE3A183E05}" type="pres">
      <dgm:prSet presAssocID="{488C381C-6D31-442D-82F5-4AACD9B51EC9}" presName="iconBgRect" presStyleLbl="bgShp" presStyleIdx="1" presStyleCnt="4"/>
      <dgm:spPr/>
    </dgm:pt>
    <dgm:pt modelId="{E4BA4704-BB5D-49A8-92B2-E934A243A2AE}" type="pres">
      <dgm:prSet presAssocID="{488C381C-6D31-442D-82F5-4AACD9B51EC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7B79F3DC-6804-4911-AA7D-E76F46C9CA48}" type="pres">
      <dgm:prSet presAssocID="{488C381C-6D31-442D-82F5-4AACD9B51EC9}" presName="spaceRect" presStyleCnt="0"/>
      <dgm:spPr/>
    </dgm:pt>
    <dgm:pt modelId="{D380A449-02F7-4FEA-AF89-CD83B4B23072}" type="pres">
      <dgm:prSet presAssocID="{488C381C-6D31-442D-82F5-4AACD9B51EC9}" presName="textRect" presStyleLbl="revTx" presStyleIdx="1" presStyleCnt="4">
        <dgm:presLayoutVars>
          <dgm:chMax val="1"/>
          <dgm:chPref val="1"/>
        </dgm:presLayoutVars>
      </dgm:prSet>
      <dgm:spPr/>
    </dgm:pt>
    <dgm:pt modelId="{F5516079-971B-42B9-A5A7-EFA1B0A091F2}" type="pres">
      <dgm:prSet presAssocID="{C5619C91-BCB5-4186-AA2E-08A99EEB4E5A}" presName="sibTrans" presStyleCnt="0"/>
      <dgm:spPr/>
    </dgm:pt>
    <dgm:pt modelId="{0C630E54-04AC-4E68-92E0-7883286144BA}" type="pres">
      <dgm:prSet presAssocID="{8BB1023C-8C05-4669-86AA-F9E267C227CF}" presName="compNode" presStyleCnt="0"/>
      <dgm:spPr/>
    </dgm:pt>
    <dgm:pt modelId="{7EF1FCE6-9382-4380-A5D8-BF430532067C}" type="pres">
      <dgm:prSet presAssocID="{8BB1023C-8C05-4669-86AA-F9E267C227CF}" presName="iconBgRect" presStyleLbl="bgShp" presStyleIdx="2" presStyleCnt="4"/>
      <dgm:spPr/>
    </dgm:pt>
    <dgm:pt modelId="{9F61C79F-E200-4E0D-95CC-9CB9D3C28A6A}" type="pres">
      <dgm:prSet presAssocID="{8BB1023C-8C05-4669-86AA-F9E267C227C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6B5BAEB5-43DA-4919-B559-2A56C3BDBD19}" type="pres">
      <dgm:prSet presAssocID="{8BB1023C-8C05-4669-86AA-F9E267C227CF}" presName="spaceRect" presStyleCnt="0"/>
      <dgm:spPr/>
    </dgm:pt>
    <dgm:pt modelId="{9462C70D-82ED-47AF-9492-C14F072C0274}" type="pres">
      <dgm:prSet presAssocID="{8BB1023C-8C05-4669-86AA-F9E267C227CF}" presName="textRect" presStyleLbl="revTx" presStyleIdx="2" presStyleCnt="4">
        <dgm:presLayoutVars>
          <dgm:chMax val="1"/>
          <dgm:chPref val="1"/>
        </dgm:presLayoutVars>
      </dgm:prSet>
      <dgm:spPr/>
    </dgm:pt>
    <dgm:pt modelId="{2742A759-4DE3-463A-8814-725954AF55D9}" type="pres">
      <dgm:prSet presAssocID="{88360177-92A6-4440-9626-8CBDA6F71238}" presName="sibTrans" presStyleCnt="0"/>
      <dgm:spPr/>
    </dgm:pt>
    <dgm:pt modelId="{8B5B987F-5C3D-461D-B6EA-A08654F61B37}" type="pres">
      <dgm:prSet presAssocID="{7374689C-8E51-4FE0-BD80-9F186120FC6F}" presName="compNode" presStyleCnt="0"/>
      <dgm:spPr/>
    </dgm:pt>
    <dgm:pt modelId="{FCA140F6-C48A-4A25-8A94-348E5ED896E8}" type="pres">
      <dgm:prSet presAssocID="{7374689C-8E51-4FE0-BD80-9F186120FC6F}" presName="iconBgRect" presStyleLbl="bgShp" presStyleIdx="3" presStyleCnt="4"/>
      <dgm:spPr/>
    </dgm:pt>
    <dgm:pt modelId="{DDB1C481-5F25-4300-9701-9CFFFE5D791E}" type="pres">
      <dgm:prSet presAssocID="{7374689C-8E51-4FE0-BD80-9F186120FC6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ock"/>
        </a:ext>
      </dgm:extLst>
    </dgm:pt>
    <dgm:pt modelId="{35421B8D-D2A7-4FD6-A375-BE1E9F00427C}" type="pres">
      <dgm:prSet presAssocID="{7374689C-8E51-4FE0-BD80-9F186120FC6F}" presName="spaceRect" presStyleCnt="0"/>
      <dgm:spPr/>
    </dgm:pt>
    <dgm:pt modelId="{7BD63CF5-1113-4296-B291-3AD2DB93AD75}" type="pres">
      <dgm:prSet presAssocID="{7374689C-8E51-4FE0-BD80-9F186120FC6F}" presName="textRect" presStyleLbl="revTx" presStyleIdx="3" presStyleCnt="4">
        <dgm:presLayoutVars>
          <dgm:chMax val="1"/>
          <dgm:chPref val="1"/>
        </dgm:presLayoutVars>
      </dgm:prSet>
      <dgm:spPr/>
    </dgm:pt>
  </dgm:ptLst>
  <dgm:cxnLst>
    <dgm:cxn modelId="{0676D314-DD02-4745-AC12-C0B33EC94F26}" srcId="{201643B6-8D09-42AC-8E4B-B56B674E7377}" destId="{4CB8C0D3-9873-4B12-A882-D4B3FBB7CA5B}" srcOrd="0" destOrd="0" parTransId="{5F6A1A64-895E-4F5A-99A8-B3B0C758847E}" sibTransId="{B9C2782F-B621-4213-A49A-2E4450285BDF}"/>
    <dgm:cxn modelId="{227DD119-8CBD-4822-8969-6F60896A2918}" srcId="{201643B6-8D09-42AC-8E4B-B56B674E7377}" destId="{8BB1023C-8C05-4669-86AA-F9E267C227CF}" srcOrd="2" destOrd="0" parTransId="{CDE489BC-A95A-4C85-BA2C-7838E956D40D}" sibTransId="{88360177-92A6-4440-9626-8CBDA6F71238}"/>
    <dgm:cxn modelId="{F107D33C-9073-461A-9A74-9869B6D42B00}" type="presOf" srcId="{488C381C-6D31-442D-82F5-4AACD9B51EC9}" destId="{D380A449-02F7-4FEA-AF89-CD83B4B23072}" srcOrd="0" destOrd="0" presId="urn:microsoft.com/office/officeart/2018/5/layout/IconCircleLabelList"/>
    <dgm:cxn modelId="{DDA1315B-40AD-4C1A-88B0-7799C06B8935}" type="presOf" srcId="{7374689C-8E51-4FE0-BD80-9F186120FC6F}" destId="{7BD63CF5-1113-4296-B291-3AD2DB93AD75}" srcOrd="0" destOrd="0" presId="urn:microsoft.com/office/officeart/2018/5/layout/IconCircleLabelList"/>
    <dgm:cxn modelId="{66498B63-88B0-407F-9CB6-C677F43FDA7B}" srcId="{201643B6-8D09-42AC-8E4B-B56B674E7377}" destId="{488C381C-6D31-442D-82F5-4AACD9B51EC9}" srcOrd="1" destOrd="0" parTransId="{6792DAF5-B4BB-49FF-9366-90C67C9E7D73}" sibTransId="{C5619C91-BCB5-4186-AA2E-08A99EEB4E5A}"/>
    <dgm:cxn modelId="{844F2F83-C64A-4FC3-BF72-19CB19914972}" type="presOf" srcId="{4CB8C0D3-9873-4B12-A882-D4B3FBB7CA5B}" destId="{5FE52DA4-3F5B-453D-B29F-ACA5B5C5A953}" srcOrd="0" destOrd="0" presId="urn:microsoft.com/office/officeart/2018/5/layout/IconCircleLabelList"/>
    <dgm:cxn modelId="{FEDAC088-780A-4925-9DC7-D2D094E8CBAC}" type="presOf" srcId="{201643B6-8D09-42AC-8E4B-B56B674E7377}" destId="{3E8685EC-B98C-455A-B5BE-78463CA7F3A3}" srcOrd="0" destOrd="0" presId="urn:microsoft.com/office/officeart/2018/5/layout/IconCircleLabelList"/>
    <dgm:cxn modelId="{69E509A9-043E-4EF6-8699-470E4BDDB431}" type="presOf" srcId="{8BB1023C-8C05-4669-86AA-F9E267C227CF}" destId="{9462C70D-82ED-47AF-9492-C14F072C0274}" srcOrd="0" destOrd="0" presId="urn:microsoft.com/office/officeart/2018/5/layout/IconCircleLabelList"/>
    <dgm:cxn modelId="{30FF0DC0-F5B6-48F6-9225-07D0CCA0D3FF}" srcId="{201643B6-8D09-42AC-8E4B-B56B674E7377}" destId="{7374689C-8E51-4FE0-BD80-9F186120FC6F}" srcOrd="3" destOrd="0" parTransId="{1081E691-FBEA-4865-AEF0-5860D0B2E556}" sibTransId="{1BE61DB6-2C13-469A-B8D0-D7D9C9F447AB}"/>
    <dgm:cxn modelId="{B4C6596B-1171-4BCB-9E6C-8C62A8703DF6}" type="presParOf" srcId="{3E8685EC-B98C-455A-B5BE-78463CA7F3A3}" destId="{6506AAAF-A373-41E5-8C3C-BE7896DB8FFA}" srcOrd="0" destOrd="0" presId="urn:microsoft.com/office/officeart/2018/5/layout/IconCircleLabelList"/>
    <dgm:cxn modelId="{7F81D41D-E0BA-419B-B880-0DAABB683A2A}" type="presParOf" srcId="{6506AAAF-A373-41E5-8C3C-BE7896DB8FFA}" destId="{278E1DA9-2F91-467D-9634-2CFB5875748B}" srcOrd="0" destOrd="0" presId="urn:microsoft.com/office/officeart/2018/5/layout/IconCircleLabelList"/>
    <dgm:cxn modelId="{F29D6D8B-791B-4673-956F-FF423255B9DF}" type="presParOf" srcId="{6506AAAF-A373-41E5-8C3C-BE7896DB8FFA}" destId="{6D0176AA-E11E-45A3-A940-DCE14C08575D}" srcOrd="1" destOrd="0" presId="urn:microsoft.com/office/officeart/2018/5/layout/IconCircleLabelList"/>
    <dgm:cxn modelId="{874AB3D2-41E3-40AE-8B0B-6C06C9A0B228}" type="presParOf" srcId="{6506AAAF-A373-41E5-8C3C-BE7896DB8FFA}" destId="{FCFABBAC-4251-46B8-8C05-C8D7E4F627B2}" srcOrd="2" destOrd="0" presId="urn:microsoft.com/office/officeart/2018/5/layout/IconCircleLabelList"/>
    <dgm:cxn modelId="{783AF306-7565-4EC0-AFF2-68CFB379B611}" type="presParOf" srcId="{6506AAAF-A373-41E5-8C3C-BE7896DB8FFA}" destId="{5FE52DA4-3F5B-453D-B29F-ACA5B5C5A953}" srcOrd="3" destOrd="0" presId="urn:microsoft.com/office/officeart/2018/5/layout/IconCircleLabelList"/>
    <dgm:cxn modelId="{C28F4BD2-433A-4EC8-8C97-3405E3B051B2}" type="presParOf" srcId="{3E8685EC-B98C-455A-B5BE-78463CA7F3A3}" destId="{0887F4CC-8362-4022-BB6E-F89403D415CF}" srcOrd="1" destOrd="0" presId="urn:microsoft.com/office/officeart/2018/5/layout/IconCircleLabelList"/>
    <dgm:cxn modelId="{24F6B2FC-E19E-43D5-8FC6-0B1AA05C487F}" type="presParOf" srcId="{3E8685EC-B98C-455A-B5BE-78463CA7F3A3}" destId="{248822CA-6DF6-4DB4-A4BE-520A48FE8F7F}" srcOrd="2" destOrd="0" presId="urn:microsoft.com/office/officeart/2018/5/layout/IconCircleLabelList"/>
    <dgm:cxn modelId="{05E30EE8-8EB2-4D00-B4A3-6EC211CD6D1B}" type="presParOf" srcId="{248822CA-6DF6-4DB4-A4BE-520A48FE8F7F}" destId="{8E1B2EE1-D44C-46E6-8A07-3FCE3A183E05}" srcOrd="0" destOrd="0" presId="urn:microsoft.com/office/officeart/2018/5/layout/IconCircleLabelList"/>
    <dgm:cxn modelId="{55C2221D-E375-4D4F-83C5-38799EC17442}" type="presParOf" srcId="{248822CA-6DF6-4DB4-A4BE-520A48FE8F7F}" destId="{E4BA4704-BB5D-49A8-92B2-E934A243A2AE}" srcOrd="1" destOrd="0" presId="urn:microsoft.com/office/officeart/2018/5/layout/IconCircleLabelList"/>
    <dgm:cxn modelId="{C4F8EA7C-80D4-4FBC-8D71-0B4088440246}" type="presParOf" srcId="{248822CA-6DF6-4DB4-A4BE-520A48FE8F7F}" destId="{7B79F3DC-6804-4911-AA7D-E76F46C9CA48}" srcOrd="2" destOrd="0" presId="urn:microsoft.com/office/officeart/2018/5/layout/IconCircleLabelList"/>
    <dgm:cxn modelId="{78C627FD-98BB-4BFE-8A4A-E60E89142830}" type="presParOf" srcId="{248822CA-6DF6-4DB4-A4BE-520A48FE8F7F}" destId="{D380A449-02F7-4FEA-AF89-CD83B4B23072}" srcOrd="3" destOrd="0" presId="urn:microsoft.com/office/officeart/2018/5/layout/IconCircleLabelList"/>
    <dgm:cxn modelId="{2B4AA4EE-0D05-4EB3-9A19-4180E704DDCB}" type="presParOf" srcId="{3E8685EC-B98C-455A-B5BE-78463CA7F3A3}" destId="{F5516079-971B-42B9-A5A7-EFA1B0A091F2}" srcOrd="3" destOrd="0" presId="urn:microsoft.com/office/officeart/2018/5/layout/IconCircleLabelList"/>
    <dgm:cxn modelId="{56C3296E-19E0-4DE9-871C-77635E73C9D0}" type="presParOf" srcId="{3E8685EC-B98C-455A-B5BE-78463CA7F3A3}" destId="{0C630E54-04AC-4E68-92E0-7883286144BA}" srcOrd="4" destOrd="0" presId="urn:microsoft.com/office/officeart/2018/5/layout/IconCircleLabelList"/>
    <dgm:cxn modelId="{AD24CA9E-3326-420D-8395-1799BA2A56D2}" type="presParOf" srcId="{0C630E54-04AC-4E68-92E0-7883286144BA}" destId="{7EF1FCE6-9382-4380-A5D8-BF430532067C}" srcOrd="0" destOrd="0" presId="urn:microsoft.com/office/officeart/2018/5/layout/IconCircleLabelList"/>
    <dgm:cxn modelId="{CA38628E-3A51-41E2-B016-AAB8BD249A53}" type="presParOf" srcId="{0C630E54-04AC-4E68-92E0-7883286144BA}" destId="{9F61C79F-E200-4E0D-95CC-9CB9D3C28A6A}" srcOrd="1" destOrd="0" presId="urn:microsoft.com/office/officeart/2018/5/layout/IconCircleLabelList"/>
    <dgm:cxn modelId="{E9B626E4-AE81-4A29-A71C-82FA4B54CC34}" type="presParOf" srcId="{0C630E54-04AC-4E68-92E0-7883286144BA}" destId="{6B5BAEB5-43DA-4919-B559-2A56C3BDBD19}" srcOrd="2" destOrd="0" presId="urn:microsoft.com/office/officeart/2018/5/layout/IconCircleLabelList"/>
    <dgm:cxn modelId="{CAF59A74-1749-4478-9858-96DEA3B93A65}" type="presParOf" srcId="{0C630E54-04AC-4E68-92E0-7883286144BA}" destId="{9462C70D-82ED-47AF-9492-C14F072C0274}" srcOrd="3" destOrd="0" presId="urn:microsoft.com/office/officeart/2018/5/layout/IconCircleLabelList"/>
    <dgm:cxn modelId="{109131F8-C5F8-496D-B21B-5BE68D3DB2B9}" type="presParOf" srcId="{3E8685EC-B98C-455A-B5BE-78463CA7F3A3}" destId="{2742A759-4DE3-463A-8814-725954AF55D9}" srcOrd="5" destOrd="0" presId="urn:microsoft.com/office/officeart/2018/5/layout/IconCircleLabelList"/>
    <dgm:cxn modelId="{EBDD92AD-2866-47CD-96B2-14A07FDFDBA5}" type="presParOf" srcId="{3E8685EC-B98C-455A-B5BE-78463CA7F3A3}" destId="{8B5B987F-5C3D-461D-B6EA-A08654F61B37}" srcOrd="6" destOrd="0" presId="urn:microsoft.com/office/officeart/2018/5/layout/IconCircleLabelList"/>
    <dgm:cxn modelId="{2154FFB3-15C5-4A21-A6F7-D7EC53E714A6}" type="presParOf" srcId="{8B5B987F-5C3D-461D-B6EA-A08654F61B37}" destId="{FCA140F6-C48A-4A25-8A94-348E5ED896E8}" srcOrd="0" destOrd="0" presId="urn:microsoft.com/office/officeart/2018/5/layout/IconCircleLabelList"/>
    <dgm:cxn modelId="{F291A5D2-4CA8-4FB2-AE78-59AAE8F9A6C7}" type="presParOf" srcId="{8B5B987F-5C3D-461D-B6EA-A08654F61B37}" destId="{DDB1C481-5F25-4300-9701-9CFFFE5D791E}" srcOrd="1" destOrd="0" presId="urn:microsoft.com/office/officeart/2018/5/layout/IconCircleLabelList"/>
    <dgm:cxn modelId="{E5CD788B-032D-4768-8E9B-DBBB204699F1}" type="presParOf" srcId="{8B5B987F-5C3D-461D-B6EA-A08654F61B37}" destId="{35421B8D-D2A7-4FD6-A375-BE1E9F00427C}" srcOrd="2" destOrd="0" presId="urn:microsoft.com/office/officeart/2018/5/layout/IconCircleLabelList"/>
    <dgm:cxn modelId="{05B2D87A-9110-469B-9A64-5E8E2815859C}" type="presParOf" srcId="{8B5B987F-5C3D-461D-B6EA-A08654F61B37}" destId="{7BD63CF5-1113-4296-B291-3AD2DB93AD7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DB4146-483A-488D-96D1-79EC986CD84E}"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75244B43-C4D3-459F-BB79-D95DC9CA268E}">
      <dgm:prSet/>
      <dgm:spPr/>
      <dgm:t>
        <a:bodyPr/>
        <a:lstStyle/>
        <a:p>
          <a:r>
            <a:rPr lang="en-US"/>
            <a:t>1919</a:t>
          </a:r>
        </a:p>
      </dgm:t>
    </dgm:pt>
    <dgm:pt modelId="{4CBE33C6-11C9-4B29-A092-21E7E130AE99}" type="parTrans" cxnId="{0D4F6C02-88E9-4EA2-A75B-B49AC786B147}">
      <dgm:prSet/>
      <dgm:spPr/>
      <dgm:t>
        <a:bodyPr/>
        <a:lstStyle/>
        <a:p>
          <a:endParaRPr lang="en-US"/>
        </a:p>
      </dgm:t>
    </dgm:pt>
    <dgm:pt modelId="{1838D7D0-3DFB-47EC-8E31-303F10066E22}" type="sibTrans" cxnId="{0D4F6C02-88E9-4EA2-A75B-B49AC786B147}">
      <dgm:prSet/>
      <dgm:spPr/>
      <dgm:t>
        <a:bodyPr/>
        <a:lstStyle/>
        <a:p>
          <a:endParaRPr lang="en-US"/>
        </a:p>
      </dgm:t>
    </dgm:pt>
    <dgm:pt modelId="{10B8EC32-0EE1-479E-9273-C770497DA2BA}">
      <dgm:prSet/>
      <dgm:spPr/>
      <dgm:t>
        <a:bodyPr/>
        <a:lstStyle/>
        <a:p>
          <a:r>
            <a:rPr lang="en-US"/>
            <a:t>Animal visitation programs existed in hospitals as early as 1919 (Palley, O’Rourke &amp; Niemi, 2010). </a:t>
          </a:r>
        </a:p>
      </dgm:t>
    </dgm:pt>
    <dgm:pt modelId="{7107EDA4-E4D5-49C2-A991-85D6735D5961}" type="parTrans" cxnId="{F6273A7A-DD13-4725-A585-757667AA7A7D}">
      <dgm:prSet/>
      <dgm:spPr/>
      <dgm:t>
        <a:bodyPr/>
        <a:lstStyle/>
        <a:p>
          <a:endParaRPr lang="en-US"/>
        </a:p>
      </dgm:t>
    </dgm:pt>
    <dgm:pt modelId="{BE911309-EBE3-40B7-8C37-4C592D68760C}" type="sibTrans" cxnId="{F6273A7A-DD13-4725-A585-757667AA7A7D}">
      <dgm:prSet/>
      <dgm:spPr/>
      <dgm:t>
        <a:bodyPr/>
        <a:lstStyle/>
        <a:p>
          <a:endParaRPr lang="en-US"/>
        </a:p>
      </dgm:t>
    </dgm:pt>
    <dgm:pt modelId="{972EE563-6227-45FF-B60B-D45ACA84FF35}">
      <dgm:prSet/>
      <dgm:spPr/>
      <dgm:t>
        <a:bodyPr/>
        <a:lstStyle/>
        <a:p>
          <a:r>
            <a:rPr lang="en-US"/>
            <a:t>1940s</a:t>
          </a:r>
        </a:p>
      </dgm:t>
    </dgm:pt>
    <dgm:pt modelId="{9FEDB3A4-4DE0-44F9-AEFA-A3CB7703E162}" type="parTrans" cxnId="{64557464-AC0F-4861-9C2B-30B3A949C399}">
      <dgm:prSet/>
      <dgm:spPr/>
      <dgm:t>
        <a:bodyPr/>
        <a:lstStyle/>
        <a:p>
          <a:endParaRPr lang="en-US"/>
        </a:p>
      </dgm:t>
    </dgm:pt>
    <dgm:pt modelId="{FBB5E279-535E-49DD-88C4-E717D763A9C4}" type="sibTrans" cxnId="{64557464-AC0F-4861-9C2B-30B3A949C399}">
      <dgm:prSet/>
      <dgm:spPr/>
      <dgm:t>
        <a:bodyPr/>
        <a:lstStyle/>
        <a:p>
          <a:endParaRPr lang="en-US"/>
        </a:p>
      </dgm:t>
    </dgm:pt>
    <dgm:pt modelId="{4A3F6DAF-9F31-4D4A-80C4-FAD1019A366F}">
      <dgm:prSet/>
      <dgm:spPr/>
      <dgm:t>
        <a:bodyPr/>
        <a:lstStyle/>
        <a:p>
          <a:r>
            <a:rPr lang="en-US"/>
            <a:t>In the 1940s animals were used to help veterans after World War II </a:t>
          </a:r>
        </a:p>
      </dgm:t>
    </dgm:pt>
    <dgm:pt modelId="{BB000093-C4D1-4F8B-B021-846299044138}" type="parTrans" cxnId="{D95C6B6A-530C-4CDC-A795-D588C5567878}">
      <dgm:prSet/>
      <dgm:spPr/>
      <dgm:t>
        <a:bodyPr/>
        <a:lstStyle/>
        <a:p>
          <a:endParaRPr lang="en-US"/>
        </a:p>
      </dgm:t>
    </dgm:pt>
    <dgm:pt modelId="{76DEDD37-ABAC-4C99-93AF-9EC3A97506F4}" type="sibTrans" cxnId="{D95C6B6A-530C-4CDC-A795-D588C5567878}">
      <dgm:prSet/>
      <dgm:spPr/>
      <dgm:t>
        <a:bodyPr/>
        <a:lstStyle/>
        <a:p>
          <a:endParaRPr lang="en-US"/>
        </a:p>
      </dgm:t>
    </dgm:pt>
    <dgm:pt modelId="{E64B3D5F-7098-448C-A9A5-124BF5D4EE57}">
      <dgm:prSet/>
      <dgm:spPr/>
      <dgm:t>
        <a:bodyPr/>
        <a:lstStyle/>
        <a:p>
          <a:r>
            <a:rPr lang="en-US"/>
            <a:t>1962</a:t>
          </a:r>
        </a:p>
      </dgm:t>
    </dgm:pt>
    <dgm:pt modelId="{8DD820A6-F3E1-40F8-90DA-F86E5A12B83F}" type="parTrans" cxnId="{CC1334DE-009B-42EC-BC59-28987A2CC207}">
      <dgm:prSet/>
      <dgm:spPr/>
      <dgm:t>
        <a:bodyPr/>
        <a:lstStyle/>
        <a:p>
          <a:endParaRPr lang="en-US"/>
        </a:p>
      </dgm:t>
    </dgm:pt>
    <dgm:pt modelId="{CA79B7D8-04FC-476A-8F40-303BB48ADFCC}" type="sibTrans" cxnId="{CC1334DE-009B-42EC-BC59-28987A2CC207}">
      <dgm:prSet/>
      <dgm:spPr/>
      <dgm:t>
        <a:bodyPr/>
        <a:lstStyle/>
        <a:p>
          <a:endParaRPr lang="en-US"/>
        </a:p>
      </dgm:t>
    </dgm:pt>
    <dgm:pt modelId="{B109E6A8-DD87-434C-ACAA-F7681F7F7B63}">
      <dgm:prSet/>
      <dgm:spPr/>
      <dgm:t>
        <a:bodyPr/>
        <a:lstStyle/>
        <a:p>
          <a:r>
            <a:rPr lang="en-US"/>
            <a:t>In 1962, Boris Levinson, a child psychologist noticed that his dog had a significant impact on withdrawn and unresponsive children (Hamama et al.,2011) </a:t>
          </a:r>
        </a:p>
      </dgm:t>
    </dgm:pt>
    <dgm:pt modelId="{DD3A8F62-F51E-4754-A74E-E997D34B719F}" type="parTrans" cxnId="{6CD8EC63-AC01-4FF4-AE19-BD9867EAEBC3}">
      <dgm:prSet/>
      <dgm:spPr/>
      <dgm:t>
        <a:bodyPr/>
        <a:lstStyle/>
        <a:p>
          <a:endParaRPr lang="en-US"/>
        </a:p>
      </dgm:t>
    </dgm:pt>
    <dgm:pt modelId="{645588EE-EDE3-401E-9F28-D4BFE92E1A2A}" type="sibTrans" cxnId="{6CD8EC63-AC01-4FF4-AE19-BD9867EAEBC3}">
      <dgm:prSet/>
      <dgm:spPr/>
      <dgm:t>
        <a:bodyPr/>
        <a:lstStyle/>
        <a:p>
          <a:endParaRPr lang="en-US"/>
        </a:p>
      </dgm:t>
    </dgm:pt>
    <dgm:pt modelId="{276A3AE0-F071-4B29-8D9D-4094BF320246}" type="pres">
      <dgm:prSet presAssocID="{39DB4146-483A-488D-96D1-79EC986CD84E}" presName="Name0" presStyleCnt="0">
        <dgm:presLayoutVars>
          <dgm:chMax/>
          <dgm:chPref/>
          <dgm:animLvl val="lvl"/>
        </dgm:presLayoutVars>
      </dgm:prSet>
      <dgm:spPr/>
    </dgm:pt>
    <dgm:pt modelId="{A19E0A41-7535-48CD-9766-3EEE2FF7DBEF}" type="pres">
      <dgm:prSet presAssocID="{75244B43-C4D3-459F-BB79-D95DC9CA268E}" presName="composite" presStyleCnt="0"/>
      <dgm:spPr/>
    </dgm:pt>
    <dgm:pt modelId="{849CD3FB-EA4F-471B-AB62-AD2A3F698662}" type="pres">
      <dgm:prSet presAssocID="{75244B43-C4D3-459F-BB79-D95DC9CA268E}" presName="Parent1" presStyleLbl="alignNode1" presStyleIdx="0" presStyleCnt="3">
        <dgm:presLayoutVars>
          <dgm:chMax val="1"/>
          <dgm:chPref val="1"/>
          <dgm:bulletEnabled val="1"/>
        </dgm:presLayoutVars>
      </dgm:prSet>
      <dgm:spPr/>
    </dgm:pt>
    <dgm:pt modelId="{7D0018E6-AB25-4EEC-B0EE-6D1E95643C9A}" type="pres">
      <dgm:prSet presAssocID="{75244B43-C4D3-459F-BB79-D95DC9CA268E}" presName="Childtext1" presStyleLbl="revTx" presStyleIdx="0" presStyleCnt="3">
        <dgm:presLayoutVars>
          <dgm:chMax val="0"/>
          <dgm:chPref val="0"/>
          <dgm:bulletEnabled/>
        </dgm:presLayoutVars>
      </dgm:prSet>
      <dgm:spPr/>
    </dgm:pt>
    <dgm:pt modelId="{59091C39-7088-4837-BC56-393C071DEC80}" type="pres">
      <dgm:prSet presAssocID="{75244B43-C4D3-459F-BB79-D95DC9CA268E}" presName="ConnectLine" presStyleLbl="sibTrans1D1" presStyleIdx="0" presStyleCnt="3"/>
      <dgm:spPr>
        <a:noFill/>
        <a:ln w="12700" cap="rnd" cmpd="sng" algn="ctr">
          <a:solidFill>
            <a:schemeClr val="accent1">
              <a:hueOff val="0"/>
              <a:satOff val="0"/>
              <a:lumOff val="0"/>
              <a:alphaOff val="0"/>
            </a:schemeClr>
          </a:solidFill>
          <a:prstDash val="dash"/>
        </a:ln>
        <a:effectLst/>
      </dgm:spPr>
    </dgm:pt>
    <dgm:pt modelId="{191ABFCD-4CEF-4971-A43A-C38354BA2146}" type="pres">
      <dgm:prSet presAssocID="{75244B43-C4D3-459F-BB79-D95DC9CA268E}" presName="ConnectLineEnd" presStyleLbl="node1" presStyleIdx="0" presStyleCnt="3"/>
      <dgm:spPr/>
    </dgm:pt>
    <dgm:pt modelId="{DF17820A-06CD-4038-8DE9-4357437CF060}" type="pres">
      <dgm:prSet presAssocID="{75244B43-C4D3-459F-BB79-D95DC9CA268E}" presName="EmptyPane" presStyleCnt="0"/>
      <dgm:spPr/>
    </dgm:pt>
    <dgm:pt modelId="{71F86ABD-5AAD-4286-9ECC-BEBD8FC485E1}" type="pres">
      <dgm:prSet presAssocID="{1838D7D0-3DFB-47EC-8E31-303F10066E22}" presName="spaceBetweenRectangles" presStyleLbl="fgAcc1" presStyleIdx="0" presStyleCnt="2"/>
      <dgm:spPr/>
    </dgm:pt>
    <dgm:pt modelId="{F12AB925-DD6E-4947-8C38-080E148D8CD9}" type="pres">
      <dgm:prSet presAssocID="{972EE563-6227-45FF-B60B-D45ACA84FF35}" presName="composite" presStyleCnt="0"/>
      <dgm:spPr/>
    </dgm:pt>
    <dgm:pt modelId="{A9D73ABD-8D40-4115-BA55-517EAFD63174}" type="pres">
      <dgm:prSet presAssocID="{972EE563-6227-45FF-B60B-D45ACA84FF35}" presName="Parent1" presStyleLbl="alignNode1" presStyleIdx="1" presStyleCnt="3">
        <dgm:presLayoutVars>
          <dgm:chMax val="1"/>
          <dgm:chPref val="1"/>
          <dgm:bulletEnabled val="1"/>
        </dgm:presLayoutVars>
      </dgm:prSet>
      <dgm:spPr/>
    </dgm:pt>
    <dgm:pt modelId="{BAABEFB7-4DC2-4D90-9006-43FB6BA3299A}" type="pres">
      <dgm:prSet presAssocID="{972EE563-6227-45FF-B60B-D45ACA84FF35}" presName="Childtext1" presStyleLbl="revTx" presStyleIdx="1" presStyleCnt="3">
        <dgm:presLayoutVars>
          <dgm:chMax val="0"/>
          <dgm:chPref val="0"/>
          <dgm:bulletEnabled/>
        </dgm:presLayoutVars>
      </dgm:prSet>
      <dgm:spPr/>
    </dgm:pt>
    <dgm:pt modelId="{CBA37C9F-B4B9-40C9-96CD-FA9B332928A9}" type="pres">
      <dgm:prSet presAssocID="{972EE563-6227-45FF-B60B-D45ACA84FF35}" presName="ConnectLine" presStyleLbl="sibTrans1D1" presStyleIdx="1" presStyleCnt="3"/>
      <dgm:spPr>
        <a:noFill/>
        <a:ln w="12700" cap="rnd" cmpd="sng" algn="ctr">
          <a:solidFill>
            <a:schemeClr val="accent1">
              <a:hueOff val="0"/>
              <a:satOff val="0"/>
              <a:lumOff val="0"/>
              <a:alphaOff val="0"/>
            </a:schemeClr>
          </a:solidFill>
          <a:prstDash val="dash"/>
        </a:ln>
        <a:effectLst/>
      </dgm:spPr>
    </dgm:pt>
    <dgm:pt modelId="{C15F03C8-C8C3-4AD1-A6D1-FC5E01D2B524}" type="pres">
      <dgm:prSet presAssocID="{972EE563-6227-45FF-B60B-D45ACA84FF35}" presName="ConnectLineEnd" presStyleLbl="node1" presStyleIdx="1" presStyleCnt="3"/>
      <dgm:spPr/>
    </dgm:pt>
    <dgm:pt modelId="{93A14884-D491-4CB4-B9F6-8EE13A05F808}" type="pres">
      <dgm:prSet presAssocID="{972EE563-6227-45FF-B60B-D45ACA84FF35}" presName="EmptyPane" presStyleCnt="0"/>
      <dgm:spPr/>
    </dgm:pt>
    <dgm:pt modelId="{9CA13647-0873-4630-A957-5274BA17011D}" type="pres">
      <dgm:prSet presAssocID="{FBB5E279-535E-49DD-88C4-E717D763A9C4}" presName="spaceBetweenRectangles" presStyleLbl="fgAcc1" presStyleIdx="1" presStyleCnt="2"/>
      <dgm:spPr/>
    </dgm:pt>
    <dgm:pt modelId="{7A442382-1E4E-4A79-8BF1-651152457D76}" type="pres">
      <dgm:prSet presAssocID="{E64B3D5F-7098-448C-A9A5-124BF5D4EE57}" presName="composite" presStyleCnt="0"/>
      <dgm:spPr/>
    </dgm:pt>
    <dgm:pt modelId="{324C724B-A1AA-48F2-A472-AEC08AC5EEAF}" type="pres">
      <dgm:prSet presAssocID="{E64B3D5F-7098-448C-A9A5-124BF5D4EE57}" presName="Parent1" presStyleLbl="alignNode1" presStyleIdx="2" presStyleCnt="3">
        <dgm:presLayoutVars>
          <dgm:chMax val="1"/>
          <dgm:chPref val="1"/>
          <dgm:bulletEnabled val="1"/>
        </dgm:presLayoutVars>
      </dgm:prSet>
      <dgm:spPr/>
    </dgm:pt>
    <dgm:pt modelId="{B17AE6AE-F9A9-4AD1-982D-3E0C5F8781D8}" type="pres">
      <dgm:prSet presAssocID="{E64B3D5F-7098-448C-A9A5-124BF5D4EE57}" presName="Childtext1" presStyleLbl="revTx" presStyleIdx="2" presStyleCnt="3">
        <dgm:presLayoutVars>
          <dgm:chMax val="0"/>
          <dgm:chPref val="0"/>
          <dgm:bulletEnabled/>
        </dgm:presLayoutVars>
      </dgm:prSet>
      <dgm:spPr/>
    </dgm:pt>
    <dgm:pt modelId="{C58980CE-0F60-4148-BF66-8AC18F87C431}" type="pres">
      <dgm:prSet presAssocID="{E64B3D5F-7098-448C-A9A5-124BF5D4EE57}" presName="ConnectLine" presStyleLbl="sibTrans1D1" presStyleIdx="2" presStyleCnt="3"/>
      <dgm:spPr>
        <a:noFill/>
        <a:ln w="12700" cap="rnd" cmpd="sng" algn="ctr">
          <a:solidFill>
            <a:schemeClr val="accent1">
              <a:hueOff val="0"/>
              <a:satOff val="0"/>
              <a:lumOff val="0"/>
              <a:alphaOff val="0"/>
            </a:schemeClr>
          </a:solidFill>
          <a:prstDash val="dash"/>
        </a:ln>
        <a:effectLst/>
      </dgm:spPr>
    </dgm:pt>
    <dgm:pt modelId="{05E648FA-6B1F-4576-AB2A-5278BF79B26B}" type="pres">
      <dgm:prSet presAssocID="{E64B3D5F-7098-448C-A9A5-124BF5D4EE57}" presName="ConnectLineEnd" presStyleLbl="node1" presStyleIdx="2" presStyleCnt="3"/>
      <dgm:spPr/>
    </dgm:pt>
    <dgm:pt modelId="{3028C37B-01DC-49FA-9E92-85D5F1FB7740}" type="pres">
      <dgm:prSet presAssocID="{E64B3D5F-7098-448C-A9A5-124BF5D4EE57}" presName="EmptyPane" presStyleCnt="0"/>
      <dgm:spPr/>
    </dgm:pt>
  </dgm:ptLst>
  <dgm:cxnLst>
    <dgm:cxn modelId="{0D4F6C02-88E9-4EA2-A75B-B49AC786B147}" srcId="{39DB4146-483A-488D-96D1-79EC986CD84E}" destId="{75244B43-C4D3-459F-BB79-D95DC9CA268E}" srcOrd="0" destOrd="0" parTransId="{4CBE33C6-11C9-4B29-A092-21E7E130AE99}" sibTransId="{1838D7D0-3DFB-47EC-8E31-303F10066E22}"/>
    <dgm:cxn modelId="{17C14306-AAF5-4FFF-B8E3-96AD64813716}" type="presOf" srcId="{972EE563-6227-45FF-B60B-D45ACA84FF35}" destId="{A9D73ABD-8D40-4115-BA55-517EAFD63174}" srcOrd="0" destOrd="0" presId="urn:microsoft.com/office/officeart/2016/7/layout/HexagonTimeline"/>
    <dgm:cxn modelId="{0201E32F-65D7-4139-BB38-AE5CB0E3AC64}" type="presOf" srcId="{39DB4146-483A-488D-96D1-79EC986CD84E}" destId="{276A3AE0-F071-4B29-8D9D-4094BF320246}" srcOrd="0" destOrd="0" presId="urn:microsoft.com/office/officeart/2016/7/layout/HexagonTimeline"/>
    <dgm:cxn modelId="{6CD8EC63-AC01-4FF4-AE19-BD9867EAEBC3}" srcId="{E64B3D5F-7098-448C-A9A5-124BF5D4EE57}" destId="{B109E6A8-DD87-434C-ACAA-F7681F7F7B63}" srcOrd="0" destOrd="0" parTransId="{DD3A8F62-F51E-4754-A74E-E997D34B719F}" sibTransId="{645588EE-EDE3-401E-9F28-D4BFE92E1A2A}"/>
    <dgm:cxn modelId="{64557464-AC0F-4861-9C2B-30B3A949C399}" srcId="{39DB4146-483A-488D-96D1-79EC986CD84E}" destId="{972EE563-6227-45FF-B60B-D45ACA84FF35}" srcOrd="1" destOrd="0" parTransId="{9FEDB3A4-4DE0-44F9-AEFA-A3CB7703E162}" sibTransId="{FBB5E279-535E-49DD-88C4-E717D763A9C4}"/>
    <dgm:cxn modelId="{D95C6B6A-530C-4CDC-A795-D588C5567878}" srcId="{972EE563-6227-45FF-B60B-D45ACA84FF35}" destId="{4A3F6DAF-9F31-4D4A-80C4-FAD1019A366F}" srcOrd="0" destOrd="0" parTransId="{BB000093-C4D1-4F8B-B021-846299044138}" sibTransId="{76DEDD37-ABAC-4C99-93AF-9EC3A97506F4}"/>
    <dgm:cxn modelId="{E0911772-3BE8-4EE9-BCA3-2A62EF63F771}" type="presOf" srcId="{10B8EC32-0EE1-479E-9273-C770497DA2BA}" destId="{7D0018E6-AB25-4EEC-B0EE-6D1E95643C9A}" srcOrd="0" destOrd="0" presId="urn:microsoft.com/office/officeart/2016/7/layout/HexagonTimeline"/>
    <dgm:cxn modelId="{F6273A7A-DD13-4725-A585-757667AA7A7D}" srcId="{75244B43-C4D3-459F-BB79-D95DC9CA268E}" destId="{10B8EC32-0EE1-479E-9273-C770497DA2BA}" srcOrd="0" destOrd="0" parTransId="{7107EDA4-E4D5-49C2-A991-85D6735D5961}" sibTransId="{BE911309-EBE3-40B7-8C37-4C592D68760C}"/>
    <dgm:cxn modelId="{9EDB319C-9680-4585-9447-F8AAEE1134F5}" type="presOf" srcId="{75244B43-C4D3-459F-BB79-D95DC9CA268E}" destId="{849CD3FB-EA4F-471B-AB62-AD2A3F698662}" srcOrd="0" destOrd="0" presId="urn:microsoft.com/office/officeart/2016/7/layout/HexagonTimeline"/>
    <dgm:cxn modelId="{2B1FA1AF-9559-47D0-A0C5-D04C823F7E8C}" type="presOf" srcId="{B109E6A8-DD87-434C-ACAA-F7681F7F7B63}" destId="{B17AE6AE-F9A9-4AD1-982D-3E0C5F8781D8}" srcOrd="0" destOrd="0" presId="urn:microsoft.com/office/officeart/2016/7/layout/HexagonTimeline"/>
    <dgm:cxn modelId="{489D97D8-CBD0-4B72-AADF-E147F8C5627B}" type="presOf" srcId="{E64B3D5F-7098-448C-A9A5-124BF5D4EE57}" destId="{324C724B-A1AA-48F2-A472-AEC08AC5EEAF}" srcOrd="0" destOrd="0" presId="urn:microsoft.com/office/officeart/2016/7/layout/HexagonTimeline"/>
    <dgm:cxn modelId="{00D20BDB-2E72-447E-8765-0CB461278C6F}" type="presOf" srcId="{4A3F6DAF-9F31-4D4A-80C4-FAD1019A366F}" destId="{BAABEFB7-4DC2-4D90-9006-43FB6BA3299A}" srcOrd="0" destOrd="0" presId="urn:microsoft.com/office/officeart/2016/7/layout/HexagonTimeline"/>
    <dgm:cxn modelId="{CC1334DE-009B-42EC-BC59-28987A2CC207}" srcId="{39DB4146-483A-488D-96D1-79EC986CD84E}" destId="{E64B3D5F-7098-448C-A9A5-124BF5D4EE57}" srcOrd="2" destOrd="0" parTransId="{8DD820A6-F3E1-40F8-90DA-F86E5A12B83F}" sibTransId="{CA79B7D8-04FC-476A-8F40-303BB48ADFCC}"/>
    <dgm:cxn modelId="{05B86095-11EF-40A1-9195-F2F10E55BEB4}" type="presParOf" srcId="{276A3AE0-F071-4B29-8D9D-4094BF320246}" destId="{A19E0A41-7535-48CD-9766-3EEE2FF7DBEF}" srcOrd="0" destOrd="0" presId="urn:microsoft.com/office/officeart/2016/7/layout/HexagonTimeline"/>
    <dgm:cxn modelId="{02CFAFEA-DA60-4D47-BF71-206ADB56B490}" type="presParOf" srcId="{A19E0A41-7535-48CD-9766-3EEE2FF7DBEF}" destId="{849CD3FB-EA4F-471B-AB62-AD2A3F698662}" srcOrd="0" destOrd="0" presId="urn:microsoft.com/office/officeart/2016/7/layout/HexagonTimeline"/>
    <dgm:cxn modelId="{D21EB754-D4E1-4048-8E02-1BA412903EEC}" type="presParOf" srcId="{A19E0A41-7535-48CD-9766-3EEE2FF7DBEF}" destId="{7D0018E6-AB25-4EEC-B0EE-6D1E95643C9A}" srcOrd="1" destOrd="0" presId="urn:microsoft.com/office/officeart/2016/7/layout/HexagonTimeline"/>
    <dgm:cxn modelId="{1CE63B9E-F62C-4520-A128-58588DB31881}" type="presParOf" srcId="{A19E0A41-7535-48CD-9766-3EEE2FF7DBEF}" destId="{59091C39-7088-4837-BC56-393C071DEC80}" srcOrd="2" destOrd="0" presId="urn:microsoft.com/office/officeart/2016/7/layout/HexagonTimeline"/>
    <dgm:cxn modelId="{468D76B2-3D78-4C4F-9F2C-0E2801DC7C59}" type="presParOf" srcId="{A19E0A41-7535-48CD-9766-3EEE2FF7DBEF}" destId="{191ABFCD-4CEF-4971-A43A-C38354BA2146}" srcOrd="3" destOrd="0" presId="urn:microsoft.com/office/officeart/2016/7/layout/HexagonTimeline"/>
    <dgm:cxn modelId="{7A031B5D-AB9D-4D41-B0A4-923C28F7E2FE}" type="presParOf" srcId="{A19E0A41-7535-48CD-9766-3EEE2FF7DBEF}" destId="{DF17820A-06CD-4038-8DE9-4357437CF060}" srcOrd="4" destOrd="0" presId="urn:microsoft.com/office/officeart/2016/7/layout/HexagonTimeline"/>
    <dgm:cxn modelId="{78943BBA-3AE0-4368-8502-7D9C9E252CEA}" type="presParOf" srcId="{276A3AE0-F071-4B29-8D9D-4094BF320246}" destId="{71F86ABD-5AAD-4286-9ECC-BEBD8FC485E1}" srcOrd="1" destOrd="0" presId="urn:microsoft.com/office/officeart/2016/7/layout/HexagonTimeline"/>
    <dgm:cxn modelId="{BE2CD028-BD2C-4F42-AF37-D085DA125AC8}" type="presParOf" srcId="{276A3AE0-F071-4B29-8D9D-4094BF320246}" destId="{F12AB925-DD6E-4947-8C38-080E148D8CD9}" srcOrd="2" destOrd="0" presId="urn:microsoft.com/office/officeart/2016/7/layout/HexagonTimeline"/>
    <dgm:cxn modelId="{5F28232E-92BF-4E70-B8D3-3EE5A0C17310}" type="presParOf" srcId="{F12AB925-DD6E-4947-8C38-080E148D8CD9}" destId="{A9D73ABD-8D40-4115-BA55-517EAFD63174}" srcOrd="0" destOrd="0" presId="urn:microsoft.com/office/officeart/2016/7/layout/HexagonTimeline"/>
    <dgm:cxn modelId="{3EE72DCF-3F81-4A52-9068-3721569A17F1}" type="presParOf" srcId="{F12AB925-DD6E-4947-8C38-080E148D8CD9}" destId="{BAABEFB7-4DC2-4D90-9006-43FB6BA3299A}" srcOrd="1" destOrd="0" presId="urn:microsoft.com/office/officeart/2016/7/layout/HexagonTimeline"/>
    <dgm:cxn modelId="{B59FC925-261D-4525-A1B4-16AE070FEE4A}" type="presParOf" srcId="{F12AB925-DD6E-4947-8C38-080E148D8CD9}" destId="{CBA37C9F-B4B9-40C9-96CD-FA9B332928A9}" srcOrd="2" destOrd="0" presId="urn:microsoft.com/office/officeart/2016/7/layout/HexagonTimeline"/>
    <dgm:cxn modelId="{9CF2587B-C9C4-4ED2-93C9-0E7391A11435}" type="presParOf" srcId="{F12AB925-DD6E-4947-8C38-080E148D8CD9}" destId="{C15F03C8-C8C3-4AD1-A6D1-FC5E01D2B524}" srcOrd="3" destOrd="0" presId="urn:microsoft.com/office/officeart/2016/7/layout/HexagonTimeline"/>
    <dgm:cxn modelId="{FE4E4B9B-1FFE-4D08-B6FD-2D32C1F73F09}" type="presParOf" srcId="{F12AB925-DD6E-4947-8C38-080E148D8CD9}" destId="{93A14884-D491-4CB4-B9F6-8EE13A05F808}" srcOrd="4" destOrd="0" presId="urn:microsoft.com/office/officeart/2016/7/layout/HexagonTimeline"/>
    <dgm:cxn modelId="{D239FBF8-35C2-4DD6-98B5-884AEB62FD25}" type="presParOf" srcId="{276A3AE0-F071-4B29-8D9D-4094BF320246}" destId="{9CA13647-0873-4630-A957-5274BA17011D}" srcOrd="3" destOrd="0" presId="urn:microsoft.com/office/officeart/2016/7/layout/HexagonTimeline"/>
    <dgm:cxn modelId="{AE34C963-AFEF-4A78-9CD4-797349181B42}" type="presParOf" srcId="{276A3AE0-F071-4B29-8D9D-4094BF320246}" destId="{7A442382-1E4E-4A79-8BF1-651152457D76}" srcOrd="4" destOrd="0" presId="urn:microsoft.com/office/officeart/2016/7/layout/HexagonTimeline"/>
    <dgm:cxn modelId="{2A3857C0-D3FD-424D-9A30-5B18FF7FAB61}" type="presParOf" srcId="{7A442382-1E4E-4A79-8BF1-651152457D76}" destId="{324C724B-A1AA-48F2-A472-AEC08AC5EEAF}" srcOrd="0" destOrd="0" presId="urn:microsoft.com/office/officeart/2016/7/layout/HexagonTimeline"/>
    <dgm:cxn modelId="{8733A6D5-625C-4C6A-B554-5657768A31BD}" type="presParOf" srcId="{7A442382-1E4E-4A79-8BF1-651152457D76}" destId="{B17AE6AE-F9A9-4AD1-982D-3E0C5F8781D8}" srcOrd="1" destOrd="0" presId="urn:microsoft.com/office/officeart/2016/7/layout/HexagonTimeline"/>
    <dgm:cxn modelId="{176BB9ED-DEE5-4419-8EC1-B049907FB6D5}" type="presParOf" srcId="{7A442382-1E4E-4A79-8BF1-651152457D76}" destId="{C58980CE-0F60-4148-BF66-8AC18F87C431}" srcOrd="2" destOrd="0" presId="urn:microsoft.com/office/officeart/2016/7/layout/HexagonTimeline"/>
    <dgm:cxn modelId="{6E4FB7E6-BF3C-4A7B-A17F-C94C8083A699}" type="presParOf" srcId="{7A442382-1E4E-4A79-8BF1-651152457D76}" destId="{05E648FA-6B1F-4576-AB2A-5278BF79B26B}" srcOrd="3" destOrd="0" presId="urn:microsoft.com/office/officeart/2016/7/layout/HexagonTimeline"/>
    <dgm:cxn modelId="{E96E41E5-DC4E-472D-A04C-B70A5E86124C}" type="presParOf" srcId="{7A442382-1E4E-4A79-8BF1-651152457D76}" destId="{3028C37B-01DC-49FA-9E92-85D5F1FB7740}"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54A255-105B-43D0-A253-98BADA6CE1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744EBAE-273C-4CEF-8A8F-A6902607C10B}">
      <dgm:prSet/>
      <dgm:spPr/>
      <dgm:t>
        <a:bodyPr/>
        <a:lstStyle/>
        <a:p>
          <a:r>
            <a:rPr lang="en-US" b="0" i="0" dirty="0"/>
            <a:t>Research shows spending time with a dog reduces stress.</a:t>
          </a:r>
          <a:endParaRPr lang="en-US" dirty="0"/>
        </a:p>
      </dgm:t>
    </dgm:pt>
    <dgm:pt modelId="{7A9267BF-A6CA-4158-B578-11ADD4DC4862}" type="parTrans" cxnId="{0654825E-52EF-4370-A807-7CCE4B2FAA54}">
      <dgm:prSet/>
      <dgm:spPr/>
      <dgm:t>
        <a:bodyPr/>
        <a:lstStyle/>
        <a:p>
          <a:endParaRPr lang="en-US"/>
        </a:p>
      </dgm:t>
    </dgm:pt>
    <dgm:pt modelId="{F710A950-A85D-4322-BDDD-94D2DB3A8136}" type="sibTrans" cxnId="{0654825E-52EF-4370-A807-7CCE4B2FAA54}">
      <dgm:prSet/>
      <dgm:spPr/>
      <dgm:t>
        <a:bodyPr/>
        <a:lstStyle/>
        <a:p>
          <a:endParaRPr lang="en-US"/>
        </a:p>
      </dgm:t>
    </dgm:pt>
    <dgm:pt modelId="{849505A2-0EA8-44F8-B603-C124AE0A38E6}">
      <dgm:prSet/>
      <dgm:spPr/>
      <dgm:t>
        <a:bodyPr/>
        <a:lstStyle/>
        <a:p>
          <a:r>
            <a:rPr lang="en-US" b="0" i="0"/>
            <a:t>In many cases, children or adults are able to open up about traumatic experiences while in the presence of a dog.</a:t>
          </a:r>
          <a:endParaRPr lang="en-US"/>
        </a:p>
      </dgm:t>
    </dgm:pt>
    <dgm:pt modelId="{5761FEA4-FF3B-4E5B-852B-634E459B2435}" type="parTrans" cxnId="{E9D053F1-CD8A-426D-B563-DF642A553B0E}">
      <dgm:prSet/>
      <dgm:spPr/>
      <dgm:t>
        <a:bodyPr/>
        <a:lstStyle/>
        <a:p>
          <a:endParaRPr lang="en-US"/>
        </a:p>
      </dgm:t>
    </dgm:pt>
    <dgm:pt modelId="{E0834B95-ACDE-408A-B230-F8EB28D3FB22}" type="sibTrans" cxnId="{E9D053F1-CD8A-426D-B563-DF642A553B0E}">
      <dgm:prSet/>
      <dgm:spPr/>
      <dgm:t>
        <a:bodyPr/>
        <a:lstStyle/>
        <a:p>
          <a:endParaRPr lang="en-US"/>
        </a:p>
      </dgm:t>
    </dgm:pt>
    <dgm:pt modelId="{FCE0CF9F-7C97-431B-AD34-91FA2D34527A}">
      <dgm:prSet/>
      <dgm:spPr/>
      <dgm:t>
        <a:bodyPr/>
        <a:lstStyle/>
        <a:p>
          <a:r>
            <a:rPr lang="en-US" b="0" i="0"/>
            <a:t>More than 200 dogs now work in courtrooms across the country, though they are still being met with some resistance.</a:t>
          </a:r>
          <a:endParaRPr lang="en-US"/>
        </a:p>
      </dgm:t>
    </dgm:pt>
    <dgm:pt modelId="{A98667DD-C51E-4F51-8D1D-A61287914348}" type="parTrans" cxnId="{92C12A5A-C205-4335-B614-270F3E7100E5}">
      <dgm:prSet/>
      <dgm:spPr/>
      <dgm:t>
        <a:bodyPr/>
        <a:lstStyle/>
        <a:p>
          <a:endParaRPr lang="en-US"/>
        </a:p>
      </dgm:t>
    </dgm:pt>
    <dgm:pt modelId="{340AAFA0-8F31-4A88-946B-0B38FDA8D37A}" type="sibTrans" cxnId="{92C12A5A-C205-4335-B614-270F3E7100E5}">
      <dgm:prSet/>
      <dgm:spPr/>
      <dgm:t>
        <a:bodyPr/>
        <a:lstStyle/>
        <a:p>
          <a:endParaRPr lang="en-US"/>
        </a:p>
      </dgm:t>
    </dgm:pt>
    <dgm:pt modelId="{EBFEBE1E-18C7-451D-A7C0-01C6EBD91FAE}">
      <dgm:prSet/>
      <dgm:spPr/>
      <dgm:t>
        <a:bodyPr/>
        <a:lstStyle/>
        <a:p>
          <a:r>
            <a:rPr lang="en-US" dirty="0"/>
            <a:t>https://www.clickorlando.com/news/local/2020/04/01/how-one-therapy-dog-is-going-virtual-to-support-neglected-kids/</a:t>
          </a:r>
        </a:p>
      </dgm:t>
    </dgm:pt>
    <dgm:pt modelId="{636C6257-1DC8-4142-A2AE-D321988E1B49}" type="parTrans" cxnId="{0AB9D859-F07E-424D-B721-B5667D19D925}">
      <dgm:prSet/>
      <dgm:spPr/>
      <dgm:t>
        <a:bodyPr/>
        <a:lstStyle/>
        <a:p>
          <a:endParaRPr lang="en-US"/>
        </a:p>
      </dgm:t>
    </dgm:pt>
    <dgm:pt modelId="{63716D38-4FB9-49D8-951B-F55FDE2D35C1}" type="sibTrans" cxnId="{0AB9D859-F07E-424D-B721-B5667D19D925}">
      <dgm:prSet/>
      <dgm:spPr/>
      <dgm:t>
        <a:bodyPr/>
        <a:lstStyle/>
        <a:p>
          <a:endParaRPr lang="en-US"/>
        </a:p>
      </dgm:t>
    </dgm:pt>
    <dgm:pt modelId="{8DD2C81F-1AF3-4A21-902E-E9C1282ADFD9}" type="pres">
      <dgm:prSet presAssocID="{1B54A255-105B-43D0-A253-98BADA6CE188}" presName="linear" presStyleCnt="0">
        <dgm:presLayoutVars>
          <dgm:animLvl val="lvl"/>
          <dgm:resizeHandles val="exact"/>
        </dgm:presLayoutVars>
      </dgm:prSet>
      <dgm:spPr/>
    </dgm:pt>
    <dgm:pt modelId="{A903055E-338F-4D58-9495-CAE58D512B72}" type="pres">
      <dgm:prSet presAssocID="{2744EBAE-273C-4CEF-8A8F-A6902607C10B}" presName="parentText" presStyleLbl="node1" presStyleIdx="0" presStyleCnt="4">
        <dgm:presLayoutVars>
          <dgm:chMax val="0"/>
          <dgm:bulletEnabled val="1"/>
        </dgm:presLayoutVars>
      </dgm:prSet>
      <dgm:spPr/>
    </dgm:pt>
    <dgm:pt modelId="{A9308636-30FE-4D28-A117-012BD5F8CC4C}" type="pres">
      <dgm:prSet presAssocID="{F710A950-A85D-4322-BDDD-94D2DB3A8136}" presName="spacer" presStyleCnt="0"/>
      <dgm:spPr/>
    </dgm:pt>
    <dgm:pt modelId="{9AB8BFB8-7AC2-44A7-9A3D-E5300B4E8563}" type="pres">
      <dgm:prSet presAssocID="{849505A2-0EA8-44F8-B603-C124AE0A38E6}" presName="parentText" presStyleLbl="node1" presStyleIdx="1" presStyleCnt="4">
        <dgm:presLayoutVars>
          <dgm:chMax val="0"/>
          <dgm:bulletEnabled val="1"/>
        </dgm:presLayoutVars>
      </dgm:prSet>
      <dgm:spPr/>
    </dgm:pt>
    <dgm:pt modelId="{4288614A-BD83-47E1-99A4-E4D3DF45F3EB}" type="pres">
      <dgm:prSet presAssocID="{E0834B95-ACDE-408A-B230-F8EB28D3FB22}" presName="spacer" presStyleCnt="0"/>
      <dgm:spPr/>
    </dgm:pt>
    <dgm:pt modelId="{631A2C74-EC6A-4AD8-AC85-1625782CBFC8}" type="pres">
      <dgm:prSet presAssocID="{FCE0CF9F-7C97-431B-AD34-91FA2D34527A}" presName="parentText" presStyleLbl="node1" presStyleIdx="2" presStyleCnt="4">
        <dgm:presLayoutVars>
          <dgm:chMax val="0"/>
          <dgm:bulletEnabled val="1"/>
        </dgm:presLayoutVars>
      </dgm:prSet>
      <dgm:spPr/>
    </dgm:pt>
    <dgm:pt modelId="{7043753C-0BB7-4B3D-8350-C619A848C011}" type="pres">
      <dgm:prSet presAssocID="{340AAFA0-8F31-4A88-946B-0B38FDA8D37A}" presName="spacer" presStyleCnt="0"/>
      <dgm:spPr/>
    </dgm:pt>
    <dgm:pt modelId="{2AE850B4-570A-4D63-B5BD-1207C118E256}" type="pres">
      <dgm:prSet presAssocID="{EBFEBE1E-18C7-451D-A7C0-01C6EBD91FAE}" presName="parentText" presStyleLbl="node1" presStyleIdx="3" presStyleCnt="4">
        <dgm:presLayoutVars>
          <dgm:chMax val="0"/>
          <dgm:bulletEnabled val="1"/>
        </dgm:presLayoutVars>
      </dgm:prSet>
      <dgm:spPr/>
    </dgm:pt>
  </dgm:ptLst>
  <dgm:cxnLst>
    <dgm:cxn modelId="{CD878420-A439-491E-AC66-22940688E5B6}" type="presOf" srcId="{849505A2-0EA8-44F8-B603-C124AE0A38E6}" destId="{9AB8BFB8-7AC2-44A7-9A3D-E5300B4E8563}" srcOrd="0" destOrd="0" presId="urn:microsoft.com/office/officeart/2005/8/layout/vList2"/>
    <dgm:cxn modelId="{614FDD23-3CF5-4988-A3F2-7B3ECF75DA92}" type="presOf" srcId="{2744EBAE-273C-4CEF-8A8F-A6902607C10B}" destId="{A903055E-338F-4D58-9495-CAE58D512B72}" srcOrd="0" destOrd="0" presId="urn:microsoft.com/office/officeart/2005/8/layout/vList2"/>
    <dgm:cxn modelId="{0654825E-52EF-4370-A807-7CCE4B2FAA54}" srcId="{1B54A255-105B-43D0-A253-98BADA6CE188}" destId="{2744EBAE-273C-4CEF-8A8F-A6902607C10B}" srcOrd="0" destOrd="0" parTransId="{7A9267BF-A6CA-4158-B578-11ADD4DC4862}" sibTransId="{F710A950-A85D-4322-BDDD-94D2DB3A8136}"/>
    <dgm:cxn modelId="{5852ED70-4F08-49FC-A1A6-22EF35BC8445}" type="presOf" srcId="{FCE0CF9F-7C97-431B-AD34-91FA2D34527A}" destId="{631A2C74-EC6A-4AD8-AC85-1625782CBFC8}" srcOrd="0" destOrd="0" presId="urn:microsoft.com/office/officeart/2005/8/layout/vList2"/>
    <dgm:cxn modelId="{0AB9D859-F07E-424D-B721-B5667D19D925}" srcId="{1B54A255-105B-43D0-A253-98BADA6CE188}" destId="{EBFEBE1E-18C7-451D-A7C0-01C6EBD91FAE}" srcOrd="3" destOrd="0" parTransId="{636C6257-1DC8-4142-A2AE-D321988E1B49}" sibTransId="{63716D38-4FB9-49D8-951B-F55FDE2D35C1}"/>
    <dgm:cxn modelId="{92C12A5A-C205-4335-B614-270F3E7100E5}" srcId="{1B54A255-105B-43D0-A253-98BADA6CE188}" destId="{FCE0CF9F-7C97-431B-AD34-91FA2D34527A}" srcOrd="2" destOrd="0" parTransId="{A98667DD-C51E-4F51-8D1D-A61287914348}" sibTransId="{340AAFA0-8F31-4A88-946B-0B38FDA8D37A}"/>
    <dgm:cxn modelId="{932E7B96-63D7-4BF5-83D5-1804B38D509B}" type="presOf" srcId="{1B54A255-105B-43D0-A253-98BADA6CE188}" destId="{8DD2C81F-1AF3-4A21-902E-E9C1282ADFD9}" srcOrd="0" destOrd="0" presId="urn:microsoft.com/office/officeart/2005/8/layout/vList2"/>
    <dgm:cxn modelId="{8B24E2B8-C609-4E88-8E24-3F841F3DFEF8}" type="presOf" srcId="{EBFEBE1E-18C7-451D-A7C0-01C6EBD91FAE}" destId="{2AE850B4-570A-4D63-B5BD-1207C118E256}" srcOrd="0" destOrd="0" presId="urn:microsoft.com/office/officeart/2005/8/layout/vList2"/>
    <dgm:cxn modelId="{E9D053F1-CD8A-426D-B563-DF642A553B0E}" srcId="{1B54A255-105B-43D0-A253-98BADA6CE188}" destId="{849505A2-0EA8-44F8-B603-C124AE0A38E6}" srcOrd="1" destOrd="0" parTransId="{5761FEA4-FF3B-4E5B-852B-634E459B2435}" sibTransId="{E0834B95-ACDE-408A-B230-F8EB28D3FB22}"/>
    <dgm:cxn modelId="{9C97242B-2CB4-4F67-82AF-9475D09E3AD1}" type="presParOf" srcId="{8DD2C81F-1AF3-4A21-902E-E9C1282ADFD9}" destId="{A903055E-338F-4D58-9495-CAE58D512B72}" srcOrd="0" destOrd="0" presId="urn:microsoft.com/office/officeart/2005/8/layout/vList2"/>
    <dgm:cxn modelId="{3C09F931-C1D6-46A3-B51A-73BCA17C0E45}" type="presParOf" srcId="{8DD2C81F-1AF3-4A21-902E-E9C1282ADFD9}" destId="{A9308636-30FE-4D28-A117-012BD5F8CC4C}" srcOrd="1" destOrd="0" presId="urn:microsoft.com/office/officeart/2005/8/layout/vList2"/>
    <dgm:cxn modelId="{B89C6077-189C-4E0C-982D-5ED009A4A154}" type="presParOf" srcId="{8DD2C81F-1AF3-4A21-902E-E9C1282ADFD9}" destId="{9AB8BFB8-7AC2-44A7-9A3D-E5300B4E8563}" srcOrd="2" destOrd="0" presId="urn:microsoft.com/office/officeart/2005/8/layout/vList2"/>
    <dgm:cxn modelId="{9181AE26-242C-446F-AC18-B77905E2CD72}" type="presParOf" srcId="{8DD2C81F-1AF3-4A21-902E-E9C1282ADFD9}" destId="{4288614A-BD83-47E1-99A4-E4D3DF45F3EB}" srcOrd="3" destOrd="0" presId="urn:microsoft.com/office/officeart/2005/8/layout/vList2"/>
    <dgm:cxn modelId="{95CA9BA5-AD98-4E33-AAD7-DCEC370ED1ED}" type="presParOf" srcId="{8DD2C81F-1AF3-4A21-902E-E9C1282ADFD9}" destId="{631A2C74-EC6A-4AD8-AC85-1625782CBFC8}" srcOrd="4" destOrd="0" presId="urn:microsoft.com/office/officeart/2005/8/layout/vList2"/>
    <dgm:cxn modelId="{7233FD3F-885F-4B89-B761-00FE967C1530}" type="presParOf" srcId="{8DD2C81F-1AF3-4A21-902E-E9C1282ADFD9}" destId="{7043753C-0BB7-4B3D-8350-C619A848C011}" srcOrd="5" destOrd="0" presId="urn:microsoft.com/office/officeart/2005/8/layout/vList2"/>
    <dgm:cxn modelId="{46E1E48E-3338-4A41-A675-6797989A181C}" type="presParOf" srcId="{8DD2C81F-1AF3-4A21-902E-E9C1282ADFD9}" destId="{2AE850B4-570A-4D63-B5BD-1207C118E25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46B7B-11B1-4AB8-9779-EDEDA03D4D34}">
      <dsp:nvSpPr>
        <dsp:cNvPr id="0" name=""/>
        <dsp:cNvSpPr/>
      </dsp:nvSpPr>
      <dsp:spPr>
        <a:xfrm>
          <a:off x="0" y="574"/>
          <a:ext cx="7012370" cy="1345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3683A6-CA54-415F-AFC4-08B2EEB60ACB}">
      <dsp:nvSpPr>
        <dsp:cNvPr id="0" name=""/>
        <dsp:cNvSpPr/>
      </dsp:nvSpPr>
      <dsp:spPr>
        <a:xfrm>
          <a:off x="406904" y="303230"/>
          <a:ext cx="739825" cy="73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E54F9B-4E76-4F75-89C9-D1482B75BB7F}">
      <dsp:nvSpPr>
        <dsp:cNvPr id="0" name=""/>
        <dsp:cNvSpPr/>
      </dsp:nvSpPr>
      <dsp:spPr>
        <a:xfrm>
          <a:off x="1553633" y="574"/>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066800">
            <a:lnSpc>
              <a:spcPct val="90000"/>
            </a:lnSpc>
            <a:spcBef>
              <a:spcPct val="0"/>
            </a:spcBef>
            <a:spcAft>
              <a:spcPct val="35000"/>
            </a:spcAft>
            <a:buNone/>
          </a:pPr>
          <a:r>
            <a:rPr lang="en-US" sz="2400" kern="1200"/>
            <a:t>participants will gain an understanding of the benefits of having a "canine companion" in Juvenile Court settings.</a:t>
          </a:r>
        </a:p>
      </dsp:txBody>
      <dsp:txXfrm>
        <a:off x="1553633" y="574"/>
        <a:ext cx="5458736" cy="1345137"/>
      </dsp:txXfrm>
    </dsp:sp>
    <dsp:sp modelId="{B45C102D-1183-44FB-8AFF-37615A4F629E}">
      <dsp:nvSpPr>
        <dsp:cNvPr id="0" name=""/>
        <dsp:cNvSpPr/>
      </dsp:nvSpPr>
      <dsp:spPr>
        <a:xfrm>
          <a:off x="0" y="1681996"/>
          <a:ext cx="7012370" cy="1345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9B6360-31B2-46B8-B4CE-5875BE5A5FBA}">
      <dsp:nvSpPr>
        <dsp:cNvPr id="0" name=""/>
        <dsp:cNvSpPr/>
      </dsp:nvSpPr>
      <dsp:spPr>
        <a:xfrm>
          <a:off x="406904" y="1984652"/>
          <a:ext cx="739825" cy="73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F642D48-6D0F-4B2E-89CE-8AE2BD072879}">
      <dsp:nvSpPr>
        <dsp:cNvPr id="0" name=""/>
        <dsp:cNvSpPr/>
      </dsp:nvSpPr>
      <dsp:spPr>
        <a:xfrm>
          <a:off x="1553633" y="1681996"/>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066800">
            <a:lnSpc>
              <a:spcPct val="90000"/>
            </a:lnSpc>
            <a:spcBef>
              <a:spcPct val="0"/>
            </a:spcBef>
            <a:spcAft>
              <a:spcPct val="35000"/>
            </a:spcAft>
            <a:buNone/>
          </a:pPr>
          <a:r>
            <a:rPr lang="en-US" sz="2400" kern="1200" dirty="0"/>
            <a:t>participants will be able to identify barriers in implementing a "canine companion" program.</a:t>
          </a:r>
        </a:p>
      </dsp:txBody>
      <dsp:txXfrm>
        <a:off x="1553633" y="1681996"/>
        <a:ext cx="5458736" cy="1345137"/>
      </dsp:txXfrm>
    </dsp:sp>
    <dsp:sp modelId="{06DFE3B9-3538-414D-8EF1-ACA3FFE8CED8}">
      <dsp:nvSpPr>
        <dsp:cNvPr id="0" name=""/>
        <dsp:cNvSpPr/>
      </dsp:nvSpPr>
      <dsp:spPr>
        <a:xfrm>
          <a:off x="0" y="3363418"/>
          <a:ext cx="7012370" cy="1345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BEDE41-CE7A-4416-91CD-7FA99CE36ADE}">
      <dsp:nvSpPr>
        <dsp:cNvPr id="0" name=""/>
        <dsp:cNvSpPr/>
      </dsp:nvSpPr>
      <dsp:spPr>
        <a:xfrm>
          <a:off x="406904" y="3666074"/>
          <a:ext cx="739825" cy="739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0BBD67-12E5-4753-A608-EFFB4EBBDA26}">
      <dsp:nvSpPr>
        <dsp:cNvPr id="0" name=""/>
        <dsp:cNvSpPr/>
      </dsp:nvSpPr>
      <dsp:spPr>
        <a:xfrm>
          <a:off x="1553633" y="3363418"/>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066800">
            <a:lnSpc>
              <a:spcPct val="90000"/>
            </a:lnSpc>
            <a:spcBef>
              <a:spcPct val="0"/>
            </a:spcBef>
            <a:spcAft>
              <a:spcPct val="35000"/>
            </a:spcAft>
            <a:buNone/>
          </a:pPr>
          <a:r>
            <a:rPr lang="en-US" sz="2400" kern="1200" dirty="0"/>
            <a:t>participants will experience A “View From The Bench”</a:t>
          </a:r>
        </a:p>
      </dsp:txBody>
      <dsp:txXfrm>
        <a:off x="1553633" y="3363418"/>
        <a:ext cx="5458736" cy="13451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E1DA9-2F91-467D-9634-2CFB5875748B}">
      <dsp:nvSpPr>
        <dsp:cNvPr id="0" name=""/>
        <dsp:cNvSpPr/>
      </dsp:nvSpPr>
      <dsp:spPr>
        <a:xfrm>
          <a:off x="600792" y="596391"/>
          <a:ext cx="1449891" cy="144989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0176AA-E11E-45A3-A940-DCE14C08575D}">
      <dsp:nvSpPr>
        <dsp:cNvPr id="0" name=""/>
        <dsp:cNvSpPr/>
      </dsp:nvSpPr>
      <dsp:spPr>
        <a:xfrm>
          <a:off x="909785" y="905385"/>
          <a:ext cx="831905" cy="8319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FE52DA4-3F5B-453D-B29F-ACA5B5C5A953}">
      <dsp:nvSpPr>
        <dsp:cNvPr id="0" name=""/>
        <dsp:cNvSpPr/>
      </dsp:nvSpPr>
      <dsp:spPr>
        <a:xfrm>
          <a:off x="137302" y="2497889"/>
          <a:ext cx="23768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Being moved to a new home and living with strangers</a:t>
          </a:r>
        </a:p>
      </dsp:txBody>
      <dsp:txXfrm>
        <a:off x="137302" y="2497889"/>
        <a:ext cx="2376871" cy="720000"/>
      </dsp:txXfrm>
    </dsp:sp>
    <dsp:sp modelId="{8E1B2EE1-D44C-46E6-8A07-3FCE3A183E05}">
      <dsp:nvSpPr>
        <dsp:cNvPr id="0" name=""/>
        <dsp:cNvSpPr/>
      </dsp:nvSpPr>
      <dsp:spPr>
        <a:xfrm>
          <a:off x="3393616" y="596391"/>
          <a:ext cx="1449891" cy="144989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BA4704-BB5D-49A8-92B2-E934A243A2AE}">
      <dsp:nvSpPr>
        <dsp:cNvPr id="0" name=""/>
        <dsp:cNvSpPr/>
      </dsp:nvSpPr>
      <dsp:spPr>
        <a:xfrm>
          <a:off x="3702610" y="905385"/>
          <a:ext cx="831905" cy="8319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380A449-02F7-4FEA-AF89-CD83B4B23072}">
      <dsp:nvSpPr>
        <dsp:cNvPr id="0" name=""/>
        <dsp:cNvSpPr/>
      </dsp:nvSpPr>
      <dsp:spPr>
        <a:xfrm>
          <a:off x="2930126" y="2497889"/>
          <a:ext cx="23768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Not understanding everything that is happening</a:t>
          </a:r>
        </a:p>
      </dsp:txBody>
      <dsp:txXfrm>
        <a:off x="2930126" y="2497889"/>
        <a:ext cx="2376871" cy="720000"/>
      </dsp:txXfrm>
    </dsp:sp>
    <dsp:sp modelId="{7EF1FCE6-9382-4380-A5D8-BF430532067C}">
      <dsp:nvSpPr>
        <dsp:cNvPr id="0" name=""/>
        <dsp:cNvSpPr/>
      </dsp:nvSpPr>
      <dsp:spPr>
        <a:xfrm>
          <a:off x="6186441" y="596391"/>
          <a:ext cx="1449891" cy="144989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61C79F-E200-4E0D-95CC-9CB9D3C28A6A}">
      <dsp:nvSpPr>
        <dsp:cNvPr id="0" name=""/>
        <dsp:cNvSpPr/>
      </dsp:nvSpPr>
      <dsp:spPr>
        <a:xfrm>
          <a:off x="6495434" y="905385"/>
          <a:ext cx="831905" cy="8319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62C70D-82ED-47AF-9492-C14F072C0274}">
      <dsp:nvSpPr>
        <dsp:cNvPr id="0" name=""/>
        <dsp:cNvSpPr/>
      </dsp:nvSpPr>
      <dsp:spPr>
        <a:xfrm>
          <a:off x="5722951" y="2497889"/>
          <a:ext cx="23768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Being asked to “tell your story” even though it is supposed to be a secret</a:t>
          </a:r>
        </a:p>
      </dsp:txBody>
      <dsp:txXfrm>
        <a:off x="5722951" y="2497889"/>
        <a:ext cx="2376871" cy="720000"/>
      </dsp:txXfrm>
    </dsp:sp>
    <dsp:sp modelId="{FCA140F6-C48A-4A25-8A94-348E5ED896E8}">
      <dsp:nvSpPr>
        <dsp:cNvPr id="0" name=""/>
        <dsp:cNvSpPr/>
      </dsp:nvSpPr>
      <dsp:spPr>
        <a:xfrm>
          <a:off x="8979265" y="596391"/>
          <a:ext cx="1449891" cy="144989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B1C481-5F25-4300-9701-9CFFFE5D791E}">
      <dsp:nvSpPr>
        <dsp:cNvPr id="0" name=""/>
        <dsp:cNvSpPr/>
      </dsp:nvSpPr>
      <dsp:spPr>
        <a:xfrm>
          <a:off x="9288259" y="905385"/>
          <a:ext cx="831905" cy="8319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BD63CF5-1113-4296-B291-3AD2DB93AD75}">
      <dsp:nvSpPr>
        <dsp:cNvPr id="0" name=""/>
        <dsp:cNvSpPr/>
      </dsp:nvSpPr>
      <dsp:spPr>
        <a:xfrm>
          <a:off x="8515775" y="2497889"/>
          <a:ext cx="23768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Don’t know who, or if, it is safe to trust</a:t>
          </a:r>
        </a:p>
      </dsp:txBody>
      <dsp:txXfrm>
        <a:off x="8515775" y="2497889"/>
        <a:ext cx="2376871"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CD3FB-EA4F-471B-AB62-AD2A3F698662}">
      <dsp:nvSpPr>
        <dsp:cNvPr id="0" name=""/>
        <dsp:cNvSpPr/>
      </dsp:nvSpPr>
      <dsp:spPr>
        <a:xfrm>
          <a:off x="313324" y="2049615"/>
          <a:ext cx="1594679" cy="558985"/>
        </a:xfrm>
        <a:prstGeom prst="homePlate">
          <a:avLst>
            <a:gd name="adj" fmla="val 4000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a:t>1919</a:t>
          </a:r>
        </a:p>
      </dsp:txBody>
      <dsp:txXfrm>
        <a:off x="313324" y="2049615"/>
        <a:ext cx="1482882" cy="558985"/>
      </dsp:txXfrm>
    </dsp:sp>
    <dsp:sp modelId="{7D0018E6-AB25-4EEC-B0EE-6D1E95643C9A}">
      <dsp:nvSpPr>
        <dsp:cNvPr id="0" name=""/>
        <dsp:cNvSpPr/>
      </dsp:nvSpPr>
      <dsp:spPr>
        <a:xfrm>
          <a:off x="3247" y="0"/>
          <a:ext cx="2214831" cy="1490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marL="0" lvl="0" indent="0" algn="ctr" defTabSz="622300">
            <a:lnSpc>
              <a:spcPct val="90000"/>
            </a:lnSpc>
            <a:spcBef>
              <a:spcPct val="0"/>
            </a:spcBef>
            <a:spcAft>
              <a:spcPct val="35000"/>
            </a:spcAft>
            <a:buNone/>
          </a:pPr>
          <a:r>
            <a:rPr lang="en-US" sz="1400" kern="1200"/>
            <a:t>Animal visitation programs existed in hospitals as early as 1919 (Palley, O’Rourke &amp; Niemi, 2010). </a:t>
          </a:r>
        </a:p>
      </dsp:txBody>
      <dsp:txXfrm>
        <a:off x="3247" y="0"/>
        <a:ext cx="2214831" cy="1490629"/>
      </dsp:txXfrm>
    </dsp:sp>
    <dsp:sp modelId="{71F86ABD-5AAD-4286-9ECC-BEBD8FC485E1}">
      <dsp:nvSpPr>
        <dsp:cNvPr id="0" name=""/>
        <dsp:cNvSpPr/>
      </dsp:nvSpPr>
      <dsp:spPr>
        <a:xfrm>
          <a:off x="1908003" y="2329108"/>
          <a:ext cx="620152" cy="0"/>
        </a:xfrm>
        <a:custGeom>
          <a:avLst/>
          <a:gdLst/>
          <a:ahLst/>
          <a:cxnLst/>
          <a:rect l="0" t="0" r="0" b="0"/>
          <a:pathLst>
            <a:path>
              <a:moveTo>
                <a:pt x="0" y="0"/>
              </a:moveTo>
              <a:lnTo>
                <a:pt x="620152" y="0"/>
              </a:lnTo>
            </a:path>
          </a:pathLst>
        </a:custGeom>
        <a:no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091C39-7088-4837-BC56-393C071DEC80}">
      <dsp:nvSpPr>
        <dsp:cNvPr id="0" name=""/>
        <dsp:cNvSpPr/>
      </dsp:nvSpPr>
      <dsp:spPr>
        <a:xfrm>
          <a:off x="1110663" y="1583793"/>
          <a:ext cx="0" cy="465821"/>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91ABFCD-4CEF-4971-A43A-C38354BA2146}">
      <dsp:nvSpPr>
        <dsp:cNvPr id="0" name=""/>
        <dsp:cNvSpPr/>
      </dsp:nvSpPr>
      <dsp:spPr>
        <a:xfrm>
          <a:off x="1064081" y="1490629"/>
          <a:ext cx="93164" cy="93164"/>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D73ABD-8D40-4115-BA55-517EAFD63174}">
      <dsp:nvSpPr>
        <dsp:cNvPr id="0" name=""/>
        <dsp:cNvSpPr/>
      </dsp:nvSpPr>
      <dsp:spPr>
        <a:xfrm>
          <a:off x="2528155" y="2049615"/>
          <a:ext cx="1594679" cy="558985"/>
        </a:xfrm>
        <a:prstGeom prst="hexagon">
          <a:avLst>
            <a:gd name="adj" fmla="val 40000"/>
            <a:gd name="vf" fmla="val 11547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a:t>1940s</a:t>
          </a:r>
        </a:p>
      </dsp:txBody>
      <dsp:txXfrm>
        <a:off x="2735576" y="2122323"/>
        <a:ext cx="1179837" cy="413569"/>
      </dsp:txXfrm>
    </dsp:sp>
    <dsp:sp modelId="{BAABEFB7-4DC2-4D90-9006-43FB6BA3299A}">
      <dsp:nvSpPr>
        <dsp:cNvPr id="0" name=""/>
        <dsp:cNvSpPr/>
      </dsp:nvSpPr>
      <dsp:spPr>
        <a:xfrm>
          <a:off x="2218079" y="3167586"/>
          <a:ext cx="2214831" cy="1490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t" anchorCtr="1">
          <a:noAutofit/>
        </a:bodyPr>
        <a:lstStyle/>
        <a:p>
          <a:pPr marL="0" lvl="0" indent="0" algn="ctr" defTabSz="622300">
            <a:lnSpc>
              <a:spcPct val="90000"/>
            </a:lnSpc>
            <a:spcBef>
              <a:spcPct val="0"/>
            </a:spcBef>
            <a:spcAft>
              <a:spcPct val="35000"/>
            </a:spcAft>
            <a:buNone/>
          </a:pPr>
          <a:r>
            <a:rPr lang="en-US" sz="1400" kern="1200"/>
            <a:t>In the 1940s animals were used to help veterans after World War II </a:t>
          </a:r>
        </a:p>
      </dsp:txBody>
      <dsp:txXfrm>
        <a:off x="2218079" y="3167586"/>
        <a:ext cx="2214831" cy="1490629"/>
      </dsp:txXfrm>
    </dsp:sp>
    <dsp:sp modelId="{9CA13647-0873-4630-A957-5274BA17011D}">
      <dsp:nvSpPr>
        <dsp:cNvPr id="0" name=""/>
        <dsp:cNvSpPr/>
      </dsp:nvSpPr>
      <dsp:spPr>
        <a:xfrm>
          <a:off x="4122835" y="2329108"/>
          <a:ext cx="620152" cy="0"/>
        </a:xfrm>
        <a:custGeom>
          <a:avLst/>
          <a:gdLst/>
          <a:ahLst/>
          <a:cxnLst/>
          <a:rect l="0" t="0" r="0" b="0"/>
          <a:pathLst>
            <a:path>
              <a:moveTo>
                <a:pt x="0" y="0"/>
              </a:moveTo>
              <a:lnTo>
                <a:pt x="620152" y="0"/>
              </a:lnTo>
            </a:path>
          </a:pathLst>
        </a:custGeom>
        <a:no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A37C9F-B4B9-40C9-96CD-FA9B332928A9}">
      <dsp:nvSpPr>
        <dsp:cNvPr id="0" name=""/>
        <dsp:cNvSpPr/>
      </dsp:nvSpPr>
      <dsp:spPr>
        <a:xfrm>
          <a:off x="3325495" y="2608600"/>
          <a:ext cx="0" cy="465821"/>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15F03C8-C8C3-4AD1-A6D1-FC5E01D2B524}">
      <dsp:nvSpPr>
        <dsp:cNvPr id="0" name=""/>
        <dsp:cNvSpPr/>
      </dsp:nvSpPr>
      <dsp:spPr>
        <a:xfrm>
          <a:off x="3278913" y="3074422"/>
          <a:ext cx="93164" cy="93164"/>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4C724B-A1AA-48F2-A472-AEC08AC5EEAF}">
      <dsp:nvSpPr>
        <dsp:cNvPr id="0" name=""/>
        <dsp:cNvSpPr/>
      </dsp:nvSpPr>
      <dsp:spPr>
        <a:xfrm rot="10800000">
          <a:off x="4742987" y="2049615"/>
          <a:ext cx="1594679" cy="558985"/>
        </a:xfrm>
        <a:prstGeom prst="homePlate">
          <a:avLst>
            <a:gd name="adj" fmla="val 4000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a:t>1962</a:t>
          </a:r>
        </a:p>
      </dsp:txBody>
      <dsp:txXfrm rot="10800000">
        <a:off x="4854784" y="2049615"/>
        <a:ext cx="1482882" cy="558985"/>
      </dsp:txXfrm>
    </dsp:sp>
    <dsp:sp modelId="{B17AE6AE-F9A9-4AD1-982D-3E0C5F8781D8}">
      <dsp:nvSpPr>
        <dsp:cNvPr id="0" name=""/>
        <dsp:cNvSpPr/>
      </dsp:nvSpPr>
      <dsp:spPr>
        <a:xfrm>
          <a:off x="4432911" y="0"/>
          <a:ext cx="2214831" cy="1490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marL="0" lvl="0" indent="0" algn="ctr" defTabSz="622300">
            <a:lnSpc>
              <a:spcPct val="90000"/>
            </a:lnSpc>
            <a:spcBef>
              <a:spcPct val="0"/>
            </a:spcBef>
            <a:spcAft>
              <a:spcPct val="35000"/>
            </a:spcAft>
            <a:buNone/>
          </a:pPr>
          <a:r>
            <a:rPr lang="en-US" sz="1400" kern="1200"/>
            <a:t>In 1962, Boris Levinson, a child psychologist noticed that his dog had a significant impact on withdrawn and unresponsive children (Hamama et al.,2011) </a:t>
          </a:r>
        </a:p>
      </dsp:txBody>
      <dsp:txXfrm>
        <a:off x="4432911" y="0"/>
        <a:ext cx="2214831" cy="1490629"/>
      </dsp:txXfrm>
    </dsp:sp>
    <dsp:sp modelId="{C58980CE-0F60-4148-BF66-8AC18F87C431}">
      <dsp:nvSpPr>
        <dsp:cNvPr id="0" name=""/>
        <dsp:cNvSpPr/>
      </dsp:nvSpPr>
      <dsp:spPr>
        <a:xfrm>
          <a:off x="5540327" y="1583793"/>
          <a:ext cx="0" cy="465821"/>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5E648FA-6B1F-4576-AB2A-5278BF79B26B}">
      <dsp:nvSpPr>
        <dsp:cNvPr id="0" name=""/>
        <dsp:cNvSpPr/>
      </dsp:nvSpPr>
      <dsp:spPr>
        <a:xfrm>
          <a:off x="5493745" y="1490629"/>
          <a:ext cx="93164" cy="93164"/>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3055E-338F-4D58-9495-CAE58D512B72}">
      <dsp:nvSpPr>
        <dsp:cNvPr id="0" name=""/>
        <dsp:cNvSpPr/>
      </dsp:nvSpPr>
      <dsp:spPr>
        <a:xfrm>
          <a:off x="0" y="59559"/>
          <a:ext cx="11029615" cy="83132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t>Research shows spending time with a dog reduces stress.</a:t>
          </a:r>
          <a:endParaRPr lang="en-US" sz="2200" kern="1200" dirty="0"/>
        </a:p>
      </dsp:txBody>
      <dsp:txXfrm>
        <a:off x="40582" y="100141"/>
        <a:ext cx="10948451" cy="750157"/>
      </dsp:txXfrm>
    </dsp:sp>
    <dsp:sp modelId="{9AB8BFB8-7AC2-44A7-9A3D-E5300B4E8563}">
      <dsp:nvSpPr>
        <dsp:cNvPr id="0" name=""/>
        <dsp:cNvSpPr/>
      </dsp:nvSpPr>
      <dsp:spPr>
        <a:xfrm>
          <a:off x="0" y="954241"/>
          <a:ext cx="11029615" cy="83132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In many cases, children or adults are able to open up about traumatic experiences while in the presence of a dog.</a:t>
          </a:r>
          <a:endParaRPr lang="en-US" sz="2200" kern="1200"/>
        </a:p>
      </dsp:txBody>
      <dsp:txXfrm>
        <a:off x="40582" y="994823"/>
        <a:ext cx="10948451" cy="750157"/>
      </dsp:txXfrm>
    </dsp:sp>
    <dsp:sp modelId="{631A2C74-EC6A-4AD8-AC85-1625782CBFC8}">
      <dsp:nvSpPr>
        <dsp:cNvPr id="0" name=""/>
        <dsp:cNvSpPr/>
      </dsp:nvSpPr>
      <dsp:spPr>
        <a:xfrm>
          <a:off x="0" y="1848923"/>
          <a:ext cx="11029615" cy="83132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More than 200 dogs now work in courtrooms across the country, though they are still being met with some resistance.</a:t>
          </a:r>
          <a:endParaRPr lang="en-US" sz="2200" kern="1200"/>
        </a:p>
      </dsp:txBody>
      <dsp:txXfrm>
        <a:off x="40582" y="1889505"/>
        <a:ext cx="10948451" cy="750157"/>
      </dsp:txXfrm>
    </dsp:sp>
    <dsp:sp modelId="{2AE850B4-570A-4D63-B5BD-1207C118E256}">
      <dsp:nvSpPr>
        <dsp:cNvPr id="0" name=""/>
        <dsp:cNvSpPr/>
      </dsp:nvSpPr>
      <dsp:spPr>
        <a:xfrm>
          <a:off x="0" y="2743604"/>
          <a:ext cx="11029615" cy="83132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https://www.clickorlando.com/news/local/2020/04/01/how-one-therapy-dog-is-going-virtual-to-support-neglected-kids/</a:t>
          </a:r>
        </a:p>
      </dsp:txBody>
      <dsp:txXfrm>
        <a:off x="40582" y="2784186"/>
        <a:ext cx="10948451" cy="7501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DDDEA-63BC-40A0-8BC0-D6413F38691F}" type="datetimeFigureOut">
              <a:rPr lang="en-US" smtClean="0"/>
              <a:t>9/9/2022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6F76E-E60C-4C54-B47A-C2C406EC8F72}" type="slidenum">
              <a:rPr lang="en-US" smtClean="0"/>
              <a:t>‹#›</a:t>
            </a:fld>
            <a:endParaRPr lang="en-US" dirty="0"/>
          </a:p>
        </p:txBody>
      </p:sp>
    </p:spTree>
    <p:extLst>
      <p:ext uri="{BB962C8B-B14F-4D97-AF65-F5344CB8AC3E}">
        <p14:creationId xmlns:p14="http://schemas.microsoft.com/office/powerpoint/2010/main" val="298748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689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9/9/2022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357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9/9/2022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156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9/9/2022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485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9/9/2022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23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9/9/2022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911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9/9/2022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277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158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9/9/2022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3153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9/9/2022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58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9/9/2022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65219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tonybates.ca/2012/05/02/study-on-barriers-to-online-learning-in-traditional-universities-and-colleges-not/" TargetMode="External"/><Relationship Id="rId2" Type="http://schemas.openxmlformats.org/officeDocument/2006/relationships/image" Target="../media/image22.jpeg"/><Relationship Id="rId1" Type="http://schemas.openxmlformats.org/officeDocument/2006/relationships/slideLayout" Target="../slideLayouts/slideLayout9.xml"/><Relationship Id="rId4" Type="http://schemas.openxmlformats.org/officeDocument/2006/relationships/hyperlink" Target="https://creativecommons.org/licenses/by-nc-sa/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planeta/49348028943/" TargetMode="External"/><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8.jpe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0" name="Rectangle 86">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88">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03" name="Rectangle 90">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92">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2" y="1073231"/>
            <a:ext cx="3219127" cy="4711539"/>
          </a:xfrm>
        </p:spPr>
        <p:txBody>
          <a:bodyPr vert="horz" lIns="91440" tIns="45720" rIns="91440" bIns="45720" rtlCol="0" anchor="ctr">
            <a:normAutofit/>
          </a:bodyPr>
          <a:lstStyle/>
          <a:p>
            <a:r>
              <a:rPr lang="en-US" sz="3200" b="0" kern="1200" cap="all" dirty="0">
                <a:solidFill>
                  <a:schemeClr val="bg1">
                    <a:lumMod val="85000"/>
                    <a:lumOff val="15000"/>
                  </a:schemeClr>
                </a:solidFill>
                <a:latin typeface="+mj-lt"/>
                <a:ea typeface="+mj-ea"/>
                <a:cs typeface="+mj-cs"/>
              </a:rPr>
              <a:t>Ruff </a:t>
            </a:r>
            <a:r>
              <a:rPr lang="en-US" sz="3200" b="0" kern="1200" cap="all" dirty="0" err="1">
                <a:solidFill>
                  <a:schemeClr val="bg1">
                    <a:lumMod val="85000"/>
                    <a:lumOff val="15000"/>
                  </a:schemeClr>
                </a:solidFill>
                <a:latin typeface="+mj-lt"/>
                <a:ea typeface="+mj-ea"/>
                <a:cs typeface="+mj-cs"/>
              </a:rPr>
              <a:t>ruff</a:t>
            </a:r>
            <a:r>
              <a:rPr lang="en-US" sz="3200" b="0" kern="1200" cap="all" dirty="0">
                <a:solidFill>
                  <a:schemeClr val="bg1">
                    <a:lumMod val="85000"/>
                    <a:lumOff val="15000"/>
                  </a:schemeClr>
                </a:solidFill>
                <a:latin typeface="+mj-lt"/>
                <a:ea typeface="+mj-ea"/>
                <a:cs typeface="+mj-cs"/>
              </a:rPr>
              <a:t>: taking the bite out of juvenile court proceedings</a:t>
            </a:r>
          </a:p>
        </p:txBody>
      </p:sp>
      <p:sp>
        <p:nvSpPr>
          <p:cNvPr id="105" name="Rectangle 94">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6" name="Rectangle 96">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98">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100">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4702629" y="1073231"/>
            <a:ext cx="6541841" cy="4711539"/>
          </a:xfrm>
        </p:spPr>
        <p:txBody>
          <a:bodyPr vert="horz" lIns="91440" tIns="45720" rIns="91440" bIns="45720" rtlCol="0" anchor="ctr">
            <a:normAutofit/>
          </a:bodyPr>
          <a:lstStyle/>
          <a:p>
            <a:pPr>
              <a:buFont typeface="Wingdings 2" panose="05020102010507070707" pitchFamily="18" charset="2"/>
              <a:buChar char=""/>
            </a:pPr>
            <a:r>
              <a:rPr lang="en-US" sz="2400" dirty="0">
                <a:solidFill>
                  <a:srgbClr val="FFFFFF"/>
                </a:solidFill>
              </a:rPr>
              <a:t> Judge Linda Tucci Teodosio</a:t>
            </a:r>
          </a:p>
          <a:p>
            <a:pPr>
              <a:buFont typeface="Wingdings 2" panose="05020102010507070707" pitchFamily="18" charset="2"/>
              <a:buChar char=""/>
            </a:pPr>
            <a:r>
              <a:rPr lang="en-US" sz="2400" dirty="0">
                <a:solidFill>
                  <a:srgbClr val="FFFFFF"/>
                </a:solidFill>
              </a:rPr>
              <a:t> Beth </a:t>
            </a:r>
            <a:r>
              <a:rPr lang="en-US" sz="2400" dirty="0" err="1">
                <a:solidFill>
                  <a:srgbClr val="FFFFFF"/>
                </a:solidFill>
              </a:rPr>
              <a:t>cardina</a:t>
            </a:r>
            <a:r>
              <a:rPr lang="en-US" sz="2400" dirty="0">
                <a:solidFill>
                  <a:srgbClr val="FFFFFF"/>
                </a:solidFill>
              </a:rPr>
              <a:t>, LSW</a:t>
            </a:r>
          </a:p>
          <a:p>
            <a:pPr>
              <a:buFont typeface="Wingdings 2" panose="05020102010507070707" pitchFamily="18" charset="2"/>
              <a:buChar char=""/>
            </a:pPr>
            <a:r>
              <a:rPr lang="en-US" sz="2400" dirty="0">
                <a:solidFill>
                  <a:srgbClr val="FFFFFF"/>
                </a:solidFill>
              </a:rPr>
              <a:t> Geoff Auerbach, MSSA</a:t>
            </a:r>
          </a:p>
          <a:p>
            <a:pPr>
              <a:buFont typeface="Wingdings 2" panose="05020102010507070707" pitchFamily="18" charset="2"/>
              <a:buChar char=""/>
            </a:pPr>
            <a:r>
              <a:rPr lang="en-US" sz="2400" dirty="0">
                <a:solidFill>
                  <a:srgbClr val="FFFFFF"/>
                </a:solidFill>
              </a:rPr>
              <a:t> Special guest: Tater tot</a:t>
            </a:r>
          </a:p>
        </p:txBody>
      </p:sp>
    </p:spTree>
    <p:extLst>
      <p:ext uri="{BB962C8B-B14F-4D97-AF65-F5344CB8AC3E}">
        <p14:creationId xmlns:p14="http://schemas.microsoft.com/office/powerpoint/2010/main" val="12052488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200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4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030D6-70F0-A666-5965-4077C046D39C}"/>
              </a:ext>
            </a:extLst>
          </p:cNvPr>
          <p:cNvSpPr>
            <a:spLocks noGrp="1"/>
          </p:cNvSpPr>
          <p:nvPr>
            <p:ph type="title"/>
          </p:nvPr>
        </p:nvSpPr>
        <p:spPr>
          <a:xfrm>
            <a:off x="-2772297" y="-878572"/>
            <a:ext cx="3031852" cy="1722419"/>
          </a:xfrm>
        </p:spPr>
        <p:txBody>
          <a:bodyPr/>
          <a:lstStyle/>
          <a:p>
            <a:endParaRPr lang="en-US" dirty="0"/>
          </a:p>
        </p:txBody>
      </p:sp>
      <p:sp>
        <p:nvSpPr>
          <p:cNvPr id="3" name="Content Placeholder 2">
            <a:extLst>
              <a:ext uri="{FF2B5EF4-FFF2-40B4-BE49-F238E27FC236}">
                <a16:creationId xmlns:a16="http://schemas.microsoft.com/office/drawing/2014/main" id="{C67EF7BD-A4A2-57D9-B912-4BA45BCA5EE6}"/>
              </a:ext>
            </a:extLst>
          </p:cNvPr>
          <p:cNvSpPr>
            <a:spLocks noGrp="1"/>
          </p:cNvSpPr>
          <p:nvPr>
            <p:ph idx="1"/>
          </p:nvPr>
        </p:nvSpPr>
        <p:spPr/>
        <p:txBody>
          <a:bodyPr>
            <a:normAutofit/>
          </a:bodyPr>
          <a:lstStyle/>
          <a:p>
            <a:r>
              <a:rPr lang="en-US" sz="2400" dirty="0"/>
              <a:t>Another amazing discovery is that petting a dog or cat for as little as a minute stimulates the production of oxytocin. This hormone enhances trust, cooperation and love between a caregiver and a child. </a:t>
            </a:r>
          </a:p>
        </p:txBody>
      </p:sp>
      <p:sp>
        <p:nvSpPr>
          <p:cNvPr id="4" name="Text Placeholder 3">
            <a:extLst>
              <a:ext uri="{FF2B5EF4-FFF2-40B4-BE49-F238E27FC236}">
                <a16:creationId xmlns:a16="http://schemas.microsoft.com/office/drawing/2014/main" id="{DBC904AC-170F-38C7-BB2C-FDF79E32CD74}"/>
              </a:ext>
            </a:extLst>
          </p:cNvPr>
          <p:cNvSpPr>
            <a:spLocks noGrp="1"/>
          </p:cNvSpPr>
          <p:nvPr>
            <p:ph type="body" sz="half" idx="2"/>
          </p:nvPr>
        </p:nvSpPr>
        <p:spPr>
          <a:xfrm>
            <a:off x="-2932472" y="3947608"/>
            <a:ext cx="3031852" cy="3001392"/>
          </a:xfrm>
        </p:spPr>
        <p:txBody>
          <a:bodyPr/>
          <a:lstStyle/>
          <a:p>
            <a:endParaRPr lang="en-US" dirty="0"/>
          </a:p>
        </p:txBody>
      </p:sp>
      <p:pic>
        <p:nvPicPr>
          <p:cNvPr id="9218" name="Picture 2" descr="950,659 Amazing Stock Photos and Images - 123RF">
            <a:extLst>
              <a:ext uri="{FF2B5EF4-FFF2-40B4-BE49-F238E27FC236}">
                <a16:creationId xmlns:a16="http://schemas.microsoft.com/office/drawing/2014/main" id="{9F586862-C20C-419B-250F-03D2F516A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21" y="650191"/>
            <a:ext cx="4286250" cy="19335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Parent child office Stock Photos - Page 1 : Masterfile">
            <a:extLst>
              <a:ext uri="{FF2B5EF4-FFF2-40B4-BE49-F238E27FC236}">
                <a16:creationId xmlns:a16="http://schemas.microsoft.com/office/drawing/2014/main" id="{7DF5D603-42BE-D2A7-56B2-0B8C92555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84" y="2396829"/>
            <a:ext cx="284797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32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C97E5C-C165-417B-BBDE-6701E226B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5D0E1C6-221C-4835-B0D4-24184F6B6E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BA9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98F2782-0AD1-4AB6-BBB8-3BA1BB416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map&#10;&#10;Description automatically generated">
            <a:extLst>
              <a:ext uri="{FF2B5EF4-FFF2-40B4-BE49-F238E27FC236}">
                <a16:creationId xmlns:a16="http://schemas.microsoft.com/office/drawing/2014/main" id="{A15D80F3-1FF4-0D89-647F-D9A6A7882C8E}"/>
              </a:ext>
            </a:extLst>
          </p:cNvPr>
          <p:cNvPicPr>
            <a:picLocks noChangeAspect="1"/>
          </p:cNvPicPr>
          <p:nvPr/>
        </p:nvPicPr>
        <p:blipFill rotWithShape="1">
          <a:blip r:embed="rId2">
            <a:extLst>
              <a:ext uri="{28A0092B-C50C-407E-A947-70E740481C1C}">
                <a14:useLocalDpi xmlns:a14="http://schemas.microsoft.com/office/drawing/2010/main" val="0"/>
              </a:ext>
            </a:extLst>
          </a:blip>
          <a:srcRect t="5714" r="866" b="13187"/>
          <a:stretch/>
        </p:blipFill>
        <p:spPr bwMode="auto">
          <a:xfrm>
            <a:off x="1120477" y="1136357"/>
            <a:ext cx="9951041" cy="4579139"/>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53445569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36">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1" name="Rectangle 40">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descr="A picture containing text&#10;&#10;Description automatically generated">
            <a:extLst>
              <a:ext uri="{FF2B5EF4-FFF2-40B4-BE49-F238E27FC236}">
                <a16:creationId xmlns:a16="http://schemas.microsoft.com/office/drawing/2014/main" id="{CCF2185C-DCAA-8062-421E-9AA6E1E930A3}"/>
              </a:ext>
            </a:extLst>
          </p:cNvPr>
          <p:cNvPicPr>
            <a:picLocks noGrp="1" noChangeAspect="1"/>
          </p:cNvPicPr>
          <p:nvPr>
            <p:ph type="pic" idx="1"/>
          </p:nvPr>
        </p:nvPicPr>
        <p:blipFill rotWithShape="1">
          <a:blip r:embed="rId2">
            <a:alphaModFix amt="40000"/>
            <a:extLst>
              <a:ext uri="{837473B0-CC2E-450A-ABE3-18F120FF3D39}">
                <a1611:picAttrSrcUrl xmlns:a1611="http://schemas.microsoft.com/office/drawing/2016/11/main" r:id="rId3"/>
              </a:ext>
            </a:extLst>
          </a:blip>
          <a:srcRect t="12622" b="12628"/>
          <a:stretch/>
        </p:blipFill>
        <p:spPr>
          <a:xfrm>
            <a:off x="20" y="10"/>
            <a:ext cx="12191980" cy="6857990"/>
          </a:xfrm>
          <a:prstGeom prst="rect">
            <a:avLst/>
          </a:prstGeom>
        </p:spPr>
      </p:pic>
      <p:sp>
        <p:nvSpPr>
          <p:cNvPr id="2" name="Title 1">
            <a:extLst>
              <a:ext uri="{FF2B5EF4-FFF2-40B4-BE49-F238E27FC236}">
                <a16:creationId xmlns:a16="http://schemas.microsoft.com/office/drawing/2014/main" id="{649AC0A4-13AF-3CAD-77C6-73B6CBA7E704}"/>
              </a:ext>
            </a:extLst>
          </p:cNvPr>
          <p:cNvSpPr>
            <a:spLocks noGrp="1"/>
          </p:cNvSpPr>
          <p:nvPr>
            <p:ph type="title"/>
          </p:nvPr>
        </p:nvSpPr>
        <p:spPr>
          <a:xfrm>
            <a:off x="1023870" y="702156"/>
            <a:ext cx="10144260" cy="1013800"/>
          </a:xfrm>
        </p:spPr>
        <p:txBody>
          <a:bodyPr vert="horz" lIns="91440" tIns="45720" rIns="91440" bIns="45720" rtlCol="0" anchor="b">
            <a:normAutofit/>
          </a:bodyPr>
          <a:lstStyle/>
          <a:p>
            <a:r>
              <a:rPr lang="en-US" sz="4400" b="0" kern="1200" cap="all">
                <a:solidFill>
                  <a:schemeClr val="tx1"/>
                </a:solidFill>
                <a:latin typeface="+mj-lt"/>
                <a:ea typeface="+mj-ea"/>
                <a:cs typeface="+mj-cs"/>
              </a:rPr>
              <a:t>Barriers</a:t>
            </a:r>
            <a:endParaRPr lang="en-US" sz="4400" b="0" kern="1200" cap="all" dirty="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77771FD9-A3F3-C5BF-5D0C-A9CE568BC0BC}"/>
              </a:ext>
            </a:extLst>
          </p:cNvPr>
          <p:cNvSpPr>
            <a:spLocks noGrp="1"/>
          </p:cNvSpPr>
          <p:nvPr>
            <p:ph type="body" sz="half" idx="2"/>
          </p:nvPr>
        </p:nvSpPr>
        <p:spPr>
          <a:xfrm>
            <a:off x="965199" y="2180496"/>
            <a:ext cx="10261602" cy="3678303"/>
          </a:xfrm>
        </p:spPr>
        <p:txBody>
          <a:bodyPr vert="horz" lIns="91440" tIns="45720" rIns="91440" bIns="45720" rtlCol="0" anchor="ctr">
            <a:normAutofit/>
          </a:bodyPr>
          <a:lstStyle/>
          <a:p>
            <a:pPr>
              <a:buFont typeface="Wingdings 2" panose="05020102010507070707" pitchFamily="18" charset="2"/>
              <a:buChar char=""/>
            </a:pPr>
            <a:r>
              <a:rPr lang="en-US" b="0" i="0" dirty="0">
                <a:effectLst/>
              </a:rPr>
              <a:t> </a:t>
            </a:r>
            <a:r>
              <a:rPr lang="en-US" sz="2800" b="0" i="0" dirty="0">
                <a:effectLst/>
              </a:rPr>
              <a:t>legal implications and liability, allergy concerns, hygiene and sanitation concerns, safety concerns, cultural differences, fear of dogs, animal welfare, funding associated with animal maintenance and program implementation, as well as a lack of administrative and staff support</a:t>
            </a:r>
            <a:endParaRPr lang="en-US" sz="2800" dirty="0"/>
          </a:p>
          <a:p>
            <a:pPr>
              <a:buFont typeface="Wingdings 2" panose="05020102010507070707" pitchFamily="18" charset="2"/>
              <a:buChar char=""/>
            </a:pPr>
            <a:endParaRPr lang="en-US" dirty="0"/>
          </a:p>
        </p:txBody>
      </p:sp>
      <p:sp>
        <p:nvSpPr>
          <p:cNvPr id="11" name="TextBox 10">
            <a:extLst>
              <a:ext uri="{FF2B5EF4-FFF2-40B4-BE49-F238E27FC236}">
                <a16:creationId xmlns:a16="http://schemas.microsoft.com/office/drawing/2014/main" id="{6DC0EDFC-91C6-2B06-76B5-0E0832E5C9D1}"/>
              </a:ext>
            </a:extLst>
          </p:cNvPr>
          <p:cNvSpPr txBox="1"/>
          <p:nvPr/>
        </p:nvSpPr>
        <p:spPr>
          <a:xfrm>
            <a:off x="9697407" y="6657945"/>
            <a:ext cx="249459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tonybates.ca/2012/05/02/study-on-barriers-to-online-learning-in-traditional-universities-and-colleges-no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28940758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dog, mammal&#10;&#10;Description automatically generated">
            <a:extLst>
              <a:ext uri="{FF2B5EF4-FFF2-40B4-BE49-F238E27FC236}">
                <a16:creationId xmlns:a16="http://schemas.microsoft.com/office/drawing/2014/main" id="{D47888D8-8052-8C5E-C54E-68F45140D49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2500" b="12500"/>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9FA98EAA-A866-4C95-A2A8-44E46FBA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56000">
                <a:schemeClr val="tx1">
                  <a:alpha val="39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65B73-6EB5-AAEA-3350-B0F047AA24BE}"/>
              </a:ext>
            </a:extLst>
          </p:cNvPr>
          <p:cNvSpPr>
            <a:spLocks noGrp="1"/>
          </p:cNvSpPr>
          <p:nvPr>
            <p:ph type="ctrTitle"/>
          </p:nvPr>
        </p:nvSpPr>
        <p:spPr>
          <a:xfrm>
            <a:off x="2103121" y="4727173"/>
            <a:ext cx="7985759" cy="868823"/>
          </a:xfrm>
        </p:spPr>
        <p:txBody>
          <a:bodyPr anchor="b">
            <a:normAutofit/>
          </a:bodyPr>
          <a:lstStyle/>
          <a:p>
            <a:pPr algn="ctr"/>
            <a:endParaRPr lang="en-US" sz="4000" dirty="0">
              <a:solidFill>
                <a:schemeClr val="bg1"/>
              </a:solidFill>
            </a:endParaRPr>
          </a:p>
        </p:txBody>
      </p:sp>
      <p:sp>
        <p:nvSpPr>
          <p:cNvPr id="3" name="Subtitle 2">
            <a:extLst>
              <a:ext uri="{FF2B5EF4-FFF2-40B4-BE49-F238E27FC236}">
                <a16:creationId xmlns:a16="http://schemas.microsoft.com/office/drawing/2014/main" id="{C7030C5F-99D9-5F1F-E3C3-DDA238D686EB}"/>
              </a:ext>
            </a:extLst>
          </p:cNvPr>
          <p:cNvSpPr>
            <a:spLocks noGrp="1"/>
          </p:cNvSpPr>
          <p:nvPr>
            <p:ph type="subTitle" idx="1"/>
          </p:nvPr>
        </p:nvSpPr>
        <p:spPr>
          <a:xfrm>
            <a:off x="2615738" y="5680637"/>
            <a:ext cx="6960524" cy="598516"/>
          </a:xfrm>
        </p:spPr>
        <p:txBody>
          <a:bodyPr anchor="t">
            <a:normAutofit/>
          </a:bodyPr>
          <a:lstStyle/>
          <a:p>
            <a:pPr algn="ctr"/>
            <a:endParaRPr lang="en-US" sz="2000">
              <a:solidFill>
                <a:schemeClr val="bg1"/>
              </a:solidFill>
            </a:endParaRPr>
          </a:p>
        </p:txBody>
      </p:sp>
      <p:sp>
        <p:nvSpPr>
          <p:cNvPr id="6" name="TextBox 5">
            <a:extLst>
              <a:ext uri="{FF2B5EF4-FFF2-40B4-BE49-F238E27FC236}">
                <a16:creationId xmlns:a16="http://schemas.microsoft.com/office/drawing/2014/main" id="{64FA9FBE-B740-2BD0-0672-AD2DED163A4E}"/>
              </a:ext>
            </a:extLst>
          </p:cNvPr>
          <p:cNvSpPr txBox="1"/>
          <p:nvPr/>
        </p:nvSpPr>
        <p:spPr>
          <a:xfrm>
            <a:off x="9830456" y="6657945"/>
            <a:ext cx="236154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planeta/4934802894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62941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7" name="Rectangle 36">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2C30C8B-8196-4C88-B884-1BEBD6CBCDB8}"/>
              </a:ext>
            </a:extLst>
          </p:cNvPr>
          <p:cNvSpPr>
            <a:spLocks noGrp="1"/>
          </p:cNvSpPr>
          <p:nvPr>
            <p:ph type="title"/>
          </p:nvPr>
        </p:nvSpPr>
        <p:spPr>
          <a:xfrm>
            <a:off x="8109235" y="863695"/>
            <a:ext cx="3511233" cy="3779995"/>
          </a:xfrm>
        </p:spPr>
        <p:txBody>
          <a:bodyPr vert="horz" lIns="91440" tIns="45720" rIns="91440" bIns="45720" rtlCol="0" anchor="ctr">
            <a:normAutofit/>
          </a:bodyPr>
          <a:lstStyle/>
          <a:p>
            <a:r>
              <a:rPr lang="en-US">
                <a:solidFill>
                  <a:schemeClr val="tx1"/>
                </a:solidFill>
              </a:rPr>
              <a:t>Once upon a time…</a:t>
            </a:r>
          </a:p>
        </p:txBody>
      </p:sp>
      <p:sp>
        <p:nvSpPr>
          <p:cNvPr id="3" name="Text Placeholder 2">
            <a:extLst>
              <a:ext uri="{FF2B5EF4-FFF2-40B4-BE49-F238E27FC236}">
                <a16:creationId xmlns:a16="http://schemas.microsoft.com/office/drawing/2014/main" id="{5AFF70A2-7D90-4E36-88F6-7D3583794653}"/>
              </a:ext>
            </a:extLst>
          </p:cNvPr>
          <p:cNvSpPr>
            <a:spLocks noGrp="1"/>
          </p:cNvSpPr>
          <p:nvPr>
            <p:ph type="body" idx="1"/>
          </p:nvPr>
        </p:nvSpPr>
        <p:spPr>
          <a:xfrm>
            <a:off x="8109236" y="4739780"/>
            <a:ext cx="3511233" cy="1147054"/>
          </a:xfrm>
        </p:spPr>
        <p:txBody>
          <a:bodyPr vert="horz" lIns="91440" tIns="45720" rIns="91440" bIns="45720" rtlCol="0" anchor="t">
            <a:normAutofit/>
          </a:bodyPr>
          <a:lstStyle/>
          <a:p>
            <a:r>
              <a:rPr lang="en-US" sz="2000" dirty="0"/>
              <a:t>There was a boy and</a:t>
            </a:r>
          </a:p>
          <a:p>
            <a:r>
              <a:rPr lang="en-US" sz="2000" dirty="0"/>
              <a:t>His dog</a:t>
            </a:r>
          </a:p>
        </p:txBody>
      </p:sp>
      <p:pic>
        <p:nvPicPr>
          <p:cNvPr id="5" name="Picture 4" descr="A person with a dog in a car&#10;&#10;Description automatically generated with medium confidence">
            <a:extLst>
              <a:ext uri="{FF2B5EF4-FFF2-40B4-BE49-F238E27FC236}">
                <a16:creationId xmlns:a16="http://schemas.microsoft.com/office/drawing/2014/main" id="{B59058B2-A1B0-44B3-AE2A-498AB652D007}"/>
              </a:ext>
            </a:extLst>
          </p:cNvPr>
          <p:cNvPicPr>
            <a:picLocks noChangeAspect="1"/>
          </p:cNvPicPr>
          <p:nvPr/>
        </p:nvPicPr>
        <p:blipFill rotWithShape="1">
          <a:blip r:embed="rId2"/>
          <a:srcRect r="2" b="9929"/>
          <a:stretch/>
        </p:blipFill>
        <p:spPr>
          <a:xfrm>
            <a:off x="20" y="10"/>
            <a:ext cx="7537685" cy="6857990"/>
          </a:xfrm>
          <a:prstGeom prst="rect">
            <a:avLst/>
          </a:prstGeom>
        </p:spPr>
      </p:pic>
      <p:sp>
        <p:nvSpPr>
          <p:cNvPr id="39" name="Rectangle 38">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5232091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15">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7">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9B76FC1-C389-24AE-7F4C-C03FF9CB7AAB}"/>
              </a:ext>
            </a:extLst>
          </p:cNvPr>
          <p:cNvSpPr>
            <a:spLocks noGrp="1"/>
          </p:cNvSpPr>
          <p:nvPr>
            <p:ph type="title"/>
          </p:nvPr>
        </p:nvSpPr>
        <p:spPr>
          <a:xfrm>
            <a:off x="672280" y="944752"/>
            <a:ext cx="3259016" cy="1462692"/>
          </a:xfrm>
        </p:spPr>
        <p:txBody>
          <a:bodyPr vert="horz" lIns="91440" tIns="45720" rIns="91440" bIns="45720" rtlCol="0" anchor="b">
            <a:normAutofit/>
          </a:bodyPr>
          <a:lstStyle/>
          <a:p>
            <a:r>
              <a:rPr lang="en-US" sz="2800" b="0" kern="1200" cap="all" dirty="0">
                <a:solidFill>
                  <a:srgbClr val="FFFFFF"/>
                </a:solidFill>
                <a:latin typeface="+mj-lt"/>
                <a:ea typeface="+mj-ea"/>
                <a:cs typeface="+mj-cs"/>
              </a:rPr>
              <a:t>Ways Tater tot  is utilized</a:t>
            </a:r>
          </a:p>
        </p:txBody>
      </p:sp>
      <p:sp>
        <p:nvSpPr>
          <p:cNvPr id="29" name="Rectangle 19">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4" name="Rectangle 23">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450B1D2D-2676-61D8-D955-B4CEC4691962}"/>
              </a:ext>
            </a:extLst>
          </p:cNvPr>
          <p:cNvSpPr>
            <a:spLocks noGrp="1"/>
          </p:cNvSpPr>
          <p:nvPr>
            <p:ph type="body" sz="half" idx="2"/>
          </p:nvPr>
        </p:nvSpPr>
        <p:spPr>
          <a:xfrm>
            <a:off x="671513" y="2536031"/>
            <a:ext cx="3123783" cy="3671936"/>
          </a:xfrm>
        </p:spPr>
        <p:txBody>
          <a:bodyPr vert="horz" lIns="91440" tIns="45720" rIns="91440" bIns="45720" rtlCol="0" anchor="t">
            <a:normAutofit/>
          </a:bodyPr>
          <a:lstStyle/>
          <a:p>
            <a:pPr>
              <a:buFont typeface="Wingdings 2" panose="05020102010507070707" pitchFamily="18" charset="2"/>
              <a:buChar char=""/>
            </a:pPr>
            <a:r>
              <a:rPr lang="en-US" dirty="0">
                <a:solidFill>
                  <a:srgbClr val="FFFFFF"/>
                </a:solidFill>
              </a:rPr>
              <a:t> </a:t>
            </a:r>
            <a:r>
              <a:rPr lang="en-US" sz="2000" dirty="0">
                <a:solidFill>
                  <a:srgbClr val="FFFFFF"/>
                </a:solidFill>
              </a:rPr>
              <a:t>Court Hearings</a:t>
            </a:r>
          </a:p>
          <a:p>
            <a:pPr>
              <a:buFont typeface="Wingdings 2" panose="05020102010507070707" pitchFamily="18" charset="2"/>
              <a:buChar char=""/>
            </a:pPr>
            <a:r>
              <a:rPr lang="en-US" sz="2000" dirty="0">
                <a:solidFill>
                  <a:srgbClr val="FFFFFF"/>
                </a:solidFill>
              </a:rPr>
              <a:t> Visitors</a:t>
            </a:r>
          </a:p>
          <a:p>
            <a:pPr>
              <a:buFont typeface="Wingdings 2" panose="05020102010507070707" pitchFamily="18" charset="2"/>
              <a:buChar char=""/>
            </a:pPr>
            <a:r>
              <a:rPr lang="en-US" sz="2000" dirty="0">
                <a:solidFill>
                  <a:srgbClr val="FFFFFF"/>
                </a:solidFill>
              </a:rPr>
              <a:t> Detention Center</a:t>
            </a:r>
          </a:p>
          <a:p>
            <a:pPr>
              <a:buFont typeface="Wingdings 2" panose="05020102010507070707" pitchFamily="18" charset="2"/>
              <a:buChar char=""/>
            </a:pPr>
            <a:r>
              <a:rPr lang="en-US" sz="2000" dirty="0">
                <a:solidFill>
                  <a:srgbClr val="FFFFFF"/>
                </a:solidFill>
              </a:rPr>
              <a:t> CASA Volunteer’s/GAL’s</a:t>
            </a:r>
          </a:p>
          <a:p>
            <a:pPr>
              <a:buFont typeface="Wingdings 2" panose="05020102010507070707" pitchFamily="18" charset="2"/>
              <a:buChar char=""/>
            </a:pPr>
            <a:r>
              <a:rPr lang="en-US" sz="2000" dirty="0">
                <a:solidFill>
                  <a:srgbClr val="FFFFFF"/>
                </a:solidFill>
              </a:rPr>
              <a:t> Staff</a:t>
            </a:r>
          </a:p>
        </p:txBody>
      </p:sp>
      <p:pic>
        <p:nvPicPr>
          <p:cNvPr id="5" name="Picture Placeholder 4">
            <a:extLst>
              <a:ext uri="{FF2B5EF4-FFF2-40B4-BE49-F238E27FC236}">
                <a16:creationId xmlns:a16="http://schemas.microsoft.com/office/drawing/2014/main" id="{F1B4F79A-63FC-1268-FCD1-74AEAC2A342E}"/>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770" r="5768" b="-2"/>
          <a:stretch/>
        </p:blipFill>
        <p:spPr bwMode="auto">
          <a:xfrm>
            <a:off x="4241830" y="601200"/>
            <a:ext cx="7503636" cy="5789365"/>
          </a:xfrm>
          <a:prstGeom prst="rect">
            <a:avLst/>
          </a:prstGeom>
          <a:noFill/>
        </p:spPr>
      </p:pic>
    </p:spTree>
    <p:extLst>
      <p:ext uri="{BB962C8B-B14F-4D97-AF65-F5344CB8AC3E}">
        <p14:creationId xmlns:p14="http://schemas.microsoft.com/office/powerpoint/2010/main" val="116469412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A7861F-37BF-8ABE-31FF-8D131C126C2C}"/>
              </a:ext>
            </a:extLst>
          </p:cNvPr>
          <p:cNvSpPr>
            <a:spLocks noGrp="1"/>
          </p:cNvSpPr>
          <p:nvPr>
            <p:ph type="title"/>
          </p:nvPr>
        </p:nvSpPr>
        <p:spPr>
          <a:xfrm>
            <a:off x="581193" y="702156"/>
            <a:ext cx="6309003" cy="1013800"/>
          </a:xfrm>
        </p:spPr>
        <p:txBody>
          <a:bodyPr>
            <a:normAutofit/>
          </a:bodyPr>
          <a:lstStyle/>
          <a:p>
            <a:r>
              <a:rPr lang="en-US" sz="3600" dirty="0">
                <a:solidFill>
                  <a:schemeClr val="tx2"/>
                </a:solidFill>
              </a:rPr>
              <a:t>View from the bench</a:t>
            </a:r>
          </a:p>
        </p:txBody>
      </p:sp>
      <p:sp>
        <p:nvSpPr>
          <p:cNvPr id="1036" name="Rectangle 1032">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EFC9AF6-73B8-C0C6-8A61-8DD42F551E48}"/>
              </a:ext>
            </a:extLst>
          </p:cNvPr>
          <p:cNvSpPr>
            <a:spLocks noGrp="1"/>
          </p:cNvSpPr>
          <p:nvPr>
            <p:ph idx="1"/>
          </p:nvPr>
        </p:nvSpPr>
        <p:spPr>
          <a:xfrm>
            <a:off x="581194" y="1896533"/>
            <a:ext cx="6309003" cy="3962266"/>
          </a:xfrm>
        </p:spPr>
        <p:txBody>
          <a:bodyPr>
            <a:normAutofit/>
          </a:bodyPr>
          <a:lstStyle/>
          <a:p>
            <a:pPr marL="0" marR="0" lvl="0" indent="0" defTabSz="914400" rtl="0" eaLnBrk="0" fontAlgn="base" latinLnBrk="0" hangingPunct="0">
              <a:spcBef>
                <a:spcPct val="0"/>
              </a:spcBef>
              <a:buClrTx/>
              <a:buSzTx/>
              <a:buFontTx/>
              <a:buNone/>
              <a:tabLst/>
            </a:pPr>
            <a:r>
              <a:rPr kumimoji="0" lang="en-US" altLang="en-US" sz="2400" b="0" i="0" u="none" strike="noStrike" cap="none" normalizeH="0" baseline="0" dirty="0">
                <a:ln>
                  <a:noFill/>
                </a:ln>
                <a:solidFill>
                  <a:schemeClr val="tx2"/>
                </a:solidFill>
                <a:effectLst/>
                <a:latin typeface="Georgia" panose="02040502050405020303" pitchFamily="18" charset="0"/>
              </a:rPr>
              <a:t>“Participating in court proceedings can be an extremely emotional and stressful experience for children,” said Teodosio. “The more that we can do to alleviate the stress and apprehension they feel, the more likely we are to obtain the information needed to make difficult and sometimes life-altering decisions.”</a:t>
            </a:r>
            <a:endParaRPr kumimoji="0" lang="en-US" altLang="en-US" sz="2400" b="0" i="0" u="none" strike="noStrike" cap="none" normalizeH="0" baseline="0" dirty="0">
              <a:ln>
                <a:noFill/>
              </a:ln>
              <a:solidFill>
                <a:schemeClr val="tx2"/>
              </a:solidFill>
              <a:effectLst/>
            </a:endParaRPr>
          </a:p>
          <a:p>
            <a:pPr marL="0" marR="0" lvl="0" indent="0" defTabSz="914400" rtl="0" eaLnBrk="0" fontAlgn="base" latinLnBrk="0" hangingPunct="0">
              <a:spcBef>
                <a:spcPct val="0"/>
              </a:spcBef>
              <a:buClrTx/>
              <a:buSzTx/>
              <a:buFontTx/>
              <a:buNone/>
              <a:tabLst/>
            </a:pPr>
            <a:r>
              <a:rPr kumimoji="0" lang="en-US" altLang="en-US" b="0" i="0" u="none" strike="noStrike" cap="none" normalizeH="0" baseline="0" dirty="0">
                <a:ln>
                  <a:noFill/>
                </a:ln>
                <a:solidFill>
                  <a:schemeClr val="tx2"/>
                </a:solidFill>
                <a:effectLst/>
                <a:latin typeface="Arial" panose="020B0604020202020204" pitchFamily="34" charset="0"/>
              </a:rPr>
              <a:t>      </a:t>
            </a:r>
          </a:p>
        </p:txBody>
      </p:sp>
      <p:pic>
        <p:nvPicPr>
          <p:cNvPr id="1026" name="Picture 2" descr="A group of people posing for a photo with a dog&#10;&#10;Description automatically generated">
            <a:extLst>
              <a:ext uri="{FF2B5EF4-FFF2-40B4-BE49-F238E27FC236}">
                <a16:creationId xmlns:a16="http://schemas.microsoft.com/office/drawing/2014/main" id="{FBFB7CB5-CED8-C5D6-FD70-05B8234370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582"/>
          <a:stretch/>
        </p:blipFill>
        <p:spPr bwMode="auto">
          <a:xfrm>
            <a:off x="7521283" y="10"/>
            <a:ext cx="467071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573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93" name="Rectangle 10278">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294" name="Rectangle 10280">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0295" name="Rectangle 10282">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296" name="Rectangle 10284">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297" name="Rectangle 10286">
            <a:extLst>
              <a:ext uri="{FF2B5EF4-FFF2-40B4-BE49-F238E27FC236}">
                <a16:creationId xmlns:a16="http://schemas.microsoft.com/office/drawing/2014/main" id="{85A71294-C247-450A-BB34-6E68648C9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useBgFill="1">
        <p:nvSpPr>
          <p:cNvPr id="10298" name="Rectangle 10288">
            <a:extLst>
              <a:ext uri="{FF2B5EF4-FFF2-40B4-BE49-F238E27FC236}">
                <a16:creationId xmlns:a16="http://schemas.microsoft.com/office/drawing/2014/main" id="{D36A0BA4-6A63-41D3-B0FA-43799ABC4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A626A5A-C84D-EF50-23ED-0CF09663244A}"/>
              </a:ext>
            </a:extLst>
          </p:cNvPr>
          <p:cNvSpPr>
            <a:spLocks noGrp="1"/>
          </p:cNvSpPr>
          <p:nvPr>
            <p:ph type="title"/>
          </p:nvPr>
        </p:nvSpPr>
        <p:spPr>
          <a:xfrm>
            <a:off x="581192" y="1009398"/>
            <a:ext cx="6823988" cy="3453419"/>
          </a:xfrm>
        </p:spPr>
        <p:txBody>
          <a:bodyPr vert="horz" lIns="91440" tIns="45720" rIns="91440" bIns="45720" rtlCol="0" anchor="b">
            <a:normAutofit/>
          </a:bodyPr>
          <a:lstStyle/>
          <a:p>
            <a:r>
              <a:rPr lang="en-US" sz="6000">
                <a:solidFill>
                  <a:schemeClr val="tx1"/>
                </a:solidFill>
              </a:rPr>
              <a:t>The honorable </a:t>
            </a:r>
            <a:br>
              <a:rPr lang="en-US" sz="6000">
                <a:solidFill>
                  <a:schemeClr val="tx1"/>
                </a:solidFill>
              </a:rPr>
            </a:br>
            <a:r>
              <a:rPr lang="en-US" sz="6000">
                <a:solidFill>
                  <a:schemeClr val="tx1"/>
                </a:solidFill>
              </a:rPr>
              <a:t>Tater tot</a:t>
            </a:r>
          </a:p>
        </p:txBody>
      </p:sp>
      <p:sp>
        <p:nvSpPr>
          <p:cNvPr id="10299" name="Rectangle 10290">
            <a:extLst>
              <a:ext uri="{FF2B5EF4-FFF2-40B4-BE49-F238E27FC236}">
                <a16:creationId xmlns:a16="http://schemas.microsoft.com/office/drawing/2014/main" id="{673313D8-D259-4D89-9CE5-14884FB40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19" y="457200"/>
            <a:ext cx="6766560" cy="91439"/>
          </a:xfrm>
          <a:prstGeom prst="rect">
            <a:avLst/>
          </a:prstGeom>
          <a:solidFill>
            <a:schemeClr val="tx1">
              <a:alpha val="6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0242" name="Picture 2" descr="Dog Quotes Soul as prayer">
            <a:extLst>
              <a:ext uri="{FF2B5EF4-FFF2-40B4-BE49-F238E27FC236}">
                <a16:creationId xmlns:a16="http://schemas.microsoft.com/office/drawing/2014/main" id="{620199C8-D069-4248-CAA6-352BD75F95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45" r="6848"/>
          <a:stretch/>
        </p:blipFill>
        <p:spPr bwMode="auto">
          <a:xfrm>
            <a:off x="8140428" y="10"/>
            <a:ext cx="4051572"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6697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a:xfrm>
            <a:off x="746228" y="1037967"/>
            <a:ext cx="3054091" cy="4709131"/>
          </a:xfrm>
        </p:spPr>
        <p:txBody>
          <a:bodyPr anchor="ctr">
            <a:normAutofit/>
          </a:bodyPr>
          <a:lstStyle/>
          <a:p>
            <a:r>
              <a:rPr lang="en-US">
                <a:solidFill>
                  <a:schemeClr val="bg1">
                    <a:lumMod val="85000"/>
                    <a:lumOff val="15000"/>
                  </a:schemeClr>
                </a:solidFill>
              </a:rPr>
              <a:t>objectives</a:t>
            </a:r>
          </a:p>
        </p:txBody>
      </p:sp>
      <p:sp>
        <p:nvSpPr>
          <p:cNvPr id="40" name="Rectangle 39">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7" name="Content Placeholder 2" descr="SmartArt graphic">
            <a:extLst>
              <a:ext uri="{FF2B5EF4-FFF2-40B4-BE49-F238E27FC236}">
                <a16:creationId xmlns:a16="http://schemas.microsoft.com/office/drawing/2014/main" id="{65AA958D-239A-4E9F-9880-A6024BBB0D68}"/>
              </a:ext>
            </a:extLst>
          </p:cNvPr>
          <p:cNvGraphicFramePr>
            <a:graphicFrameLocks noGrp="1"/>
          </p:cNvGraphicFramePr>
          <p:nvPr>
            <p:ph idx="1"/>
            <p:extLst>
              <p:ext uri="{D42A27DB-BD31-4B8C-83A1-F6EECF244321}">
                <p14:modId xmlns:p14="http://schemas.microsoft.com/office/powerpoint/2010/main" val="740669250"/>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3327179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129" name="Rectangle 5128">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131" name="Rectangle 5130">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133" name="Rectangle 5132">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5" name="Rectangle 5134">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FBD75F0B-1B2F-5CD0-6FD3-703D9EC9B959}"/>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4735" b="24735"/>
          <a:stretch>
            <a:fillRect/>
          </a:stretch>
        </p:blipFill>
        <p:spPr bwMode="auto">
          <a:xfrm>
            <a:off x="643467" y="1665695"/>
            <a:ext cx="10905066" cy="352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37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4">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9" name="Title 8">
            <a:extLst>
              <a:ext uri="{FF2B5EF4-FFF2-40B4-BE49-F238E27FC236}">
                <a16:creationId xmlns:a16="http://schemas.microsoft.com/office/drawing/2014/main" id="{3F7A9B08-0130-648D-6441-04733FBC4E7A}"/>
              </a:ext>
            </a:extLst>
          </p:cNvPr>
          <p:cNvSpPr>
            <a:spLocks noGrp="1"/>
          </p:cNvSpPr>
          <p:nvPr>
            <p:ph type="title"/>
          </p:nvPr>
        </p:nvSpPr>
        <p:spPr>
          <a:xfrm>
            <a:off x="581192" y="702156"/>
            <a:ext cx="11029616" cy="1188720"/>
          </a:xfrm>
        </p:spPr>
        <p:txBody>
          <a:bodyPr>
            <a:normAutofit/>
          </a:bodyPr>
          <a:lstStyle/>
          <a:p>
            <a:endParaRPr lang="en-US" dirty="0">
              <a:solidFill>
                <a:schemeClr val="tx1">
                  <a:lumMod val="85000"/>
                  <a:lumOff val="15000"/>
                </a:schemeClr>
              </a:solidFill>
            </a:endParaRPr>
          </a:p>
        </p:txBody>
      </p:sp>
      <p:sp>
        <p:nvSpPr>
          <p:cNvPr id="22" name="Rectangle 16">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3" name="Content Placeholder 3">
            <a:extLst>
              <a:ext uri="{FF2B5EF4-FFF2-40B4-BE49-F238E27FC236}">
                <a16:creationId xmlns:a16="http://schemas.microsoft.com/office/drawing/2014/main" id="{387C7DD0-FF64-7C82-6185-1623DA3C4E83}"/>
              </a:ext>
            </a:extLst>
          </p:cNvPr>
          <p:cNvGraphicFramePr>
            <a:graphicFrameLocks noGrp="1"/>
          </p:cNvGraphicFramePr>
          <p:nvPr>
            <p:ph idx="1"/>
            <p:extLst>
              <p:ext uri="{D42A27DB-BD31-4B8C-83A1-F6EECF244321}">
                <p14:modId xmlns:p14="http://schemas.microsoft.com/office/powerpoint/2010/main" val="3070486290"/>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753104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on clear background">
            <a:extLst>
              <a:ext uri="{FF2B5EF4-FFF2-40B4-BE49-F238E27FC236}">
                <a16:creationId xmlns:a16="http://schemas.microsoft.com/office/drawing/2014/main" id="{6673CE69-72FF-8E9C-5618-5139983820E6}"/>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DFF2A9-83A4-25EF-9DC6-55FCF6562115}"/>
              </a:ext>
            </a:extLst>
          </p:cNvPr>
          <p:cNvSpPr>
            <a:spLocks noGrp="1"/>
          </p:cNvSpPr>
          <p:nvPr>
            <p:ph type="title"/>
          </p:nvPr>
        </p:nvSpPr>
        <p:spPr>
          <a:xfrm>
            <a:off x="477981" y="1122362"/>
            <a:ext cx="4023360" cy="2802219"/>
          </a:xfrm>
        </p:spPr>
        <p:txBody>
          <a:bodyPr vert="horz" lIns="91440" tIns="45720" rIns="91440" bIns="45720" rtlCol="0" anchor="b">
            <a:normAutofit/>
          </a:bodyPr>
          <a:lstStyle/>
          <a:p>
            <a:r>
              <a:rPr lang="en-US" sz="4800" dirty="0">
                <a:solidFill>
                  <a:schemeClr val="bg1"/>
                </a:solidFill>
              </a:rPr>
              <a:t>NOW imagine seeing this….</a:t>
            </a:r>
          </a:p>
        </p:txBody>
      </p:sp>
      <p:sp>
        <p:nvSpPr>
          <p:cNvPr id="3" name="Content Placeholder 2">
            <a:extLst>
              <a:ext uri="{FF2B5EF4-FFF2-40B4-BE49-F238E27FC236}">
                <a16:creationId xmlns:a16="http://schemas.microsoft.com/office/drawing/2014/main" id="{892CC855-6652-613E-97EC-0EA56742BA56}"/>
              </a:ext>
            </a:extLst>
          </p:cNvPr>
          <p:cNvSpPr>
            <a:spLocks noGrp="1"/>
          </p:cNvSpPr>
          <p:nvPr>
            <p:ph idx="1"/>
          </p:nvPr>
        </p:nvSpPr>
        <p:spPr>
          <a:xfrm>
            <a:off x="477980" y="3969352"/>
            <a:ext cx="4023359" cy="1208141"/>
          </a:xfrm>
        </p:spPr>
        <p:txBody>
          <a:bodyPr vert="horz" lIns="91440" tIns="45720" rIns="91440" bIns="45720" rtlCol="0" anchor="t">
            <a:normAutofit/>
          </a:bodyPr>
          <a:lstStyle/>
          <a:p>
            <a:pPr marL="0" indent="0">
              <a:buNone/>
            </a:pPr>
            <a:r>
              <a:rPr lang="en-US" sz="1600" cap="all">
                <a:solidFill>
                  <a:schemeClr val="bg1"/>
                </a:solidFill>
              </a:rPr>
              <a:t> </a:t>
            </a:r>
          </a:p>
        </p:txBody>
      </p:sp>
    </p:spTree>
    <p:extLst>
      <p:ext uri="{BB962C8B-B14F-4D97-AF65-F5344CB8AC3E}">
        <p14:creationId xmlns:p14="http://schemas.microsoft.com/office/powerpoint/2010/main" val="1878244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A3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Rectangle 8200">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a:extLst>
              <a:ext uri="{FF2B5EF4-FFF2-40B4-BE49-F238E27FC236}">
                <a16:creationId xmlns:a16="http://schemas.microsoft.com/office/drawing/2014/main" id="{EE7DB812-B904-2028-BE2F-B20D6D2C69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23839" y="643467"/>
            <a:ext cx="4944321"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982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BB68-9E62-B68E-77EF-59A62A2CF453}"/>
              </a:ext>
            </a:extLst>
          </p:cNvPr>
          <p:cNvSpPr>
            <a:spLocks noGrp="1"/>
          </p:cNvSpPr>
          <p:nvPr>
            <p:ph type="title"/>
          </p:nvPr>
        </p:nvSpPr>
        <p:spPr/>
        <p:txBody>
          <a:bodyPr/>
          <a:lstStyle/>
          <a:p>
            <a:r>
              <a:rPr lang="en-US" dirty="0"/>
              <a:t>History of animal use in therapy and trauma response:</a:t>
            </a:r>
          </a:p>
        </p:txBody>
      </p:sp>
      <p:graphicFrame>
        <p:nvGraphicFramePr>
          <p:cNvPr id="2054" name="Content Placeholder 2">
            <a:extLst>
              <a:ext uri="{FF2B5EF4-FFF2-40B4-BE49-F238E27FC236}">
                <a16:creationId xmlns:a16="http://schemas.microsoft.com/office/drawing/2014/main" id="{3488BB54-F84C-FE95-57CE-BD63A532D712}"/>
              </a:ext>
            </a:extLst>
          </p:cNvPr>
          <p:cNvGraphicFramePr>
            <a:graphicFrameLocks noGrp="1"/>
          </p:cNvGraphicFramePr>
          <p:nvPr>
            <p:ph idx="1"/>
          </p:nvPr>
        </p:nvGraphicFramePr>
        <p:xfrm>
          <a:off x="4900928" y="1179829"/>
          <a:ext cx="6650991" cy="4658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A9538C2F-7810-0D9B-0585-C7264DE22DDC}"/>
              </a:ext>
            </a:extLst>
          </p:cNvPr>
          <p:cNvSpPr>
            <a:spLocks noGrp="1"/>
          </p:cNvSpPr>
          <p:nvPr>
            <p:ph type="body" sz="half" idx="2"/>
          </p:nvPr>
        </p:nvSpPr>
        <p:spPr>
          <a:xfrm>
            <a:off x="774135" y="4434267"/>
            <a:ext cx="68605" cy="781359"/>
          </a:xfrm>
        </p:spPr>
        <p:txBody>
          <a:bodyPr/>
          <a:lstStyle/>
          <a:p>
            <a:endParaRPr lang="en-US" dirty="0"/>
          </a:p>
        </p:txBody>
      </p:sp>
      <p:pic>
        <p:nvPicPr>
          <p:cNvPr id="2052" name="Picture 4" descr="Controversial Army policy makes it difficult for soldiers to get service  dogs">
            <a:extLst>
              <a:ext uri="{FF2B5EF4-FFF2-40B4-BE49-F238E27FC236}">
                <a16:creationId xmlns:a16="http://schemas.microsoft.com/office/drawing/2014/main" id="{1520941B-555A-EC5D-0F82-00430BE977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857" y="3567244"/>
            <a:ext cx="3045708" cy="227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295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7393-8042-6980-8AEB-A3CB64349C91}"/>
              </a:ext>
            </a:extLst>
          </p:cNvPr>
          <p:cNvSpPr>
            <a:spLocks noGrp="1"/>
          </p:cNvSpPr>
          <p:nvPr>
            <p:ph type="title"/>
          </p:nvPr>
        </p:nvSpPr>
        <p:spPr/>
        <p:txBody>
          <a:bodyPr>
            <a:normAutofit/>
          </a:bodyPr>
          <a:lstStyle/>
          <a:p>
            <a:r>
              <a:rPr lang="en-US" sz="3200" dirty="0"/>
              <a:t>Impacts and Considerations</a:t>
            </a:r>
          </a:p>
        </p:txBody>
      </p:sp>
      <p:sp>
        <p:nvSpPr>
          <p:cNvPr id="3" name="Content Placeholder 2">
            <a:extLst>
              <a:ext uri="{FF2B5EF4-FFF2-40B4-BE49-F238E27FC236}">
                <a16:creationId xmlns:a16="http://schemas.microsoft.com/office/drawing/2014/main" id="{85FDB19B-D8DC-07A8-ABA1-0AA78130C8DD}"/>
              </a:ext>
            </a:extLst>
          </p:cNvPr>
          <p:cNvSpPr>
            <a:spLocks noGrp="1"/>
          </p:cNvSpPr>
          <p:nvPr>
            <p:ph sz="half" idx="1"/>
          </p:nvPr>
        </p:nvSpPr>
        <p:spPr/>
        <p:txBody>
          <a:bodyPr>
            <a:normAutofit/>
          </a:bodyPr>
          <a:lstStyle/>
          <a:p>
            <a:r>
              <a:rPr lang="en-US" sz="2400" dirty="0"/>
              <a:t>Impacts include: lowered anxiety and increased trust-building provided by the unconditional, accepting, and supportive nurturing environment provided by a trained animal (</a:t>
            </a:r>
            <a:r>
              <a:rPr lang="en-US" sz="2400" dirty="0" err="1"/>
              <a:t>Hamama</a:t>
            </a:r>
            <a:r>
              <a:rPr lang="en-US" sz="2400" dirty="0"/>
              <a:t> et al., 2011).</a:t>
            </a:r>
          </a:p>
        </p:txBody>
      </p:sp>
      <p:sp>
        <p:nvSpPr>
          <p:cNvPr id="4" name="Content Placeholder 3">
            <a:extLst>
              <a:ext uri="{FF2B5EF4-FFF2-40B4-BE49-F238E27FC236}">
                <a16:creationId xmlns:a16="http://schemas.microsoft.com/office/drawing/2014/main" id="{B2DB0EA7-5AA6-1C81-C5F3-2F975075DABE}"/>
              </a:ext>
            </a:extLst>
          </p:cNvPr>
          <p:cNvSpPr>
            <a:spLocks noGrp="1"/>
          </p:cNvSpPr>
          <p:nvPr>
            <p:ph sz="half" idx="2"/>
          </p:nvPr>
        </p:nvSpPr>
        <p:spPr/>
        <p:txBody>
          <a:bodyPr>
            <a:normAutofit/>
          </a:bodyPr>
          <a:lstStyle/>
          <a:p>
            <a:r>
              <a:rPr lang="en-US" sz="2400" dirty="0"/>
              <a:t>Considerations include: fear, allergies, group conflict, zoonotic diseases, language barriers, cultural status of animals, personal preferences</a:t>
            </a:r>
          </a:p>
        </p:txBody>
      </p:sp>
    </p:spTree>
    <p:extLst>
      <p:ext uri="{BB962C8B-B14F-4D97-AF65-F5344CB8AC3E}">
        <p14:creationId xmlns:p14="http://schemas.microsoft.com/office/powerpoint/2010/main" val="843436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B4AD2-2B7E-AA81-6417-9119592635F7}"/>
              </a:ext>
            </a:extLst>
          </p:cNvPr>
          <p:cNvSpPr>
            <a:spLocks noGrp="1"/>
          </p:cNvSpPr>
          <p:nvPr>
            <p:ph type="title"/>
          </p:nvPr>
        </p:nvSpPr>
        <p:spPr/>
        <p:txBody>
          <a:bodyPr/>
          <a:lstStyle/>
          <a:p>
            <a:r>
              <a:rPr lang="en-US"/>
              <a:t>benefits</a:t>
            </a:r>
            <a:endParaRPr lang="en-US" dirty="0"/>
          </a:p>
        </p:txBody>
      </p:sp>
      <p:graphicFrame>
        <p:nvGraphicFramePr>
          <p:cNvPr id="15" name="Content Placeholder 2">
            <a:extLst>
              <a:ext uri="{FF2B5EF4-FFF2-40B4-BE49-F238E27FC236}">
                <a16:creationId xmlns:a16="http://schemas.microsoft.com/office/drawing/2014/main" id="{89CC64B9-DD8F-EF30-9CDD-9C03499AC55F}"/>
              </a:ext>
            </a:extLst>
          </p:cNvPr>
          <p:cNvGraphicFramePr>
            <a:graphicFrameLocks noGrp="1"/>
          </p:cNvGraphicFramePr>
          <p:nvPr>
            <p:ph idx="1"/>
            <p:extLst>
              <p:ext uri="{D42A27DB-BD31-4B8C-83A1-F6EECF244321}">
                <p14:modId xmlns:p14="http://schemas.microsoft.com/office/powerpoint/2010/main" val="1378663122"/>
              </p:ext>
            </p:extLst>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3473672"/>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56C3F92-CC28-42D8-BF09-077075551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16C154-5A0F-4CDC-8C15-D2E21584649C}">
  <ds:schemaRefs>
    <ds:schemaRef ds:uri="http://schemas.microsoft.com/sharepoint/v3/contenttype/forms"/>
  </ds:schemaRefs>
</ds:datastoreItem>
</file>

<file path=customXml/itemProps3.xml><?xml version="1.0" encoding="utf-8"?>
<ds:datastoreItem xmlns:ds="http://schemas.openxmlformats.org/officeDocument/2006/customXml" ds:itemID="{3A6D3478-2986-4664-940C-67E0CAA21E04}">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Animal magnetism</Template>
  <TotalTime>24501</TotalTime>
  <Words>533</Words>
  <Application>Microsoft Office PowerPoint</Application>
  <PresentationFormat>Widescreen</PresentationFormat>
  <Paragraphs>49</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Franklin Gothic Book</vt:lpstr>
      <vt:lpstr>Franklin Gothic Demi</vt:lpstr>
      <vt:lpstr>Georgia</vt:lpstr>
      <vt:lpstr>Gill Sans MT</vt:lpstr>
      <vt:lpstr>Wingdings 2</vt:lpstr>
      <vt:lpstr>DividendVTI</vt:lpstr>
      <vt:lpstr>Ruff ruff: taking the bite out of juvenile court proceedings</vt:lpstr>
      <vt:lpstr>objectives</vt:lpstr>
      <vt:lpstr>PowerPoint Presentation</vt:lpstr>
      <vt:lpstr>PowerPoint Presentation</vt:lpstr>
      <vt:lpstr>NOW imagine seeing this….</vt:lpstr>
      <vt:lpstr>PowerPoint Presentation</vt:lpstr>
      <vt:lpstr>History of animal use in therapy and trauma response:</vt:lpstr>
      <vt:lpstr>Impacts and Considerations</vt:lpstr>
      <vt:lpstr>benefits</vt:lpstr>
      <vt:lpstr>PowerPoint Presentation</vt:lpstr>
      <vt:lpstr>PowerPoint Presentation</vt:lpstr>
      <vt:lpstr>Barriers</vt:lpstr>
      <vt:lpstr>PowerPoint Presentation</vt:lpstr>
      <vt:lpstr>Once upon a time…</vt:lpstr>
      <vt:lpstr>Ways Tater tot  is utilized</vt:lpstr>
      <vt:lpstr>View from the bench</vt:lpstr>
      <vt:lpstr>The honorable  Tater tot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Ruff ruff: taking the bite out of juvenile court proceedings</dc:title>
  <dc:creator>Beth A. Cardina</dc:creator>
  <cp:lastModifiedBy>Beth A. Cardina</cp:lastModifiedBy>
  <cp:revision>15</cp:revision>
  <dcterms:created xsi:type="dcterms:W3CDTF">2022-04-28T18:20:49Z</dcterms:created>
  <dcterms:modified xsi:type="dcterms:W3CDTF">2022-09-09T13:33:39Z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