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5"/>
  </p:notesMasterIdLst>
  <p:sldIdLst>
    <p:sldId id="256" r:id="rId2"/>
    <p:sldId id="427" r:id="rId3"/>
    <p:sldId id="317" r:id="rId4"/>
    <p:sldId id="322" r:id="rId5"/>
    <p:sldId id="323" r:id="rId6"/>
    <p:sldId id="319" r:id="rId7"/>
    <p:sldId id="325" r:id="rId8"/>
    <p:sldId id="433" r:id="rId9"/>
    <p:sldId id="261" r:id="rId10"/>
    <p:sldId id="271" r:id="rId11"/>
    <p:sldId id="272" r:id="rId12"/>
    <p:sldId id="259" r:id="rId13"/>
    <p:sldId id="333" r:id="rId14"/>
    <p:sldId id="361" r:id="rId15"/>
    <p:sldId id="258" r:id="rId16"/>
    <p:sldId id="260" r:id="rId17"/>
    <p:sldId id="430" r:id="rId18"/>
    <p:sldId id="428" r:id="rId19"/>
    <p:sldId id="429" r:id="rId20"/>
    <p:sldId id="379" r:id="rId21"/>
    <p:sldId id="380" r:id="rId22"/>
    <p:sldId id="263" r:id="rId23"/>
    <p:sldId id="431" r:id="rId24"/>
    <p:sldId id="262" r:id="rId25"/>
    <p:sldId id="267" r:id="rId26"/>
    <p:sldId id="299" r:id="rId27"/>
    <p:sldId id="264" r:id="rId28"/>
    <p:sldId id="270" r:id="rId29"/>
    <p:sldId id="265" r:id="rId30"/>
    <p:sldId id="266" r:id="rId31"/>
    <p:sldId id="417" r:id="rId32"/>
    <p:sldId id="269" r:id="rId33"/>
    <p:sldId id="432"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767AEE-573F-4833-B01A-844A699F6D21}" v="1" dt="2025-08-29T20:36:27.243"/>
    <p1510:client id="{215B2F60-05A7-94DF-8E18-C3732CC17BB2}" v="171" dt="2025-08-28T13:01:41.023"/>
    <p1510:client id="{4F329756-52A7-79FB-8236-40638D46CD95}" v="9" dt="2025-08-29T20:34:20.228"/>
    <p1510:client id="{8C8BED8D-F34E-CF1B-09B3-65AD49B03583}" v="40" dt="2025-08-28T14:08:14.736"/>
    <p1510:client id="{A27CC7F8-F8F8-55CC-F6B1-0E99FB0B5110}" v="12" dt="2025-08-29T19:54:59.3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0" d="100"/>
          <a:sy n="120" d="100"/>
        </p:scale>
        <p:origin x="1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9011F-6121-41B7-9EF3-797866D40BD4}" type="datetimeFigureOut">
              <a:t>8/29/2025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A51DF-22E4-4029-9AF2-E61537AE2A1D}" type="slidenum">
              <a:t>‹#›</a:t>
            </a:fld>
            <a:endParaRPr lang="en-US"/>
          </a:p>
        </p:txBody>
      </p:sp>
    </p:spTree>
    <p:extLst>
      <p:ext uri="{BB962C8B-B14F-4D97-AF65-F5344CB8AC3E}">
        <p14:creationId xmlns:p14="http://schemas.microsoft.com/office/powerpoint/2010/main" val="1702395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hopkinsmedicine.org/health/conditions-and-diseases/eating-disorders/facts-about-eating-disorders-in-adolescent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jamie</a:t>
            </a:r>
          </a:p>
        </p:txBody>
      </p:sp>
      <p:sp>
        <p:nvSpPr>
          <p:cNvPr id="4" name="Slide Number Placeholder 3"/>
          <p:cNvSpPr>
            <a:spLocks noGrp="1"/>
          </p:cNvSpPr>
          <p:nvPr>
            <p:ph type="sldNum" sz="quarter" idx="5"/>
          </p:nvPr>
        </p:nvSpPr>
        <p:spPr/>
        <p:txBody>
          <a:bodyPr/>
          <a:lstStyle/>
          <a:p>
            <a:fld id="{5E7A51DF-22E4-4029-9AF2-E61537AE2A1D}" type="slidenum">
              <a:rPr lang="en-US"/>
              <a:t>1</a:t>
            </a:fld>
            <a:endParaRPr lang="en-US"/>
          </a:p>
        </p:txBody>
      </p:sp>
    </p:spTree>
    <p:extLst>
      <p:ext uri="{BB962C8B-B14F-4D97-AF65-F5344CB8AC3E}">
        <p14:creationId xmlns:p14="http://schemas.microsoft.com/office/powerpoint/2010/main" val="3938440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Erin</a:t>
            </a:r>
          </a:p>
        </p:txBody>
      </p:sp>
      <p:sp>
        <p:nvSpPr>
          <p:cNvPr id="4" name="Slide Number Placeholder 3"/>
          <p:cNvSpPr>
            <a:spLocks noGrp="1"/>
          </p:cNvSpPr>
          <p:nvPr>
            <p:ph type="sldNum" sz="quarter" idx="5"/>
          </p:nvPr>
        </p:nvSpPr>
        <p:spPr/>
        <p:txBody>
          <a:bodyPr/>
          <a:lstStyle/>
          <a:p>
            <a:fld id="{5E7A51DF-22E4-4029-9AF2-E61537AE2A1D}" type="slidenum">
              <a:rPr lang="en-US"/>
              <a:t>10</a:t>
            </a:fld>
            <a:endParaRPr lang="en-US"/>
          </a:p>
        </p:txBody>
      </p:sp>
    </p:spTree>
    <p:extLst>
      <p:ext uri="{BB962C8B-B14F-4D97-AF65-F5344CB8AC3E}">
        <p14:creationId xmlns:p14="http://schemas.microsoft.com/office/powerpoint/2010/main" val="569492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Erin</a:t>
            </a:r>
          </a:p>
        </p:txBody>
      </p:sp>
      <p:sp>
        <p:nvSpPr>
          <p:cNvPr id="4" name="Slide Number Placeholder 3"/>
          <p:cNvSpPr>
            <a:spLocks noGrp="1"/>
          </p:cNvSpPr>
          <p:nvPr>
            <p:ph type="sldNum" sz="quarter" idx="5"/>
          </p:nvPr>
        </p:nvSpPr>
        <p:spPr/>
        <p:txBody>
          <a:bodyPr/>
          <a:lstStyle/>
          <a:p>
            <a:fld id="{5E7A51DF-22E4-4029-9AF2-E61537AE2A1D}" type="slidenum">
              <a:rPr lang="en-US"/>
              <a:t>11</a:t>
            </a:fld>
            <a:endParaRPr lang="en-US"/>
          </a:p>
        </p:txBody>
      </p:sp>
    </p:spTree>
    <p:extLst>
      <p:ext uri="{BB962C8B-B14F-4D97-AF65-F5344CB8AC3E}">
        <p14:creationId xmlns:p14="http://schemas.microsoft.com/office/powerpoint/2010/main" val="42815555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Erin</a:t>
            </a:r>
            <a:endParaRPr lang="en-US"/>
          </a:p>
          <a:p>
            <a:r>
              <a:rPr lang="en-US"/>
              <a:t>However, a far higher proportion of youth report less severe symptoms of disordered eating and shape and weight concerns.</a:t>
            </a:r>
          </a:p>
        </p:txBody>
      </p:sp>
      <p:sp>
        <p:nvSpPr>
          <p:cNvPr id="4" name="Slide Number Placeholder 3"/>
          <p:cNvSpPr>
            <a:spLocks noGrp="1"/>
          </p:cNvSpPr>
          <p:nvPr>
            <p:ph type="sldNum" sz="quarter" idx="5"/>
          </p:nvPr>
        </p:nvSpPr>
        <p:spPr/>
        <p:txBody>
          <a:bodyPr/>
          <a:lstStyle/>
          <a:p>
            <a:fld id="{6C15F811-F47D-4FB1-8691-1417E92DA80C}" type="slidenum">
              <a:rPr lang="en-US" smtClean="0"/>
              <a:t>12</a:t>
            </a:fld>
            <a:endParaRPr lang="en-US"/>
          </a:p>
        </p:txBody>
      </p:sp>
    </p:spTree>
    <p:extLst>
      <p:ext uri="{BB962C8B-B14F-4D97-AF65-F5344CB8AC3E}">
        <p14:creationId xmlns:p14="http://schemas.microsoft.com/office/powerpoint/2010/main" val="4807496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90571A6A-6A08-D8F1-1095-32C932BB50D5}"/>
              </a:ext>
            </a:extLst>
          </p:cNvPr>
          <p:cNvSpPr>
            <a:spLocks noGrp="1" noRot="1" noChangeAspect="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5655CF94-7BE7-F3D6-CA99-80B7C31EFE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Erin</a:t>
            </a:r>
            <a:endParaRPr lang="en-US"/>
          </a:p>
          <a:p>
            <a:pPr defTabSz="914400">
              <a:spcBef>
                <a:spcPct val="0"/>
              </a:spcBef>
            </a:pPr>
            <a:r>
              <a:rPr lang="en-US" altLang="en-US"/>
              <a:t>Both Genetics and environment influence the development of eating disorders – ED are neurobiological disorders. </a:t>
            </a:r>
            <a:endParaRPr lang="en-US">
              <a:ea typeface="Calibri"/>
              <a:cs typeface="Calibri"/>
            </a:endParaRPr>
          </a:p>
          <a:p>
            <a:pPr defTabSz="914400" eaLnBrk="1" hangingPunct="1">
              <a:spcBef>
                <a:spcPct val="0"/>
              </a:spcBef>
            </a:pPr>
            <a:endParaRPr lang="en-US" altLang="en-US"/>
          </a:p>
          <a:p>
            <a:pPr defTabSz="914400" eaLnBrk="1" hangingPunct="1">
              <a:spcBef>
                <a:spcPct val="0"/>
              </a:spcBef>
            </a:pPr>
            <a:r>
              <a:rPr lang="en-US" altLang="en-US"/>
              <a:t>A genetic predisposition plus exposure to certain experiences or environmental factors can trigger the onset of an eating disorders.</a:t>
            </a:r>
          </a:p>
          <a:p>
            <a:pPr defTabSz="914400" eaLnBrk="1" hangingPunct="1">
              <a:spcBef>
                <a:spcPct val="0"/>
              </a:spcBef>
            </a:pPr>
            <a:endParaRPr lang="en-US" altLang="en-US"/>
          </a:p>
          <a:p>
            <a:pPr defTabSz="914400"/>
            <a:r>
              <a:rPr lang="en-US" altLang="en-US"/>
              <a:t>A person may have a genetic predisposition for an eating disorder and never develop one. Similarly, a person can have certain experiences that would make them more vulnerable toward developing an eating disorder, but may not be highly genetically predisposed, or they may have enough protective factors in place that prevent against developing an eating disorder.</a:t>
            </a:r>
          </a:p>
        </p:txBody>
      </p:sp>
      <p:sp>
        <p:nvSpPr>
          <p:cNvPr id="63492" name="Slide Number Placeholder 3">
            <a:extLst>
              <a:ext uri="{FF2B5EF4-FFF2-40B4-BE49-F238E27FC236}">
                <a16:creationId xmlns:a16="http://schemas.microsoft.com/office/drawing/2014/main" id="{44E742B1-B99B-C3CF-1F8D-19EADBFC79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5A1DECD-D3F6-4E06-B4DB-CF47A485A158}" type="slidenum">
              <a:rPr lang="en-US" altLang="en-US" smtClean="0"/>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5515F81E-D3E5-4158-E3CF-35812043C7CC}"/>
              </a:ext>
            </a:extLst>
          </p:cNvPr>
          <p:cNvSpPr>
            <a:spLocks noGrp="1" noRot="1" noChangeAspect="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28EC0C9D-4CAC-5798-453B-B84AA5F360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Erin</a:t>
            </a:r>
            <a:endParaRPr lang="en-US"/>
          </a:p>
          <a:p>
            <a:r>
              <a:rPr lang="en-US" altLang="en-US"/>
              <a:t>Here is a visual representation of the many, many factors and layers that impact a child’s eating and potentially disordered eating behaviors.  From the child and their experiences themselves, the family eating behaviors, any negative weight statements, peer influence or teasing, and factors within the community including access to food, obesity stigma, ultra-thin ideal, and I will add “media”.  Each of these could be an hour talk in themselves</a:t>
            </a:r>
            <a:endParaRPr lang="en-US">
              <a:ea typeface="Calibri"/>
              <a:cs typeface="Calibri"/>
            </a:endParaRPr>
          </a:p>
        </p:txBody>
      </p:sp>
      <p:sp>
        <p:nvSpPr>
          <p:cNvPr id="69636" name="Slide Number Placeholder 3">
            <a:extLst>
              <a:ext uri="{FF2B5EF4-FFF2-40B4-BE49-F238E27FC236}">
                <a16:creationId xmlns:a16="http://schemas.microsoft.com/office/drawing/2014/main" id="{3879D076-021A-D68E-363E-4CDC72F042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AFBC2BF-755E-44D9-976C-ADCE7108B14D}" type="slidenum">
              <a:rPr lang="en-US" altLang="en-US" smtClean="0"/>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Megan</a:t>
            </a:r>
          </a:p>
        </p:txBody>
      </p:sp>
      <p:sp>
        <p:nvSpPr>
          <p:cNvPr id="4" name="Slide Number Placeholder 3"/>
          <p:cNvSpPr>
            <a:spLocks noGrp="1"/>
          </p:cNvSpPr>
          <p:nvPr>
            <p:ph type="sldNum" sz="quarter" idx="5"/>
          </p:nvPr>
        </p:nvSpPr>
        <p:spPr/>
        <p:txBody>
          <a:bodyPr/>
          <a:lstStyle/>
          <a:p>
            <a:fld id="{5E7A51DF-22E4-4029-9AF2-E61537AE2A1D}" type="slidenum">
              <a:rPr lang="en-US"/>
              <a:t>15</a:t>
            </a:fld>
            <a:endParaRPr lang="en-US"/>
          </a:p>
        </p:txBody>
      </p:sp>
    </p:spTree>
    <p:extLst>
      <p:ext uri="{BB962C8B-B14F-4D97-AF65-F5344CB8AC3E}">
        <p14:creationId xmlns:p14="http://schemas.microsoft.com/office/powerpoint/2010/main" val="3814977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Megan</a:t>
            </a:r>
          </a:p>
        </p:txBody>
      </p:sp>
      <p:sp>
        <p:nvSpPr>
          <p:cNvPr id="4" name="Slide Number Placeholder 3"/>
          <p:cNvSpPr>
            <a:spLocks noGrp="1"/>
          </p:cNvSpPr>
          <p:nvPr>
            <p:ph type="sldNum" sz="quarter" idx="5"/>
          </p:nvPr>
        </p:nvSpPr>
        <p:spPr/>
        <p:txBody>
          <a:bodyPr/>
          <a:lstStyle/>
          <a:p>
            <a:fld id="{5E7A51DF-22E4-4029-9AF2-E61537AE2A1D}" type="slidenum">
              <a:rPr lang="en-US"/>
              <a:t>16</a:t>
            </a:fld>
            <a:endParaRPr lang="en-US"/>
          </a:p>
        </p:txBody>
      </p:sp>
    </p:spTree>
    <p:extLst>
      <p:ext uri="{BB962C8B-B14F-4D97-AF65-F5344CB8AC3E}">
        <p14:creationId xmlns:p14="http://schemas.microsoft.com/office/powerpoint/2010/main" val="4476461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Megan</a:t>
            </a:r>
            <a:endParaRPr lang="en-US"/>
          </a:p>
          <a:p>
            <a:r>
              <a:rPr lang="en-US">
                <a:ea typeface="Calibri"/>
                <a:cs typeface="Calibri"/>
              </a:rPr>
              <a:t>Describe role of each discipline</a:t>
            </a:r>
            <a:endParaRPr lang="en-US"/>
          </a:p>
        </p:txBody>
      </p:sp>
      <p:sp>
        <p:nvSpPr>
          <p:cNvPr id="4" name="Slide Number Placeholder 3"/>
          <p:cNvSpPr>
            <a:spLocks noGrp="1"/>
          </p:cNvSpPr>
          <p:nvPr>
            <p:ph type="sldNum" sz="quarter" idx="5"/>
          </p:nvPr>
        </p:nvSpPr>
        <p:spPr/>
        <p:txBody>
          <a:bodyPr/>
          <a:lstStyle/>
          <a:p>
            <a:fld id="{5E7A51DF-22E4-4029-9AF2-E61537AE2A1D}" type="slidenum">
              <a:rPr lang="en-US"/>
              <a:t>17</a:t>
            </a:fld>
            <a:endParaRPr lang="en-US"/>
          </a:p>
        </p:txBody>
      </p:sp>
    </p:spTree>
    <p:extLst>
      <p:ext uri="{BB962C8B-B14F-4D97-AF65-F5344CB8AC3E}">
        <p14:creationId xmlns:p14="http://schemas.microsoft.com/office/powerpoint/2010/main" val="32670797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D247A7D2-8920-8A78-4D39-13365B7DE5B2}"/>
              </a:ext>
            </a:extLst>
          </p:cNvPr>
          <p:cNvSpPr>
            <a:spLocks noGrp="1" noRot="1" noChangeAspect="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F8F5ED31-5BB7-454D-ED0A-6FB7EBCBE1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Megan</a:t>
            </a:r>
            <a:endParaRPr lang="en-US"/>
          </a:p>
          <a:p>
            <a:r>
              <a:rPr lang="en-US" altLang="en-US"/>
              <a:t>Eating disorder tx modalities (CBT-E and FBT) do not include a dietitian as part of their treatment. Yet we know that eating disorders require a multidisciplinary tx approach.  RDs are trained in both CBT-E and FBT models and can help work along side the providers to “speak the same language” and implement treatment approaches. </a:t>
            </a:r>
            <a:endParaRPr lang="en-US">
              <a:ea typeface="Calibri"/>
              <a:cs typeface="Calibri"/>
            </a:endParaRPr>
          </a:p>
          <a:p>
            <a:endParaRPr lang="en-US" altLang="en-US"/>
          </a:p>
          <a:p>
            <a:r>
              <a:rPr lang="en-US" altLang="en-US"/>
              <a:t>RDs do not diagnose but can provide info to help therapists and psychiatrists do this. Examples of this include interpreting growth trends, diagnosing malnutrition, estimation of calorie needs vs nutrients consumed and differentiating between subjective and objective binge behaviors.</a:t>
            </a:r>
          </a:p>
          <a:p>
            <a:endParaRPr lang="en-US" altLang="en-US"/>
          </a:p>
          <a:p>
            <a:r>
              <a:rPr lang="en-US" altLang="en-US"/>
              <a:t>Weekly meetings with BH,  RD, Psych and medical providers</a:t>
            </a:r>
          </a:p>
        </p:txBody>
      </p:sp>
      <p:sp>
        <p:nvSpPr>
          <p:cNvPr id="81924" name="Slide Number Placeholder 3">
            <a:extLst>
              <a:ext uri="{FF2B5EF4-FFF2-40B4-BE49-F238E27FC236}">
                <a16:creationId xmlns:a16="http://schemas.microsoft.com/office/drawing/2014/main" id="{CCCD44CB-04FF-56E8-5A9D-0131606717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6857F1A-FA19-45B0-B1FB-EC701FAE768F}" type="slidenum">
              <a:rPr lang="en-US" altLang="en-US" smtClean="0"/>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Megan</a:t>
            </a:r>
          </a:p>
          <a:p>
            <a:r>
              <a:rPr lang="en-US"/>
              <a:t>Consensus across all disciplines associated with the treatment of EDs is that medical stabilization and nutritional restoration </a:t>
            </a:r>
            <a:r>
              <a:rPr lang="en-US" err="1"/>
              <a:t>arenecessary</a:t>
            </a:r>
            <a:r>
              <a:rPr lang="en-US"/>
              <a:t> first steps in treating </a:t>
            </a:r>
            <a:r>
              <a:rPr lang="en-US" err="1"/>
              <a:t>EDs.</a:t>
            </a:r>
            <a:r>
              <a:rPr lang="en-US"/>
              <a:t> Both early behavior change, and (when weight gain is necessary), early weight gain predict symptom remission (Nazar et al., 2017).</a:t>
            </a:r>
          </a:p>
          <a:p>
            <a:r>
              <a:rPr lang="en-US"/>
              <a:t>Nutrition: Achievement of normal eating behaviors meeting nutritional needs in a regular, balanced, sustainable way without fearful, negative, and distorted thoughts about food, body, and self.</a:t>
            </a:r>
          </a:p>
          <a:p>
            <a:endParaRPr lang="en-US">
              <a:ea typeface="Calibri"/>
              <a:cs typeface="Calibri"/>
            </a:endParaRPr>
          </a:p>
          <a:p>
            <a:r>
              <a:rPr lang="en-US">
                <a:ea typeface="Calibri"/>
                <a:cs typeface="Calibri"/>
              </a:rPr>
              <a:t>RD's role: </a:t>
            </a:r>
            <a:r>
              <a:rPr lang="en-US"/>
              <a:t>Nutrition: Achievement of normal eating behaviors meeting nutritional needs in a regular, balanced, sustainable way without fearful, negative, and distorted thoughts about food, body, and self.</a:t>
            </a:r>
            <a:endParaRPr lang="en-US">
              <a:ea typeface="Calibri"/>
              <a:cs typeface="Calibri"/>
            </a:endParaRPr>
          </a:p>
          <a:p>
            <a:r>
              <a:rPr lang="en-US">
                <a:ea typeface="Calibri"/>
                <a:cs typeface="Calibri"/>
              </a:rPr>
              <a:t>Psychologist goal:</a:t>
            </a:r>
          </a:p>
        </p:txBody>
      </p:sp>
      <p:sp>
        <p:nvSpPr>
          <p:cNvPr id="4" name="Slide Number Placeholder 3"/>
          <p:cNvSpPr>
            <a:spLocks noGrp="1"/>
          </p:cNvSpPr>
          <p:nvPr>
            <p:ph type="sldNum" sz="quarter" idx="5"/>
          </p:nvPr>
        </p:nvSpPr>
        <p:spPr/>
        <p:txBody>
          <a:bodyPr/>
          <a:lstStyle/>
          <a:p>
            <a:fld id="{5E7A51DF-22E4-4029-9AF2-E61537AE2A1D}" type="slidenum">
              <a:rPr lang="en-US"/>
              <a:t>19</a:t>
            </a:fld>
            <a:endParaRPr lang="en-US"/>
          </a:p>
        </p:txBody>
      </p:sp>
    </p:spTree>
    <p:extLst>
      <p:ext uri="{BB962C8B-B14F-4D97-AF65-F5344CB8AC3E}">
        <p14:creationId xmlns:p14="http://schemas.microsoft.com/office/powerpoint/2010/main" val="1023808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jamie</a:t>
            </a:r>
          </a:p>
        </p:txBody>
      </p:sp>
      <p:sp>
        <p:nvSpPr>
          <p:cNvPr id="4" name="Slide Number Placeholder 3"/>
          <p:cNvSpPr>
            <a:spLocks noGrp="1"/>
          </p:cNvSpPr>
          <p:nvPr>
            <p:ph type="sldNum" sz="quarter" idx="5"/>
          </p:nvPr>
        </p:nvSpPr>
        <p:spPr/>
        <p:txBody>
          <a:bodyPr/>
          <a:lstStyle/>
          <a:p>
            <a:fld id="{5E7A51DF-22E4-4029-9AF2-E61537AE2A1D}" type="slidenum">
              <a:rPr lang="en-US"/>
              <a:t>2</a:t>
            </a:fld>
            <a:endParaRPr lang="en-US"/>
          </a:p>
        </p:txBody>
      </p:sp>
    </p:spTree>
    <p:extLst>
      <p:ext uri="{BB962C8B-B14F-4D97-AF65-F5344CB8AC3E}">
        <p14:creationId xmlns:p14="http://schemas.microsoft.com/office/powerpoint/2010/main" val="31739518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D0CEB24-385A-367A-E075-8142A4AA283F}"/>
              </a:ext>
            </a:extLst>
          </p:cNvPr>
          <p:cNvSpPr>
            <a:spLocks noGrp="1" noRot="1" noChangeAspect="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06CC7067-3306-F52C-1F34-91EF8C515D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Megan</a:t>
            </a:r>
            <a:endParaRPr lang="en-US"/>
          </a:p>
        </p:txBody>
      </p:sp>
      <p:sp>
        <p:nvSpPr>
          <p:cNvPr id="32772" name="Slide Number Placeholder 3">
            <a:extLst>
              <a:ext uri="{FF2B5EF4-FFF2-40B4-BE49-F238E27FC236}">
                <a16:creationId xmlns:a16="http://schemas.microsoft.com/office/drawing/2014/main" id="{0890053C-98E0-0550-2FC1-8C341C2230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E1923B4-48C6-46D7-A10B-1385FC0FD005}" type="slidenum">
              <a:rPr lang="en-US" altLang="en-US" smtClean="0"/>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5A711706-21C6-E281-75DB-8CC6657D18B6}"/>
              </a:ext>
            </a:extLst>
          </p:cNvPr>
          <p:cNvSpPr>
            <a:spLocks noGrp="1" noRot="1" noChangeAspect="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BA7B832-4BA3-EA59-4E20-B2A4222CB6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Calibri"/>
                <a:cs typeface="Calibri"/>
              </a:rPr>
              <a:t>Megan</a:t>
            </a:r>
          </a:p>
          <a:p>
            <a:r>
              <a:rPr lang="en-US" altLang="en-US">
                <a:ea typeface="Calibri"/>
                <a:cs typeface="Calibri"/>
              </a:rPr>
              <a:t>Mention insurance </a:t>
            </a:r>
          </a:p>
        </p:txBody>
      </p:sp>
      <p:sp>
        <p:nvSpPr>
          <p:cNvPr id="34820" name="Slide Number Placeholder 3">
            <a:extLst>
              <a:ext uri="{FF2B5EF4-FFF2-40B4-BE49-F238E27FC236}">
                <a16:creationId xmlns:a16="http://schemas.microsoft.com/office/drawing/2014/main" id="{96C59B5E-8841-49D4-EFED-3E82510355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DD0D567-0A45-4B38-9F00-93144D4C0EE9}" type="slidenum">
              <a:rPr lang="en-US" altLang="en-US" smtClean="0"/>
              <a:pPr/>
              <a:t>21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Jamie</a:t>
            </a:r>
          </a:p>
          <a:p>
            <a:r>
              <a:rPr lang="en-US">
                <a:ea typeface="Calibri"/>
                <a:cs typeface="Calibri"/>
              </a:rPr>
              <a:t>SDOH – how this may impact malnutrition, access to food, food insecirty and associatioon to binge eating/hoarding behaviors, etc</a:t>
            </a:r>
            <a:endParaRPr lang="en-US"/>
          </a:p>
        </p:txBody>
      </p:sp>
      <p:sp>
        <p:nvSpPr>
          <p:cNvPr id="4" name="Slide Number Placeholder 3"/>
          <p:cNvSpPr>
            <a:spLocks noGrp="1"/>
          </p:cNvSpPr>
          <p:nvPr>
            <p:ph type="sldNum" sz="quarter" idx="5"/>
          </p:nvPr>
        </p:nvSpPr>
        <p:spPr/>
        <p:txBody>
          <a:bodyPr/>
          <a:lstStyle/>
          <a:p>
            <a:fld id="{5E7A51DF-22E4-4029-9AF2-E61537AE2A1D}" type="slidenum">
              <a:rPr lang="en-US"/>
              <a:t>22</a:t>
            </a:fld>
            <a:endParaRPr lang="en-US"/>
          </a:p>
        </p:txBody>
      </p:sp>
    </p:spTree>
    <p:extLst>
      <p:ext uri="{BB962C8B-B14F-4D97-AF65-F5344CB8AC3E}">
        <p14:creationId xmlns:p14="http://schemas.microsoft.com/office/powerpoint/2010/main" val="31646799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Jamie</a:t>
            </a:r>
          </a:p>
        </p:txBody>
      </p:sp>
      <p:sp>
        <p:nvSpPr>
          <p:cNvPr id="4" name="Slide Number Placeholder 3"/>
          <p:cNvSpPr>
            <a:spLocks noGrp="1"/>
          </p:cNvSpPr>
          <p:nvPr>
            <p:ph type="sldNum" sz="quarter" idx="5"/>
          </p:nvPr>
        </p:nvSpPr>
        <p:spPr/>
        <p:txBody>
          <a:bodyPr/>
          <a:lstStyle/>
          <a:p>
            <a:fld id="{5E7A51DF-22E4-4029-9AF2-E61537AE2A1D}" type="slidenum">
              <a:rPr lang="en-US"/>
              <a:t>23</a:t>
            </a:fld>
            <a:endParaRPr lang="en-US"/>
          </a:p>
        </p:txBody>
      </p:sp>
    </p:spTree>
    <p:extLst>
      <p:ext uri="{BB962C8B-B14F-4D97-AF65-F5344CB8AC3E}">
        <p14:creationId xmlns:p14="http://schemas.microsoft.com/office/powerpoint/2010/main" val="14276981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Jamie</a:t>
            </a:r>
          </a:p>
          <a:p>
            <a:r>
              <a:rPr lang="en-US"/>
              <a:t>Dental problems, menstrual irregularities</a:t>
            </a:r>
          </a:p>
        </p:txBody>
      </p:sp>
      <p:sp>
        <p:nvSpPr>
          <p:cNvPr id="4" name="Slide Number Placeholder 3"/>
          <p:cNvSpPr>
            <a:spLocks noGrp="1"/>
          </p:cNvSpPr>
          <p:nvPr>
            <p:ph type="sldNum" sz="quarter" idx="5"/>
          </p:nvPr>
        </p:nvSpPr>
        <p:spPr/>
        <p:txBody>
          <a:bodyPr/>
          <a:lstStyle/>
          <a:p>
            <a:fld id="{6C15F811-F47D-4FB1-8691-1417E92DA80C}" type="slidenum">
              <a:rPr lang="en-US" smtClean="0"/>
              <a:t>24</a:t>
            </a:fld>
            <a:endParaRPr lang="en-US"/>
          </a:p>
        </p:txBody>
      </p:sp>
    </p:spTree>
    <p:extLst>
      <p:ext uri="{BB962C8B-B14F-4D97-AF65-F5344CB8AC3E}">
        <p14:creationId xmlns:p14="http://schemas.microsoft.com/office/powerpoint/2010/main" val="15509428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Jamie</a:t>
            </a:r>
          </a:p>
        </p:txBody>
      </p:sp>
      <p:sp>
        <p:nvSpPr>
          <p:cNvPr id="4" name="Slide Number Placeholder 3"/>
          <p:cNvSpPr>
            <a:spLocks noGrp="1"/>
          </p:cNvSpPr>
          <p:nvPr>
            <p:ph type="sldNum" sz="quarter" idx="5"/>
          </p:nvPr>
        </p:nvSpPr>
        <p:spPr/>
        <p:txBody>
          <a:bodyPr/>
          <a:lstStyle/>
          <a:p>
            <a:fld id="{5E7A51DF-22E4-4029-9AF2-E61537AE2A1D}" type="slidenum">
              <a:rPr lang="en-US"/>
              <a:t>25</a:t>
            </a:fld>
            <a:endParaRPr lang="en-US"/>
          </a:p>
        </p:txBody>
      </p:sp>
    </p:spTree>
    <p:extLst>
      <p:ext uri="{BB962C8B-B14F-4D97-AF65-F5344CB8AC3E}">
        <p14:creationId xmlns:p14="http://schemas.microsoft.com/office/powerpoint/2010/main" val="195961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703263"/>
            <a:ext cx="6248400" cy="3514725"/>
          </a:xfrm>
        </p:spPr>
      </p:sp>
      <p:sp>
        <p:nvSpPr>
          <p:cNvPr id="3" name="Notes Placeholder 2"/>
          <p:cNvSpPr>
            <a:spLocks noGrp="1"/>
          </p:cNvSpPr>
          <p:nvPr>
            <p:ph type="body" idx="1"/>
          </p:nvPr>
        </p:nvSpPr>
        <p:spPr/>
        <p:txBody>
          <a:bodyPr/>
          <a:lstStyle/>
          <a:p>
            <a:r>
              <a:rPr lang="en-US">
                <a:ea typeface="ＭＳ Ｐゴシック"/>
                <a:cs typeface="Calibri"/>
              </a:rPr>
              <a:t>Jamie</a:t>
            </a:r>
            <a:endParaRPr lang="en-US">
              <a:ea typeface="Calibri" panose="020F0502020204030204"/>
              <a:cs typeface="Calibri"/>
            </a:endParaRPr>
          </a:p>
          <a:p>
            <a:r>
              <a:rPr lang="en-US">
                <a:ea typeface="ＭＳ Ｐゴシック"/>
                <a:cs typeface="Calibri"/>
              </a:rPr>
              <a:t>No body system is excused from the effects of malnutrition. I'm not going to read over all of the possible consequences, but please take a moment to review all of the possible manifestations of malnutrition. Worrisome manifestations effect cardiovascular functioning which in most cases leads to hospitalization.</a:t>
            </a:r>
            <a:endParaRPr lang="en-US">
              <a:ea typeface="Calibri"/>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pPr>
              <a:defRPr/>
            </a:pPr>
            <a:fld id="{AD4BB76F-E7F9-4880-A00D-FFE181C735FD}" type="slidenum">
              <a:rPr lang="en-US" altLang="en-US"/>
              <a:pPr>
                <a:defRPr/>
              </a:pPr>
              <a:t>26</a:t>
            </a:fld>
            <a:endParaRPr lang="en-US" altLang="en-US"/>
          </a:p>
        </p:txBody>
      </p:sp>
    </p:spTree>
    <p:extLst>
      <p:ext uri="{BB962C8B-B14F-4D97-AF65-F5344CB8AC3E}">
        <p14:creationId xmlns:p14="http://schemas.microsoft.com/office/powerpoint/2010/main" val="25565242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Erin</a:t>
            </a:r>
            <a:endParaRPr lang="en-US"/>
          </a:p>
          <a:p>
            <a:r>
              <a:rPr lang="en-US"/>
              <a:t>Be prepared – are you the best person, have you documented your concerns, create a safe space</a:t>
            </a:r>
          </a:p>
          <a:p>
            <a:r>
              <a:rPr lang="en-US"/>
              <a:t>Express your care and concern – “I” statements, don’t blame/shame</a:t>
            </a:r>
          </a:p>
          <a:p>
            <a:r>
              <a:rPr lang="en-US"/>
              <a:t>Seek help early</a:t>
            </a:r>
          </a:p>
          <a:p>
            <a:r>
              <a:rPr lang="en-US"/>
              <a:t>Involve the family whenever possible</a:t>
            </a:r>
          </a:p>
          <a:p>
            <a:r>
              <a:rPr lang="en-US"/>
              <a:t>Establish a support network – principal, school counselor, nurse</a:t>
            </a:r>
          </a:p>
          <a:p>
            <a:endParaRPr lang="en-US"/>
          </a:p>
          <a:p>
            <a:r>
              <a:rPr lang="en-US"/>
              <a:t>If the student denies any problems: If the student admits having difficulty: Describe what you are seeing and let the student know you will be following up with them. If your concern persists, and the student continues to deny problems, suggest you both go to the social worker, counselor, nurse, etc. If the student is unwilling to go to the social worker, let the student know that you will be talking to the social worker and/or parents. If the student expresses concern over food or weight issues, either specifically or in vague generalities, make a referral to the social worker. Teacher should follow-up with social worker with his/her observations. 7 If you are Uncomfortable Confronting the Student Directly Go directly to the school social worker, counselor, or nurse about your concern regarding the student. Remember, it is always best to approach a social worker, counselor, or nurse with some documentation of the student’s behavior.</a:t>
            </a:r>
          </a:p>
          <a:p>
            <a:endParaRPr lang="en-US"/>
          </a:p>
        </p:txBody>
      </p:sp>
      <p:sp>
        <p:nvSpPr>
          <p:cNvPr id="4" name="Slide Number Placeholder 3"/>
          <p:cNvSpPr>
            <a:spLocks noGrp="1"/>
          </p:cNvSpPr>
          <p:nvPr>
            <p:ph type="sldNum" sz="quarter" idx="5"/>
          </p:nvPr>
        </p:nvSpPr>
        <p:spPr/>
        <p:txBody>
          <a:bodyPr/>
          <a:lstStyle/>
          <a:p>
            <a:fld id="{6C15F811-F47D-4FB1-8691-1417E92DA80C}" type="slidenum">
              <a:rPr lang="en-US" smtClean="0"/>
              <a:t>27</a:t>
            </a:fld>
            <a:endParaRPr lang="en-US"/>
          </a:p>
        </p:txBody>
      </p:sp>
    </p:spTree>
    <p:extLst>
      <p:ext uri="{BB962C8B-B14F-4D97-AF65-F5344CB8AC3E}">
        <p14:creationId xmlns:p14="http://schemas.microsoft.com/office/powerpoint/2010/main" val="16939907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europa"/>
              </a:rPr>
              <a:t>Erin</a:t>
            </a:r>
          </a:p>
          <a:p>
            <a:pPr algn="l"/>
            <a:r>
              <a:rPr lang="en-US" b="1" i="0">
                <a:effectLst/>
                <a:latin typeface="europa"/>
              </a:rPr>
              <a:t>DO’s and DON’Ts for promoting positive body image</a:t>
            </a:r>
            <a:endParaRPr lang="en-US"/>
          </a:p>
          <a:p>
            <a:pPr algn="ctr"/>
            <a:r>
              <a:rPr lang="en-US" b="1" i="0">
                <a:effectLst/>
                <a:latin typeface="europa"/>
              </a:rPr>
              <a:t>DO: </a:t>
            </a:r>
          </a:p>
          <a:p>
            <a:pPr algn="l"/>
            <a:r>
              <a:rPr lang="en-US" b="0" i="0">
                <a:solidFill>
                  <a:srgbClr val="151F29"/>
                </a:solidFill>
                <a:effectLst/>
                <a:latin typeface="europa"/>
              </a:rPr>
              <a:t>✅ DO reflect on your own attitudes to food and weight and be a positive role model.</a:t>
            </a:r>
          </a:p>
          <a:p>
            <a:pPr algn="l"/>
            <a:r>
              <a:rPr lang="en-US" b="0" i="0">
                <a:solidFill>
                  <a:srgbClr val="151F29"/>
                </a:solidFill>
                <a:effectLst/>
                <a:latin typeface="europa"/>
              </a:rPr>
              <a:t>✅ DO encourage students to listen to their body, to rest when needed and eat when hungry.</a:t>
            </a:r>
          </a:p>
          <a:p>
            <a:pPr algn="l"/>
            <a:r>
              <a:rPr lang="en-US" b="0" i="0">
                <a:solidFill>
                  <a:srgbClr val="151F29"/>
                </a:solidFill>
                <a:effectLst/>
                <a:latin typeface="europa"/>
              </a:rPr>
              <a:t>✅ DO </a:t>
            </a:r>
            <a:r>
              <a:rPr lang="en-US" b="0" i="0" err="1">
                <a:solidFill>
                  <a:srgbClr val="151F29"/>
                </a:solidFill>
                <a:effectLst/>
                <a:latin typeface="europa"/>
              </a:rPr>
              <a:t>emphasise</a:t>
            </a:r>
            <a:r>
              <a:rPr lang="en-US" b="0" i="0">
                <a:solidFill>
                  <a:srgbClr val="151F29"/>
                </a:solidFill>
                <a:effectLst/>
                <a:latin typeface="europa"/>
              </a:rPr>
              <a:t> that how we look is only one part of who we are. </a:t>
            </a:r>
          </a:p>
          <a:p>
            <a:pPr algn="l"/>
            <a:r>
              <a:rPr lang="en-US" b="0" i="0">
                <a:solidFill>
                  <a:srgbClr val="151F29"/>
                </a:solidFill>
                <a:effectLst/>
                <a:latin typeface="europa"/>
              </a:rPr>
              <a:t>✅ DO focus on the things that bodies can do rather than how they look</a:t>
            </a:r>
          </a:p>
          <a:p>
            <a:pPr algn="l"/>
            <a:r>
              <a:rPr lang="en-US" b="0" i="0">
                <a:solidFill>
                  <a:srgbClr val="151F29"/>
                </a:solidFill>
                <a:effectLst/>
                <a:latin typeface="europa"/>
              </a:rPr>
              <a:t>✅ DO praise students for their talents and positive attributes. </a:t>
            </a:r>
          </a:p>
          <a:p>
            <a:pPr algn="l"/>
            <a:r>
              <a:rPr lang="en-US" b="0" i="0">
                <a:solidFill>
                  <a:srgbClr val="151F29"/>
                </a:solidFill>
                <a:effectLst/>
                <a:latin typeface="europa"/>
              </a:rPr>
              <a:t>✅ DO encourage your students to find activities they enjoy and </a:t>
            </a:r>
            <a:r>
              <a:rPr lang="en-US" b="0" i="0" err="1">
                <a:solidFill>
                  <a:srgbClr val="151F29"/>
                </a:solidFill>
                <a:effectLst/>
                <a:latin typeface="europa"/>
              </a:rPr>
              <a:t>emphasise</a:t>
            </a:r>
            <a:r>
              <a:rPr lang="en-US" b="0" i="0">
                <a:solidFill>
                  <a:srgbClr val="151F29"/>
                </a:solidFill>
                <a:effectLst/>
                <a:latin typeface="europa"/>
              </a:rPr>
              <a:t> that everyone will have different interests</a:t>
            </a:r>
          </a:p>
          <a:p>
            <a:pPr algn="l"/>
            <a:r>
              <a:rPr lang="en-US" b="0" i="0">
                <a:solidFill>
                  <a:srgbClr val="151F29"/>
                </a:solidFill>
                <a:effectLst/>
                <a:latin typeface="europa"/>
              </a:rPr>
              <a:t>✅ DO </a:t>
            </a:r>
            <a:r>
              <a:rPr lang="en-US" b="0" i="0" err="1">
                <a:solidFill>
                  <a:srgbClr val="151F29"/>
                </a:solidFill>
                <a:effectLst/>
                <a:latin typeface="europa"/>
              </a:rPr>
              <a:t>emphasise</a:t>
            </a:r>
            <a:r>
              <a:rPr lang="en-US" b="0" i="0">
                <a:solidFill>
                  <a:srgbClr val="151F29"/>
                </a:solidFill>
                <a:effectLst/>
                <a:latin typeface="europa"/>
              </a:rPr>
              <a:t> that healthy bodies come in all shapes and sizes. </a:t>
            </a:r>
          </a:p>
          <a:p>
            <a:pPr algn="l"/>
            <a:r>
              <a:rPr lang="en-US" b="0" i="0">
                <a:solidFill>
                  <a:srgbClr val="151F29"/>
                </a:solidFill>
                <a:effectLst/>
                <a:latin typeface="europa"/>
              </a:rPr>
              <a:t>✅ DO (if mentioning healthy eating) focus on balance and eating a range of foods and remember that food is something to be enjoyed. </a:t>
            </a:r>
          </a:p>
          <a:p>
            <a:pPr algn="ctr"/>
            <a:r>
              <a:rPr lang="en-US" b="1" i="0">
                <a:effectLst/>
                <a:latin typeface="europa"/>
              </a:rPr>
              <a:t>DON’T: </a:t>
            </a:r>
          </a:p>
          <a:p>
            <a:pPr algn="l"/>
            <a:r>
              <a:rPr lang="en-US" b="0" i="0">
                <a:solidFill>
                  <a:srgbClr val="151F29"/>
                </a:solidFill>
                <a:effectLst/>
                <a:latin typeface="europa"/>
              </a:rPr>
              <a:t>❎ DON’T talk about dieting in front of students. </a:t>
            </a:r>
          </a:p>
          <a:p>
            <a:pPr algn="l"/>
            <a:r>
              <a:rPr lang="en-US" b="0" i="0">
                <a:solidFill>
                  <a:srgbClr val="151F29"/>
                </a:solidFill>
                <a:effectLst/>
                <a:latin typeface="europa"/>
              </a:rPr>
              <a:t>❎ DON’T pass comment on people's bodies in front of students.</a:t>
            </a:r>
          </a:p>
          <a:p>
            <a:pPr algn="l"/>
            <a:r>
              <a:rPr lang="en-US" b="0" i="0">
                <a:solidFill>
                  <a:srgbClr val="151F29"/>
                </a:solidFill>
                <a:effectLst/>
                <a:latin typeface="europa"/>
              </a:rPr>
              <a:t>❎ DON’T promote ‘No Sugar’, ‘Clean Eating’ of any diet approach that results in guilt around food. </a:t>
            </a:r>
          </a:p>
          <a:p>
            <a:pPr algn="l"/>
            <a:r>
              <a:rPr lang="en-US" b="0" i="0">
                <a:solidFill>
                  <a:srgbClr val="151F29"/>
                </a:solidFill>
                <a:effectLst/>
                <a:latin typeface="europa"/>
              </a:rPr>
              <a:t>❎ DON’T encourage excessive exercise. </a:t>
            </a:r>
            <a:r>
              <a:rPr lang="en-US" b="0" i="0" err="1">
                <a:solidFill>
                  <a:srgbClr val="151F29"/>
                </a:solidFill>
                <a:effectLst/>
                <a:latin typeface="europa"/>
              </a:rPr>
              <a:t>Emphasise</a:t>
            </a:r>
            <a:r>
              <a:rPr lang="en-US" b="0" i="0">
                <a:solidFill>
                  <a:srgbClr val="151F29"/>
                </a:solidFill>
                <a:effectLst/>
                <a:latin typeface="europa"/>
              </a:rPr>
              <a:t> the importance of rest days and listening to what our body needs.</a:t>
            </a:r>
          </a:p>
          <a:p>
            <a:pPr algn="l"/>
            <a:r>
              <a:rPr lang="en-US" b="0" i="0">
                <a:solidFill>
                  <a:srgbClr val="151F29"/>
                </a:solidFill>
                <a:effectLst/>
                <a:latin typeface="europa"/>
              </a:rPr>
              <a:t>❎ DON’T focus on beauty. Be sure to </a:t>
            </a:r>
            <a:r>
              <a:rPr lang="en-US" b="0" i="0" err="1">
                <a:solidFill>
                  <a:srgbClr val="151F29"/>
                </a:solidFill>
                <a:effectLst/>
                <a:latin typeface="europa"/>
              </a:rPr>
              <a:t>emphasise</a:t>
            </a:r>
            <a:r>
              <a:rPr lang="en-US" b="0" i="0">
                <a:solidFill>
                  <a:srgbClr val="151F29"/>
                </a:solidFill>
                <a:effectLst/>
                <a:latin typeface="europa"/>
              </a:rPr>
              <a:t> the value of personality traits and qualities over appearance.</a:t>
            </a:r>
          </a:p>
          <a:p>
            <a:pPr algn="l"/>
            <a:r>
              <a:rPr lang="en-US" b="0" i="0">
                <a:solidFill>
                  <a:srgbClr val="151F29"/>
                </a:solidFill>
                <a:effectLst/>
                <a:latin typeface="europa"/>
              </a:rPr>
              <a:t>❎ DON’T compare students to others. </a:t>
            </a:r>
            <a:r>
              <a:rPr lang="en-US" b="0" i="0" err="1">
                <a:solidFill>
                  <a:srgbClr val="151F29"/>
                </a:solidFill>
                <a:effectLst/>
                <a:latin typeface="europa"/>
              </a:rPr>
              <a:t>Emphasise</a:t>
            </a:r>
            <a:r>
              <a:rPr lang="en-US" b="0" i="0">
                <a:solidFill>
                  <a:srgbClr val="151F29"/>
                </a:solidFill>
                <a:effectLst/>
                <a:latin typeface="europa"/>
              </a:rPr>
              <a:t> that we are individuals and that we all have our own talents.</a:t>
            </a:r>
          </a:p>
          <a:p>
            <a:pPr algn="l"/>
            <a:r>
              <a:rPr lang="en-US" b="0" i="0">
                <a:solidFill>
                  <a:srgbClr val="151F29"/>
                </a:solidFill>
                <a:effectLst/>
                <a:latin typeface="europa"/>
              </a:rPr>
              <a:t>❎ DON’T endorse media beauty ideals by complimenting body shapes we see in the media. </a:t>
            </a:r>
          </a:p>
          <a:p>
            <a:pPr algn="l"/>
            <a:r>
              <a:rPr lang="en-US" b="0" i="0">
                <a:solidFill>
                  <a:srgbClr val="151F29"/>
                </a:solidFill>
                <a:effectLst/>
                <a:latin typeface="europa"/>
              </a:rPr>
              <a:t>❎ DON’T label foods as “good” vs. “bad”. </a:t>
            </a:r>
          </a:p>
          <a:p>
            <a:pPr algn="l"/>
            <a:r>
              <a:rPr lang="en-US" b="0" i="0">
                <a:solidFill>
                  <a:srgbClr val="151F29"/>
                </a:solidFill>
                <a:effectLst/>
                <a:latin typeface="europa"/>
              </a:rPr>
              <a:t>❎ DON’T make comparisons between body types. </a:t>
            </a:r>
          </a:p>
          <a:p>
            <a:pPr algn="l"/>
            <a:r>
              <a:rPr lang="en-US" b="0" i="0">
                <a:solidFill>
                  <a:srgbClr val="151F29"/>
                </a:solidFill>
                <a:effectLst/>
                <a:latin typeface="europa"/>
              </a:rPr>
              <a:t>❎ DON’T be overly critical of students in general. Try to be supportive and ensure criticism is constructive and helpful.</a:t>
            </a:r>
          </a:p>
          <a:p>
            <a:pPr algn="l"/>
            <a:r>
              <a:rPr lang="en-US" b="1" i="0">
                <a:effectLst/>
                <a:latin typeface="europa"/>
              </a:rPr>
              <a:t>Shift the value from appearance to attributes </a:t>
            </a:r>
          </a:p>
          <a:p>
            <a:endParaRPr lang="en-US"/>
          </a:p>
        </p:txBody>
      </p:sp>
      <p:sp>
        <p:nvSpPr>
          <p:cNvPr id="4" name="Slide Number Placeholder 3"/>
          <p:cNvSpPr>
            <a:spLocks noGrp="1"/>
          </p:cNvSpPr>
          <p:nvPr>
            <p:ph type="sldNum" sz="quarter" idx="5"/>
          </p:nvPr>
        </p:nvSpPr>
        <p:spPr/>
        <p:txBody>
          <a:bodyPr/>
          <a:lstStyle/>
          <a:p>
            <a:fld id="{6C15F811-F47D-4FB1-8691-1417E92DA80C}" type="slidenum">
              <a:rPr lang="en-US" smtClean="0"/>
              <a:t>28</a:t>
            </a:fld>
            <a:endParaRPr lang="en-US"/>
          </a:p>
        </p:txBody>
      </p:sp>
    </p:spTree>
    <p:extLst>
      <p:ext uri="{BB962C8B-B14F-4D97-AF65-F5344CB8AC3E}">
        <p14:creationId xmlns:p14="http://schemas.microsoft.com/office/powerpoint/2010/main" val="2727896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Erin</a:t>
            </a:r>
          </a:p>
        </p:txBody>
      </p:sp>
      <p:sp>
        <p:nvSpPr>
          <p:cNvPr id="4" name="Slide Number Placeholder 3"/>
          <p:cNvSpPr>
            <a:spLocks noGrp="1"/>
          </p:cNvSpPr>
          <p:nvPr>
            <p:ph type="sldNum" sz="quarter" idx="5"/>
          </p:nvPr>
        </p:nvSpPr>
        <p:spPr/>
        <p:txBody>
          <a:bodyPr/>
          <a:lstStyle/>
          <a:p>
            <a:fld id="{5E7A51DF-22E4-4029-9AF2-E61537AE2A1D}" type="slidenum">
              <a:rPr lang="en-US"/>
              <a:t>29</a:t>
            </a:fld>
            <a:endParaRPr lang="en-US"/>
          </a:p>
        </p:txBody>
      </p:sp>
    </p:spTree>
    <p:extLst>
      <p:ext uri="{BB962C8B-B14F-4D97-AF65-F5344CB8AC3E}">
        <p14:creationId xmlns:p14="http://schemas.microsoft.com/office/powerpoint/2010/main" val="130207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D2CE947D-3C4B-FC5D-1CD0-ADF66CDBA1DE}"/>
              </a:ext>
            </a:extLst>
          </p:cNvPr>
          <p:cNvSpPr>
            <a:spLocks noGrp="1" noRot="1" noChangeAspect="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38C7EB47-55FD-B277-CD1D-C2AD4C92F5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a:solidFill>
                  <a:srgbClr val="002C77"/>
                </a:solidFill>
                <a:latin typeface="Noto Sans"/>
                <a:ea typeface="Noto Sans"/>
                <a:cs typeface="Noto Sans"/>
              </a:rPr>
              <a:t>jamie</a:t>
            </a:r>
          </a:p>
          <a:p>
            <a:r>
              <a:rPr lang="en-US" altLang="en-US" b="1">
                <a:solidFill>
                  <a:srgbClr val="002C77"/>
                </a:solidFill>
                <a:latin typeface="Noto Sans"/>
                <a:ea typeface="Noto Sans"/>
                <a:cs typeface="Noto Sans"/>
              </a:rPr>
              <a:t>TRUTH:</a:t>
            </a:r>
            <a:endParaRPr lang="en-US">
              <a:latin typeface="Noto Sans"/>
              <a:ea typeface="Noto Sans"/>
              <a:cs typeface="Noto Sans"/>
            </a:endParaRPr>
          </a:p>
          <a:p>
            <a:r>
              <a:rPr lang="en-US" altLang="en-US">
                <a:solidFill>
                  <a:srgbClr val="000000"/>
                </a:solidFill>
                <a:latin typeface="Noto Sans" panose="020B0502040504020204" pitchFamily="34" charset="0"/>
              </a:rPr>
              <a:t>Eating disorders are the third most common chronic illness among adolescents after obesity and asthma.</a:t>
            </a:r>
          </a:p>
          <a:p>
            <a:r>
              <a:rPr lang="en-US" altLang="en-US">
                <a:latin typeface="Arial" panose="020B0604020202020204" pitchFamily="34" charset="0"/>
                <a:cs typeface="Arial" panose="020B0604020202020204" pitchFamily="34" charset="0"/>
              </a:rPr>
              <a:t>1 in 10 Americans will have an eating disorder at some point in their life</a:t>
            </a:r>
          </a:p>
          <a:p>
            <a:endParaRPr lang="en-US" altLang="en-US"/>
          </a:p>
          <a:p>
            <a:endParaRPr lang="en-US" altLang="en-US"/>
          </a:p>
          <a:p>
            <a:r>
              <a:rPr lang="en-US" altLang="en-US">
                <a:hlinkClick r:id="rId3"/>
              </a:rPr>
              <a:t>Myths and Facts About Eating Disorders in Adolescents | Johns Hopkins Medicine</a:t>
            </a:r>
            <a:endParaRPr lang="en-US" altLang="en-US"/>
          </a:p>
        </p:txBody>
      </p:sp>
      <p:sp>
        <p:nvSpPr>
          <p:cNvPr id="43012" name="Slide Number Placeholder 3">
            <a:extLst>
              <a:ext uri="{FF2B5EF4-FFF2-40B4-BE49-F238E27FC236}">
                <a16:creationId xmlns:a16="http://schemas.microsoft.com/office/drawing/2014/main" id="{7E6F1C98-E277-4F2A-973B-25FC886616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73832D7-DB8A-4841-97AF-3D5385693E46}" type="slidenum">
              <a:rPr lang="en-US" altLang="en-US" smtClean="0"/>
              <a:pPr/>
              <a:t>3</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Megan</a:t>
            </a:r>
          </a:p>
        </p:txBody>
      </p:sp>
      <p:sp>
        <p:nvSpPr>
          <p:cNvPr id="4" name="Slide Number Placeholder 3"/>
          <p:cNvSpPr>
            <a:spLocks noGrp="1"/>
          </p:cNvSpPr>
          <p:nvPr>
            <p:ph type="sldNum" sz="quarter" idx="5"/>
          </p:nvPr>
        </p:nvSpPr>
        <p:spPr/>
        <p:txBody>
          <a:bodyPr/>
          <a:lstStyle/>
          <a:p>
            <a:fld id="{5E7A51DF-22E4-4029-9AF2-E61537AE2A1D}" type="slidenum">
              <a:rPr lang="en-US"/>
              <a:t>30</a:t>
            </a:fld>
            <a:endParaRPr lang="en-US"/>
          </a:p>
        </p:txBody>
      </p:sp>
    </p:spTree>
    <p:extLst>
      <p:ext uri="{BB962C8B-B14F-4D97-AF65-F5344CB8AC3E}">
        <p14:creationId xmlns:p14="http://schemas.microsoft.com/office/powerpoint/2010/main" val="11449583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a:extLst>
              <a:ext uri="{FF2B5EF4-FFF2-40B4-BE49-F238E27FC236}">
                <a16:creationId xmlns:a16="http://schemas.microsoft.com/office/drawing/2014/main" id="{D26B218A-7B5A-A3D6-3024-280E1DABE39B}"/>
              </a:ext>
            </a:extLst>
          </p:cNvPr>
          <p:cNvSpPr>
            <a:spLocks noGrp="1" noRot="1" noChangeAspect="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a:extLst>
              <a:ext uri="{FF2B5EF4-FFF2-40B4-BE49-F238E27FC236}">
                <a16:creationId xmlns:a16="http://schemas.microsoft.com/office/drawing/2014/main" id="{64B31FCA-B374-586C-DC43-B6A63CA912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Calibri"/>
                <a:cs typeface="Calibri"/>
              </a:rPr>
              <a:t>Megan</a:t>
            </a:r>
            <a:endParaRPr lang="en-US" altLang="en-US">
              <a:cs typeface="Calibri"/>
            </a:endParaRPr>
          </a:p>
          <a:p>
            <a:r>
              <a:rPr lang="en-US" altLang="en-US">
                <a:cs typeface="Calibri"/>
              </a:rPr>
              <a:t>Ask the patient "Do you think that your control of eating is a choice or a problem"</a:t>
            </a:r>
            <a:endParaRPr lang="en-US">
              <a:ea typeface="Calibri"/>
              <a:cs typeface="Calibri"/>
            </a:endParaRPr>
          </a:p>
          <a:p>
            <a:r>
              <a:rPr lang="en-US" altLang="en-US">
                <a:cs typeface="Calibri" panose="020F0502020204030204" pitchFamily="34" charset="0"/>
              </a:rPr>
              <a:t>Start with something the patient wants to change to build success</a:t>
            </a:r>
          </a:p>
          <a:p>
            <a:r>
              <a:rPr lang="en-US" altLang="en-US">
                <a:cs typeface="Calibri" panose="020F0502020204030204" pitchFamily="34" charset="0"/>
              </a:rPr>
              <a:t>If you encourage regular eating and through self-monitoring you can identify that the nutritional needs of the patient are not being adequately met, it is time to CONSULT and/or REFER to our program.  </a:t>
            </a:r>
          </a:p>
        </p:txBody>
      </p:sp>
      <p:sp>
        <p:nvSpPr>
          <p:cNvPr id="139268" name="Slide Number Placeholder 3">
            <a:extLst>
              <a:ext uri="{FF2B5EF4-FFF2-40B4-BE49-F238E27FC236}">
                <a16:creationId xmlns:a16="http://schemas.microsoft.com/office/drawing/2014/main" id="{D93962A8-B863-9B62-D558-4363CC621C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A9A9A52-FED7-4BCD-AD42-DF39011C6CEF}" type="slidenum">
              <a:rPr lang="en-US" altLang="en-US" smtClean="0"/>
              <a:pPr/>
              <a:t>31</a:t>
            </a:fld>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Megan</a:t>
            </a:r>
          </a:p>
          <a:p>
            <a:r>
              <a:rPr lang="en-US"/>
              <a:t>National Association for Anorexia Nervosa and Associated Disorders</a:t>
            </a:r>
          </a:p>
        </p:txBody>
      </p:sp>
      <p:sp>
        <p:nvSpPr>
          <p:cNvPr id="4" name="Slide Number Placeholder 3"/>
          <p:cNvSpPr>
            <a:spLocks noGrp="1"/>
          </p:cNvSpPr>
          <p:nvPr>
            <p:ph type="sldNum" sz="quarter" idx="5"/>
          </p:nvPr>
        </p:nvSpPr>
        <p:spPr/>
        <p:txBody>
          <a:bodyPr/>
          <a:lstStyle/>
          <a:p>
            <a:fld id="{6C15F811-F47D-4FB1-8691-1417E92DA80C}" type="slidenum">
              <a:rPr lang="en-US" smtClean="0"/>
              <a:t>32</a:t>
            </a:fld>
            <a:endParaRPr lang="en-US"/>
          </a:p>
        </p:txBody>
      </p:sp>
    </p:spTree>
    <p:extLst>
      <p:ext uri="{BB962C8B-B14F-4D97-AF65-F5344CB8AC3E}">
        <p14:creationId xmlns:p14="http://schemas.microsoft.com/office/powerpoint/2010/main" val="9870642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Megan</a:t>
            </a:r>
          </a:p>
        </p:txBody>
      </p:sp>
      <p:sp>
        <p:nvSpPr>
          <p:cNvPr id="4" name="Slide Number Placeholder 3"/>
          <p:cNvSpPr>
            <a:spLocks noGrp="1"/>
          </p:cNvSpPr>
          <p:nvPr>
            <p:ph type="sldNum" sz="quarter" idx="5"/>
          </p:nvPr>
        </p:nvSpPr>
        <p:spPr/>
        <p:txBody>
          <a:bodyPr/>
          <a:lstStyle/>
          <a:p>
            <a:fld id="{5E7A51DF-22E4-4029-9AF2-E61537AE2A1D}" type="slidenum">
              <a:rPr lang="en-US"/>
              <a:t>33</a:t>
            </a:fld>
            <a:endParaRPr lang="en-US"/>
          </a:p>
        </p:txBody>
      </p:sp>
    </p:spTree>
    <p:extLst>
      <p:ext uri="{BB962C8B-B14F-4D97-AF65-F5344CB8AC3E}">
        <p14:creationId xmlns:p14="http://schemas.microsoft.com/office/powerpoint/2010/main" val="1738455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F1AA0E92-CB53-C162-046D-65B44C30B29D}"/>
              </a:ext>
            </a:extLst>
          </p:cNvPr>
          <p:cNvSpPr>
            <a:spLocks noGrp="1" noRot="1" noChangeAspect="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FD346CC7-089D-3F88-5EFF-FEB00E9D97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Calibri"/>
                <a:cs typeface="Calibri"/>
              </a:rPr>
              <a:t>jamie</a:t>
            </a:r>
          </a:p>
        </p:txBody>
      </p:sp>
      <p:sp>
        <p:nvSpPr>
          <p:cNvPr id="40964" name="Slide Number Placeholder 3">
            <a:extLst>
              <a:ext uri="{FF2B5EF4-FFF2-40B4-BE49-F238E27FC236}">
                <a16:creationId xmlns:a16="http://schemas.microsoft.com/office/drawing/2014/main" id="{E2386B6C-20A5-838E-BAE4-9EFC8D3197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2C992DC-A526-4160-88F5-FD73C619E9A8}" type="slidenum">
              <a:rPr lang="en-US" altLang="en-US" smtClean="0"/>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4F0B2683-3958-2F59-D9AD-CD80E33C4158}"/>
              </a:ext>
            </a:extLst>
          </p:cNvPr>
          <p:cNvSpPr>
            <a:spLocks noGrp="1" noRot="1" noChangeAspect="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10B4C62F-97FD-F8B1-22FB-9963CAAA9E09}"/>
              </a:ext>
            </a:extLst>
          </p:cNvPr>
          <p:cNvSpPr>
            <a:spLocks noGrp="1"/>
          </p:cNvSpPr>
          <p:nvPr>
            <p:ph type="body" idx="1"/>
          </p:nvPr>
        </p:nvSpPr>
        <p:spPr bwMode="auto"/>
        <p:txBody>
          <a:bodyPr wrap="square" numCol="1" anchor="t" anchorCtr="0" compatLnSpc="1">
            <a:prstTxWarp prst="textNoShape">
              <a:avLst/>
            </a:prstTxWarp>
          </a:bodyPr>
          <a:lstStyle/>
          <a:p>
            <a:pPr>
              <a:defRPr/>
            </a:pPr>
            <a:r>
              <a:rPr lang="en-US" altLang="en-US">
                <a:ea typeface="Calibri"/>
                <a:cs typeface="Calibri"/>
              </a:rPr>
              <a:t>jamie</a:t>
            </a:r>
            <a:endParaRPr lang="en-US" altLang="en-US"/>
          </a:p>
          <a:p>
            <a:pPr>
              <a:defRPr/>
            </a:pPr>
            <a:r>
              <a:rPr lang="en-US" altLang="en-US"/>
              <a:t>NEDA and ANAD</a:t>
            </a:r>
            <a:endParaRPr lang="en-US">
              <a:ea typeface="Calibri"/>
              <a:cs typeface="Calibri"/>
            </a:endParaRPr>
          </a:p>
          <a:p>
            <a:pPr>
              <a:defRPr/>
            </a:pPr>
            <a:endParaRPr lang="en-US" altLang="en-US"/>
          </a:p>
          <a:p>
            <a:pPr>
              <a:defRPr/>
            </a:pPr>
            <a:r>
              <a:rPr lang="en-US">
                <a:solidFill>
                  <a:srgbClr val="000000"/>
                </a:solidFill>
                <a:latin typeface="Verdana"/>
                <a:ea typeface="Verdana"/>
              </a:rPr>
              <a:t>Research shows that eating disorders are nearly as common among men as women and are even more prevalent among those who identify as transgender or nonbinary.</a:t>
            </a:r>
            <a:r>
              <a:rPr lang="en-US" baseline="30000">
                <a:solidFill>
                  <a:srgbClr val="000000"/>
                </a:solidFill>
                <a:latin typeface="Verdana"/>
                <a:ea typeface="Verdana"/>
              </a:rPr>
              <a:t>12,13</a:t>
            </a:r>
            <a:r>
              <a:rPr lang="en-US">
                <a:solidFill>
                  <a:srgbClr val="000000"/>
                </a:solidFill>
                <a:latin typeface="Verdana"/>
                <a:ea typeface="Verdana"/>
              </a:rPr>
              <a:t> </a:t>
            </a:r>
          </a:p>
          <a:p>
            <a:pPr>
              <a:defRPr/>
            </a:pPr>
            <a:r>
              <a:rPr lang="en-US">
                <a:ea typeface="+mn-ea"/>
                <a:cs typeface="+mn-cs"/>
              </a:rPr>
              <a:t>Males are at a higher risk of dying, in part because they are often diagnosed later since many people assume males don’t have eating disorders.</a:t>
            </a:r>
          </a:p>
          <a:p>
            <a:pPr>
              <a:defRPr/>
            </a:pPr>
            <a:endParaRPr lang="en-US">
              <a:solidFill>
                <a:srgbClr val="000000"/>
              </a:solidFill>
              <a:latin typeface="Verdana" panose="020B0604030504040204" pitchFamily="34" charset="0"/>
            </a:endParaRPr>
          </a:p>
          <a:p>
            <a:pPr>
              <a:defRPr/>
            </a:pPr>
            <a:r>
              <a:rPr lang="en-US">
                <a:solidFill>
                  <a:srgbClr val="000000"/>
                </a:solidFill>
                <a:latin typeface="Verdana" panose="020B0604030504040204" pitchFamily="34" charset="0"/>
              </a:rPr>
              <a:t>Indeed, rates of eating disorders in males are increasing at a faster rate than for females and a 2015 study of US undergraduates found that transgender students were over four times more likely than their cisgender counterparts to report an eating disorder diagnosis</a:t>
            </a:r>
            <a:endParaRPr lang="en-US" altLang="en-US"/>
          </a:p>
          <a:p>
            <a:pPr>
              <a:defRPr/>
            </a:pPr>
            <a:endParaRPr lang="en-US" altLang="en-US"/>
          </a:p>
          <a:p>
            <a:pPr>
              <a:defRPr/>
            </a:pPr>
            <a:r>
              <a:rPr lang="en-US">
                <a:ea typeface="+mn-ea"/>
                <a:cs typeface="+mn-cs"/>
              </a:rPr>
              <a:t>Black, Indigenous and People of Color (BIPOC)</a:t>
            </a:r>
            <a:r>
              <a:rPr lang="en-US"/>
              <a:t> are significantly less likely than white people to have been asked by a doctor about eating disorder symptoms and half as likely to be diagnosed or to receive treatment</a:t>
            </a:r>
          </a:p>
          <a:p>
            <a:pPr>
              <a:defRPr/>
            </a:pPr>
            <a:endParaRPr lang="en-US" altLang="en-US"/>
          </a:p>
        </p:txBody>
      </p:sp>
      <p:sp>
        <p:nvSpPr>
          <p:cNvPr id="45060" name="Slide Number Placeholder 3">
            <a:extLst>
              <a:ext uri="{FF2B5EF4-FFF2-40B4-BE49-F238E27FC236}">
                <a16:creationId xmlns:a16="http://schemas.microsoft.com/office/drawing/2014/main" id="{7CE7E981-A4D0-FF0E-B672-A7AA976009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605A976-ECE5-4B3F-B309-C6076A6CF297}" type="slidenum">
              <a:rPr lang="en-US" altLang="en-US" smtClean="0"/>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470C21B4-9F6B-01EA-1E23-5E66DB0F7622}"/>
              </a:ext>
            </a:extLst>
          </p:cNvPr>
          <p:cNvSpPr>
            <a:spLocks noGrp="1" noRot="1" noChangeAspect="1" noChangeArrowheads="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DBE4F113-D285-D120-7DD4-F6F24E01D4B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Calibri"/>
                <a:cs typeface="Calibri"/>
              </a:rPr>
              <a:t>jamie</a:t>
            </a:r>
            <a:endParaRPr lang="en-US" altLang="en-US"/>
          </a:p>
          <a:p>
            <a:r>
              <a:rPr lang="en-US" altLang="en-US"/>
              <a:t>Less than 6% of people with eating disorders are medically diagnosed as “underweight”</a:t>
            </a:r>
            <a:endParaRPr lang="en-US"/>
          </a:p>
          <a:p>
            <a:r>
              <a:rPr lang="en-US" altLang="en-US"/>
              <a:t>Conversely, not all people with binge eating disorder will be in a large body</a:t>
            </a:r>
          </a:p>
          <a:p>
            <a:r>
              <a:rPr lang="en-US" altLang="en-US"/>
              <a:t>Patients who purge may be at a “normal” weight</a:t>
            </a:r>
          </a:p>
          <a:p>
            <a:r>
              <a:rPr lang="en-US" altLang="en-US"/>
              <a:t>Patients may appear at a “normal” weight but be less than what their body needs</a:t>
            </a:r>
          </a:p>
        </p:txBody>
      </p:sp>
      <p:sp>
        <p:nvSpPr>
          <p:cNvPr id="49156" name="Slide Number Placeholder 3">
            <a:extLst>
              <a:ext uri="{FF2B5EF4-FFF2-40B4-BE49-F238E27FC236}">
                <a16:creationId xmlns:a16="http://schemas.microsoft.com/office/drawing/2014/main" id="{0113CAAB-0358-6B74-93DA-D44CDEE2963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1DC682E-8C5D-418D-A45B-A6C5F661ECD1}" type="slidenum">
              <a:rPr lang="en-US" altLang="en-US" smtClean="0"/>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572A3BE3-10A3-6B91-0C42-4B43EAE4FFC2}"/>
              </a:ext>
            </a:extLst>
          </p:cNvPr>
          <p:cNvSpPr>
            <a:spLocks noGrp="1" noRot="1" noChangeAspect="1" noChangeArrowheads="1" noTextEdit="1"/>
          </p:cNvSpPr>
          <p:nvPr>
            <p:ph type="sldImg"/>
          </p:nvPr>
        </p:nvSpPr>
        <p:spPr bwMode="auto">
          <a:xfrm>
            <a:off x="409575" y="698500"/>
            <a:ext cx="62039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E2F4F931-E7CC-7F6E-08E7-C7243532DCC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Jamie</a:t>
            </a:r>
            <a:endParaRPr lang="en-US"/>
          </a:p>
          <a:p>
            <a:r>
              <a:rPr lang="en-US" altLang="en-US"/>
              <a:t>NEDA</a:t>
            </a:r>
            <a:endParaRPr lang="en-US">
              <a:ea typeface="Calibri"/>
              <a:cs typeface="Calibri"/>
            </a:endParaRPr>
          </a:p>
          <a:p>
            <a:endParaRPr lang="en-US" altLang="en-US"/>
          </a:p>
          <a:p>
            <a:r>
              <a:rPr lang="en-US" altLang="en-US"/>
              <a:t>Quick, aggressive tx leads to improved prognosis</a:t>
            </a:r>
          </a:p>
          <a:p>
            <a:endParaRPr lang="en-US" altLang="en-US"/>
          </a:p>
        </p:txBody>
      </p:sp>
      <p:sp>
        <p:nvSpPr>
          <p:cNvPr id="51204" name="Slide Number Placeholder 3">
            <a:extLst>
              <a:ext uri="{FF2B5EF4-FFF2-40B4-BE49-F238E27FC236}">
                <a16:creationId xmlns:a16="http://schemas.microsoft.com/office/drawing/2014/main" id="{C5B0BB18-EAA8-3A18-D3F4-DEB3DC766F6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58430A47-4732-4AAC-B9AF-57007CE5199E}" type="slidenum">
              <a:rPr lang="en-US" altLang="en-US" smtClean="0"/>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jamie</a:t>
            </a:r>
          </a:p>
        </p:txBody>
      </p:sp>
      <p:sp>
        <p:nvSpPr>
          <p:cNvPr id="4" name="Slide Number Placeholder 3"/>
          <p:cNvSpPr>
            <a:spLocks noGrp="1"/>
          </p:cNvSpPr>
          <p:nvPr>
            <p:ph type="sldNum" sz="quarter" idx="5"/>
          </p:nvPr>
        </p:nvSpPr>
        <p:spPr/>
        <p:txBody>
          <a:bodyPr/>
          <a:lstStyle/>
          <a:p>
            <a:fld id="{5E7A51DF-22E4-4029-9AF2-E61537AE2A1D}" type="slidenum">
              <a:rPr lang="en-US"/>
              <a:t>8</a:t>
            </a:fld>
            <a:endParaRPr lang="en-US"/>
          </a:p>
        </p:txBody>
      </p:sp>
    </p:spTree>
    <p:extLst>
      <p:ext uri="{BB962C8B-B14F-4D97-AF65-F5344CB8AC3E}">
        <p14:creationId xmlns:p14="http://schemas.microsoft.com/office/powerpoint/2010/main" val="776510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Erin</a:t>
            </a:r>
          </a:p>
        </p:txBody>
      </p:sp>
      <p:sp>
        <p:nvSpPr>
          <p:cNvPr id="4" name="Slide Number Placeholder 3"/>
          <p:cNvSpPr>
            <a:spLocks noGrp="1"/>
          </p:cNvSpPr>
          <p:nvPr>
            <p:ph type="sldNum" sz="quarter" idx="5"/>
          </p:nvPr>
        </p:nvSpPr>
        <p:spPr/>
        <p:txBody>
          <a:bodyPr/>
          <a:lstStyle/>
          <a:p>
            <a:fld id="{5E7A51DF-22E4-4029-9AF2-E61537AE2A1D}" type="slidenum">
              <a:rPr lang="en-US"/>
              <a:t>9</a:t>
            </a:fld>
            <a:endParaRPr lang="en-US"/>
          </a:p>
        </p:txBody>
      </p:sp>
    </p:spTree>
    <p:extLst>
      <p:ext uri="{BB962C8B-B14F-4D97-AF65-F5344CB8AC3E}">
        <p14:creationId xmlns:p14="http://schemas.microsoft.com/office/powerpoint/2010/main" val="10909999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185BB-8B07-4DC9-86F3-2A225C77748D}"/>
              </a:ext>
            </a:extLst>
          </p:cNvPr>
          <p:cNvSpPr>
            <a:spLocks noGrp="1"/>
          </p:cNvSpPr>
          <p:nvPr>
            <p:ph type="ctrTitle"/>
          </p:nvPr>
        </p:nvSpPr>
        <p:spPr>
          <a:xfrm>
            <a:off x="1600200" y="1261872"/>
            <a:ext cx="7638222" cy="2852928"/>
          </a:xfrm>
        </p:spPr>
        <p:txBody>
          <a:bodyPr anchor="b">
            <a:normAutofit/>
          </a:bodyPr>
          <a:lstStyle>
            <a:lvl1pPr algn="l">
              <a:lnSpc>
                <a:spcPct val="130000"/>
              </a:lnSpc>
              <a:defRPr sz="3600" spc="1300" baseline="0"/>
            </a:lvl1pPr>
          </a:lstStyle>
          <a:p>
            <a:r>
              <a:rPr lang="en-US"/>
              <a:t>Click to edit Master title style</a:t>
            </a:r>
          </a:p>
        </p:txBody>
      </p:sp>
      <p:sp>
        <p:nvSpPr>
          <p:cNvPr id="3" name="Subtitle 2">
            <a:extLst>
              <a:ext uri="{FF2B5EF4-FFF2-40B4-BE49-F238E27FC236}">
                <a16:creationId xmlns:a16="http://schemas.microsoft.com/office/drawing/2014/main" id="{514D496A-6E7A-4923-8ED5-B4164125DEB6}"/>
              </a:ext>
            </a:extLst>
          </p:cNvPr>
          <p:cNvSpPr>
            <a:spLocks noGrp="1"/>
          </p:cNvSpPr>
          <p:nvPr>
            <p:ph type="subTitle" idx="1"/>
          </p:nvPr>
        </p:nvSpPr>
        <p:spPr>
          <a:xfrm>
            <a:off x="1600200" y="4681728"/>
            <a:ext cx="7638222" cy="929296"/>
          </a:xfrm>
          <a:prstGeom prst="rect">
            <a:avLst/>
          </a:prstGeom>
        </p:spPr>
        <p:txBody>
          <a:bodyPr>
            <a:normAutofit/>
          </a:bodyPr>
          <a:lstStyle>
            <a:lvl1pPr marL="0" indent="0" algn="l">
              <a:lnSpc>
                <a:spcPct val="130000"/>
              </a:lnSpc>
              <a:buNone/>
              <a:defRPr sz="1600" b="1" cap="all" spc="600" baseline="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5E3D20-43DC-4C14-8CFF-18545AED1B5B}"/>
              </a:ext>
            </a:extLst>
          </p:cNvPr>
          <p:cNvSpPr>
            <a:spLocks noGrp="1"/>
          </p:cNvSpPr>
          <p:nvPr>
            <p:ph type="dt" sz="half" idx="10"/>
          </p:nvPr>
        </p:nvSpPr>
        <p:spPr/>
        <p:txBody>
          <a:bodyPr/>
          <a:lstStyle/>
          <a:p>
            <a:fld id="{7CC70CF7-838D-41F7-9297-B5F83BDCEB13}" type="datetimeFigureOut">
              <a:rPr lang="en-US" dirty="0"/>
              <a:t>8/29/2025</a:t>
            </a:fld>
            <a:endParaRPr lang="en-US"/>
          </a:p>
        </p:txBody>
      </p:sp>
      <p:sp>
        <p:nvSpPr>
          <p:cNvPr id="5" name="Footer Placeholder 4">
            <a:extLst>
              <a:ext uri="{FF2B5EF4-FFF2-40B4-BE49-F238E27FC236}">
                <a16:creationId xmlns:a16="http://schemas.microsoft.com/office/drawing/2014/main" id="{E34FC300-5AFC-418B-85FD-EFA94BD7AF4C}"/>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F69C7E81-ED3C-4DB0-8E74-AD2A87E6BE8A}"/>
              </a:ext>
            </a:extLst>
          </p:cNvPr>
          <p:cNvSpPr>
            <a:spLocks noGrp="1"/>
          </p:cNvSpPr>
          <p:nvPr>
            <p:ph type="sldNum" sz="quarter" idx="12"/>
          </p:nvPr>
        </p:nvSpPr>
        <p:spPr/>
        <p:txBody>
          <a:bodyPr/>
          <a:lstStyle/>
          <a:p>
            <a:fld id="{8DFDE724-0293-4953-AE9D-4D814FA589B0}" type="slidenum">
              <a:rPr lang="en-US" dirty="0"/>
              <a:t>‹#›</a:t>
            </a:fld>
            <a:endParaRPr lang="en-US"/>
          </a:p>
        </p:txBody>
      </p:sp>
      <p:grpSp>
        <p:nvGrpSpPr>
          <p:cNvPr id="7" name="Group 6">
            <a:extLst>
              <a:ext uri="{FF2B5EF4-FFF2-40B4-BE49-F238E27FC236}">
                <a16:creationId xmlns:a16="http://schemas.microsoft.com/office/drawing/2014/main" id="{F0C817C9-850F-4FB6-B93B-CF3076C4A5C1}"/>
              </a:ext>
            </a:extLst>
          </p:cNvPr>
          <p:cNvGrpSpPr/>
          <p:nvPr/>
        </p:nvGrpSpPr>
        <p:grpSpPr>
          <a:xfrm flipH="1">
            <a:off x="0" y="0"/>
            <a:ext cx="567782" cy="3306479"/>
            <a:chOff x="11619770" y="-2005"/>
            <a:chExt cx="567782" cy="3306479"/>
          </a:xfrm>
        </p:grpSpPr>
        <p:sp>
          <p:nvSpPr>
            <p:cNvPr id="8" name="Freeform: Shape 7">
              <a:extLst>
                <a:ext uri="{FF2B5EF4-FFF2-40B4-BE49-F238E27FC236}">
                  <a16:creationId xmlns:a16="http://schemas.microsoft.com/office/drawing/2014/main" id="{159433A8-B67D-4675-AFDE-131069A709FC}"/>
                </a:ext>
              </a:extLst>
            </p:cNvPr>
            <p:cNvSpPr/>
            <p:nvPr/>
          </p:nvSpPr>
          <p:spPr>
            <a:xfrm flipV="1">
              <a:off x="11619770" y="373807"/>
              <a:ext cx="526228" cy="2930667"/>
            </a:xfrm>
            <a:custGeom>
              <a:avLst/>
              <a:gdLst/>
              <a:ahLst/>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E1CD1C45-6A4D-4237-B39C-2D58F401A8C5}"/>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spTree>
    <p:extLst>
      <p:ext uri="{BB962C8B-B14F-4D97-AF65-F5344CB8AC3E}">
        <p14:creationId xmlns:p14="http://schemas.microsoft.com/office/powerpoint/2010/main" val="1320927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958AD-1CAD-45B3-B83D-DC9D33CD61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153F2E-0397-4423-8A88-D0059DEAF0CE}"/>
              </a:ext>
            </a:extLst>
          </p:cNvPr>
          <p:cNvSpPr>
            <a:spLocks noGrp="1"/>
          </p:cNvSpPr>
          <p:nvPr>
            <p:ph type="body" orient="vert" idx="1"/>
          </p:nvPr>
        </p:nvSpPr>
        <p:spPr>
          <a:xfrm>
            <a:off x="808662" y="2019299"/>
            <a:ext cx="10357666" cy="4114801"/>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7ADDE1-7025-4FA9-822D-481685085490}"/>
              </a:ext>
            </a:extLst>
          </p:cNvPr>
          <p:cNvSpPr>
            <a:spLocks noGrp="1"/>
          </p:cNvSpPr>
          <p:nvPr>
            <p:ph type="dt" sz="half" idx="10"/>
          </p:nvPr>
        </p:nvSpPr>
        <p:spPr/>
        <p:txBody>
          <a:bodyPr/>
          <a:lstStyle/>
          <a:p>
            <a:fld id="{F836330A-4522-49F4-ACCE-A07321703478}" type="datetimeFigureOut">
              <a:rPr lang="en-US" dirty="0"/>
              <a:t>8/29/2025</a:t>
            </a:fld>
            <a:endParaRPr lang="en-US"/>
          </a:p>
        </p:txBody>
      </p:sp>
      <p:sp>
        <p:nvSpPr>
          <p:cNvPr id="5" name="Footer Placeholder 4">
            <a:extLst>
              <a:ext uri="{FF2B5EF4-FFF2-40B4-BE49-F238E27FC236}">
                <a16:creationId xmlns:a16="http://schemas.microsoft.com/office/drawing/2014/main" id="{6B2A73E0-F328-46DC-98BE-CA0981F75A38}"/>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24652226-010C-494F-8BE8-BF91F3553DD5}"/>
              </a:ext>
            </a:extLst>
          </p:cNvPr>
          <p:cNvSpPr>
            <a:spLocks noGrp="1"/>
          </p:cNvSpPr>
          <p:nvPr>
            <p:ph type="sldNum" sz="quarter" idx="12"/>
          </p:nvPr>
        </p:nvSpPr>
        <p:spPr/>
        <p:txBody>
          <a:bodyPr/>
          <a:lstStyle/>
          <a:p>
            <a:fld id="{8DFDE724-0293-4953-AE9D-4D814FA589B0}" type="slidenum">
              <a:rPr lang="en-US" dirty="0"/>
              <a:t>‹#›</a:t>
            </a:fld>
            <a:endParaRPr lang="en-US"/>
          </a:p>
        </p:txBody>
      </p:sp>
      <p:grpSp>
        <p:nvGrpSpPr>
          <p:cNvPr id="7" name="Group 6">
            <a:extLst>
              <a:ext uri="{FF2B5EF4-FFF2-40B4-BE49-F238E27FC236}">
                <a16:creationId xmlns:a16="http://schemas.microsoft.com/office/drawing/2014/main" id="{9F89E9C4-9D18-4529-BC0C-68EAE507CDF8}"/>
              </a:ext>
            </a:extLst>
          </p:cNvPr>
          <p:cNvGrpSpPr/>
          <p:nvPr/>
        </p:nvGrpSpPr>
        <p:grpSpPr>
          <a:xfrm flipH="1" flipV="1">
            <a:off x="0" y="3551521"/>
            <a:ext cx="567782" cy="3306479"/>
            <a:chOff x="11619770" y="-2005"/>
            <a:chExt cx="567782" cy="3306479"/>
          </a:xfrm>
        </p:grpSpPr>
        <p:sp>
          <p:nvSpPr>
            <p:cNvPr id="8" name="Freeform: Shape 7">
              <a:extLst>
                <a:ext uri="{FF2B5EF4-FFF2-40B4-BE49-F238E27FC236}">
                  <a16:creationId xmlns:a16="http://schemas.microsoft.com/office/drawing/2014/main" id="{D7DF5937-0C03-4786-AB62-3CF7CECB92D6}"/>
                </a:ext>
              </a:extLst>
            </p:cNvPr>
            <p:cNvSpPr/>
            <p:nvPr/>
          </p:nvSpPr>
          <p:spPr>
            <a:xfrm flipV="1">
              <a:off x="11619770" y="373807"/>
              <a:ext cx="526228" cy="2930667"/>
            </a:xfrm>
            <a:custGeom>
              <a:avLst/>
              <a:gdLst/>
              <a:ahLst/>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E9AD93DB-2DB0-4B2D-884B-6EC45344325B}"/>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spTree>
    <p:extLst>
      <p:ext uri="{BB962C8B-B14F-4D97-AF65-F5344CB8AC3E}">
        <p14:creationId xmlns:p14="http://schemas.microsoft.com/office/powerpoint/2010/main" val="3543353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C635D0-31D9-44E1-911D-F7D5D5400992}"/>
              </a:ext>
            </a:extLst>
          </p:cNvPr>
          <p:cNvSpPr>
            <a:spLocks noGrp="1"/>
          </p:cNvSpPr>
          <p:nvPr>
            <p:ph type="title" orient="vert"/>
          </p:nvPr>
        </p:nvSpPr>
        <p:spPr>
          <a:xfrm>
            <a:off x="8853914" y="624313"/>
            <a:ext cx="2537986" cy="550978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7F9230-1FA4-439D-A800-B5F006F07C0D}"/>
              </a:ext>
            </a:extLst>
          </p:cNvPr>
          <p:cNvSpPr>
            <a:spLocks noGrp="1"/>
          </p:cNvSpPr>
          <p:nvPr>
            <p:ph type="body" orient="vert" idx="1"/>
          </p:nvPr>
        </p:nvSpPr>
        <p:spPr>
          <a:xfrm>
            <a:off x="800100" y="624313"/>
            <a:ext cx="7816542" cy="550978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5AB2A3-7055-43AF-8BAB-0A9B7444867A}"/>
              </a:ext>
            </a:extLst>
          </p:cNvPr>
          <p:cNvSpPr>
            <a:spLocks noGrp="1"/>
          </p:cNvSpPr>
          <p:nvPr>
            <p:ph type="dt" sz="half" idx="10"/>
          </p:nvPr>
        </p:nvSpPr>
        <p:spPr/>
        <p:txBody>
          <a:bodyPr/>
          <a:lstStyle/>
          <a:p>
            <a:fld id="{75EC5DDF-A796-4D56-9973-341789785817}" type="datetimeFigureOut">
              <a:rPr lang="en-US" dirty="0"/>
              <a:t>8/29/2025</a:t>
            </a:fld>
            <a:endParaRPr lang="en-US"/>
          </a:p>
        </p:txBody>
      </p:sp>
      <p:sp>
        <p:nvSpPr>
          <p:cNvPr id="5" name="Footer Placeholder 4">
            <a:extLst>
              <a:ext uri="{FF2B5EF4-FFF2-40B4-BE49-F238E27FC236}">
                <a16:creationId xmlns:a16="http://schemas.microsoft.com/office/drawing/2014/main" id="{EE9A1821-A311-49CD-BCB4-B4BC88661019}"/>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A637C6A8-813A-486A-AA90-AB28935F2B4F}"/>
              </a:ext>
            </a:extLst>
          </p:cNvPr>
          <p:cNvSpPr>
            <a:spLocks noGrp="1"/>
          </p:cNvSpPr>
          <p:nvPr>
            <p:ph type="sldNum" sz="quarter" idx="12"/>
          </p:nvPr>
        </p:nvSpPr>
        <p:spPr/>
        <p:txBody>
          <a:bodyPr/>
          <a:lstStyle/>
          <a:p>
            <a:fld id="{8DFDE724-0293-4953-AE9D-4D814FA589B0}" type="slidenum">
              <a:rPr lang="en-US" dirty="0"/>
              <a:t>‹#›</a:t>
            </a:fld>
            <a:endParaRPr lang="en-US"/>
          </a:p>
        </p:txBody>
      </p:sp>
      <p:grpSp>
        <p:nvGrpSpPr>
          <p:cNvPr id="7" name="Group 6">
            <a:extLst>
              <a:ext uri="{FF2B5EF4-FFF2-40B4-BE49-F238E27FC236}">
                <a16:creationId xmlns:a16="http://schemas.microsoft.com/office/drawing/2014/main" id="{F38C7A17-06CC-442C-A876-A51B2B556508}"/>
              </a:ext>
            </a:extLst>
          </p:cNvPr>
          <p:cNvGrpSpPr/>
          <p:nvPr/>
        </p:nvGrpSpPr>
        <p:grpSpPr>
          <a:xfrm flipH="1" flipV="1">
            <a:off x="0" y="3551521"/>
            <a:ext cx="567782" cy="3306479"/>
            <a:chOff x="11619770" y="-2005"/>
            <a:chExt cx="567782" cy="3306479"/>
          </a:xfrm>
        </p:grpSpPr>
        <p:sp>
          <p:nvSpPr>
            <p:cNvPr id="8" name="Freeform: Shape 7">
              <a:extLst>
                <a:ext uri="{FF2B5EF4-FFF2-40B4-BE49-F238E27FC236}">
                  <a16:creationId xmlns:a16="http://schemas.microsoft.com/office/drawing/2014/main" id="{54C1798A-2980-4F34-8355-7BCB6B295322}"/>
                </a:ext>
              </a:extLst>
            </p:cNvPr>
            <p:cNvSpPr/>
            <p:nvPr/>
          </p:nvSpPr>
          <p:spPr>
            <a:xfrm flipV="1">
              <a:off x="11619770" y="373807"/>
              <a:ext cx="526228" cy="2930667"/>
            </a:xfrm>
            <a:custGeom>
              <a:avLst/>
              <a:gdLst/>
              <a:ahLst/>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59D7542C-E4AE-488F-BC75-2E7ED83910CE}"/>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spTree>
    <p:extLst>
      <p:ext uri="{BB962C8B-B14F-4D97-AF65-F5344CB8AC3E}">
        <p14:creationId xmlns:p14="http://schemas.microsoft.com/office/powerpoint/2010/main" val="1421362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mpty White Background">
    <p:spTree>
      <p:nvGrpSpPr>
        <p:cNvPr id="1" name=""/>
        <p:cNvGrpSpPr/>
        <p:nvPr/>
      </p:nvGrpSpPr>
      <p:grpSpPr>
        <a:xfrm>
          <a:off x="0" y="0"/>
          <a:ext cx="0" cy="0"/>
          <a:chOff x="0" y="0"/>
          <a:chExt cx="0" cy="0"/>
        </a:xfrm>
      </p:grpSpPr>
      <p:sp>
        <p:nvSpPr>
          <p:cNvPr id="5" name="Title 1"/>
          <p:cNvSpPr>
            <a:spLocks noGrp="1"/>
          </p:cNvSpPr>
          <p:nvPr>
            <p:ph type="title"/>
          </p:nvPr>
        </p:nvSpPr>
        <p:spPr>
          <a:xfrm>
            <a:off x="609600" y="274638"/>
            <a:ext cx="10972800" cy="1143000"/>
          </a:xfrm>
        </p:spPr>
        <p:txBody>
          <a:bodyPr/>
          <a:lstStyle>
            <a:lvl1pPr>
              <a:defRPr b="1">
                <a:latin typeface="Arial"/>
                <a:cs typeface="Arial"/>
              </a:defRPr>
            </a:lvl1pPr>
          </a:lstStyle>
          <a:p>
            <a:r>
              <a:rPr lang="en-US"/>
              <a:t>Click to edit Master title style</a:t>
            </a:r>
          </a:p>
        </p:txBody>
      </p:sp>
      <p:sp>
        <p:nvSpPr>
          <p:cNvPr id="6" name="Content Placeholder 2"/>
          <p:cNvSpPr>
            <a:spLocks noGrp="1"/>
          </p:cNvSpPr>
          <p:nvPr>
            <p:ph idx="1"/>
          </p:nvPr>
        </p:nvSpPr>
        <p:spPr>
          <a:xfrm>
            <a:off x="609600" y="1600200"/>
            <a:ext cx="10972800" cy="4157745"/>
          </a:xfrm>
        </p:spPr>
        <p:txBody>
          <a:bodyPr/>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3">
            <a:extLst>
              <a:ext uri="{FF2B5EF4-FFF2-40B4-BE49-F238E27FC236}">
                <a16:creationId xmlns:a16="http://schemas.microsoft.com/office/drawing/2014/main" id="{9E1F59AA-1A0F-3EA7-15E5-B24A50DFB7ED}"/>
              </a:ext>
            </a:extLst>
          </p:cNvPr>
          <p:cNvSpPr>
            <a:spLocks noGrp="1"/>
          </p:cNvSpPr>
          <p:nvPr>
            <p:ph type="dt" sz="half" idx="10"/>
          </p:nvPr>
        </p:nvSpPr>
        <p:spPr/>
        <p:txBody>
          <a:bodyPr/>
          <a:lstStyle>
            <a:lvl1pPr>
              <a:defRPr/>
            </a:lvl1pPr>
          </a:lstStyle>
          <a:p>
            <a:pPr>
              <a:defRPr/>
            </a:pPr>
            <a:fld id="{34C0DE6B-240E-4205-8ABE-1B50200AFA19}" type="datetime1">
              <a:rPr lang="en-US" altLang="en-US"/>
              <a:pPr>
                <a:defRPr/>
              </a:pPr>
              <a:t>8/29/2025</a:t>
            </a:fld>
            <a:endParaRPr lang="en-US" altLang="en-US"/>
          </a:p>
        </p:txBody>
      </p:sp>
      <p:sp>
        <p:nvSpPr>
          <p:cNvPr id="3" name="Footer Placeholder 4">
            <a:extLst>
              <a:ext uri="{FF2B5EF4-FFF2-40B4-BE49-F238E27FC236}">
                <a16:creationId xmlns:a16="http://schemas.microsoft.com/office/drawing/2014/main" id="{7168F9D0-65FF-70B5-3B89-6CFE891AAA72}"/>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5A7ADDF-8238-A5D3-FA77-D75CBD47048B}"/>
              </a:ext>
            </a:extLst>
          </p:cNvPr>
          <p:cNvSpPr>
            <a:spLocks noGrp="1"/>
          </p:cNvSpPr>
          <p:nvPr>
            <p:ph type="sldNum" sz="quarter" idx="12"/>
          </p:nvPr>
        </p:nvSpPr>
        <p:spPr/>
        <p:txBody>
          <a:bodyPr/>
          <a:lstStyle>
            <a:lvl1pPr>
              <a:defRPr/>
            </a:lvl1pPr>
          </a:lstStyle>
          <a:p>
            <a:pPr>
              <a:defRPr/>
            </a:pPr>
            <a:fld id="{3168E3F6-B901-4C59-93DE-C53C449D11F4}" type="slidenum">
              <a:rPr lang="en-US" altLang="en-US"/>
              <a:pPr>
                <a:defRPr/>
              </a:pPr>
              <a:t>‹#›</a:t>
            </a:fld>
            <a:endParaRPr lang="en-US" altLang="en-US"/>
          </a:p>
        </p:txBody>
      </p:sp>
    </p:spTree>
    <p:extLst>
      <p:ext uri="{BB962C8B-B14F-4D97-AF65-F5344CB8AC3E}">
        <p14:creationId xmlns:p14="http://schemas.microsoft.com/office/powerpoint/2010/main" val="270808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25F8D-0421-4AEC-9C40-A13163EC8A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037680-115A-411F-AEF6-4AC2096B4A70}"/>
              </a:ext>
            </a:extLst>
          </p:cNvPr>
          <p:cNvSpPr>
            <a:spLocks noGrp="1"/>
          </p:cNvSpPr>
          <p:nvPr>
            <p:ph idx="1"/>
          </p:nvPr>
        </p:nvSpPr>
        <p:spPr>
          <a:xfrm>
            <a:off x="808662" y="2019299"/>
            <a:ext cx="10357666" cy="4114801"/>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0CC193-1304-4D0F-8331-14D4EC08EFE8}"/>
              </a:ext>
            </a:extLst>
          </p:cNvPr>
          <p:cNvSpPr>
            <a:spLocks noGrp="1"/>
          </p:cNvSpPr>
          <p:nvPr>
            <p:ph type="dt" sz="half" idx="10"/>
          </p:nvPr>
        </p:nvSpPr>
        <p:spPr/>
        <p:txBody>
          <a:bodyPr/>
          <a:lstStyle/>
          <a:p>
            <a:fld id="{254069DA-BCAC-469D-B81F-5CD529FD1EE6}" type="datetimeFigureOut">
              <a:rPr lang="en-US" dirty="0"/>
              <a:t>8/29/2025</a:t>
            </a:fld>
            <a:endParaRPr lang="en-US"/>
          </a:p>
        </p:txBody>
      </p:sp>
      <p:sp>
        <p:nvSpPr>
          <p:cNvPr id="5" name="Footer Placeholder 4">
            <a:extLst>
              <a:ext uri="{FF2B5EF4-FFF2-40B4-BE49-F238E27FC236}">
                <a16:creationId xmlns:a16="http://schemas.microsoft.com/office/drawing/2014/main" id="{0AF455C1-CD32-4050-BAFF-51CC6B62DFBB}"/>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500AF608-FF11-4CBE-B717-5D56AE67DDE1}"/>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3005374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BD23A02E-6DCF-427A-8CFD-281B2185C7F0}"/>
              </a:ext>
            </a:extLst>
          </p:cNvPr>
          <p:cNvSpPr/>
          <p:nvPr/>
        </p:nvSpPr>
        <p:spPr>
          <a:xfrm>
            <a:off x="3242985" y="511814"/>
            <a:ext cx="5706031" cy="5706031"/>
          </a:xfrm>
          <a:prstGeom prst="ellipse">
            <a:avLst/>
          </a:prstGeom>
          <a:solidFill>
            <a:schemeClr val="accent1">
              <a:lumMod val="20000"/>
              <a:lumOff val="80000"/>
            </a:schemeClr>
          </a:solidFill>
          <a:ln>
            <a:noFill/>
          </a:ln>
          <a:effectLst>
            <a:outerShdw dist="165100" dir="2220000" algn="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F6B4C32-F19C-44F3-8EF8-1F506D74DD7A}"/>
              </a:ext>
            </a:extLst>
          </p:cNvPr>
          <p:cNvSpPr>
            <a:spLocks noGrp="1"/>
          </p:cNvSpPr>
          <p:nvPr>
            <p:ph type="title"/>
          </p:nvPr>
        </p:nvSpPr>
        <p:spPr>
          <a:xfrm>
            <a:off x="3649192" y="1709738"/>
            <a:ext cx="4893617" cy="2553893"/>
          </a:xfrm>
        </p:spPr>
        <p:txBody>
          <a:bodyPr anchor="b">
            <a:normAutofit/>
          </a:bodyPr>
          <a:lstStyle>
            <a:lvl1pPr algn="ctr">
              <a:defRPr sz="3600"/>
            </a:lvl1pPr>
          </a:lstStyle>
          <a:p>
            <a:r>
              <a:rPr lang="en-US"/>
              <a:t>Click to edit Master title style</a:t>
            </a:r>
          </a:p>
        </p:txBody>
      </p:sp>
      <p:sp>
        <p:nvSpPr>
          <p:cNvPr id="3" name="Text Placeholder 2">
            <a:extLst>
              <a:ext uri="{FF2B5EF4-FFF2-40B4-BE49-F238E27FC236}">
                <a16:creationId xmlns:a16="http://schemas.microsoft.com/office/drawing/2014/main" id="{B0889729-131C-4F78-9DAA-E9EE28EA912F}"/>
              </a:ext>
            </a:extLst>
          </p:cNvPr>
          <p:cNvSpPr>
            <a:spLocks noGrp="1"/>
          </p:cNvSpPr>
          <p:nvPr>
            <p:ph type="body" idx="1"/>
          </p:nvPr>
        </p:nvSpPr>
        <p:spPr>
          <a:xfrm>
            <a:off x="4062249" y="4540468"/>
            <a:ext cx="4067503" cy="1154037"/>
          </a:xfrm>
          <a:prstGeom prst="rect">
            <a:avLst/>
          </a:prstGeom>
        </p:spPr>
        <p:txBody>
          <a:bodyPr>
            <a:normAutofit/>
          </a:bodyPr>
          <a:lstStyle>
            <a:lvl1pPr marL="0" indent="0" algn="ctr">
              <a:buNone/>
              <a:defRPr sz="1600" b="1" cap="all" spc="600" baseline="0">
                <a:solidFill>
                  <a:schemeClr val="tx1"/>
                </a:solidFill>
                <a:latin typeface="+mn-l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24E608-AC1F-41FB-974A-BD619C6C26B5}"/>
              </a:ext>
            </a:extLst>
          </p:cNvPr>
          <p:cNvSpPr>
            <a:spLocks noGrp="1"/>
          </p:cNvSpPr>
          <p:nvPr>
            <p:ph type="dt" sz="half" idx="10"/>
          </p:nvPr>
        </p:nvSpPr>
        <p:spPr/>
        <p:txBody>
          <a:bodyPr/>
          <a:lstStyle/>
          <a:p>
            <a:fld id="{3134B3F2-5297-4D62-BDB7-590764A696AF}" type="datetimeFigureOut">
              <a:rPr lang="en-US" dirty="0"/>
              <a:t>8/29/2025</a:t>
            </a:fld>
            <a:endParaRPr lang="en-US"/>
          </a:p>
        </p:txBody>
      </p:sp>
      <p:sp>
        <p:nvSpPr>
          <p:cNvPr id="5" name="Footer Placeholder 4">
            <a:extLst>
              <a:ext uri="{FF2B5EF4-FFF2-40B4-BE49-F238E27FC236}">
                <a16:creationId xmlns:a16="http://schemas.microsoft.com/office/drawing/2014/main" id="{C0986158-8B03-45C3-891D-0357B198B6B4}"/>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1EC3B054-E8A2-43FD-B0FB-B1CCFA4BC0AD}"/>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148757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64AA7-6D5A-402E-AD1A-880F2BDB7E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0D32B6-F9D8-4A43-B52C-336CFAB00A56}"/>
              </a:ext>
            </a:extLst>
          </p:cNvPr>
          <p:cNvSpPr>
            <a:spLocks noGrp="1"/>
          </p:cNvSpPr>
          <p:nvPr>
            <p:ph sz="half" idx="1"/>
          </p:nvPr>
        </p:nvSpPr>
        <p:spPr>
          <a:xfrm>
            <a:off x="812976" y="2019299"/>
            <a:ext cx="4995019" cy="4157663"/>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50CDD9-5742-4A34-BA72-7CCA72D914F4}"/>
              </a:ext>
            </a:extLst>
          </p:cNvPr>
          <p:cNvSpPr>
            <a:spLocks noGrp="1"/>
          </p:cNvSpPr>
          <p:nvPr>
            <p:ph sz="half" idx="2"/>
          </p:nvPr>
        </p:nvSpPr>
        <p:spPr>
          <a:xfrm>
            <a:off x="6293718" y="2019299"/>
            <a:ext cx="5027954" cy="4157663"/>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2783AA-D2AB-4385-A91F-870CB6564611}"/>
              </a:ext>
            </a:extLst>
          </p:cNvPr>
          <p:cNvSpPr>
            <a:spLocks noGrp="1"/>
          </p:cNvSpPr>
          <p:nvPr>
            <p:ph type="dt" sz="half" idx="10"/>
          </p:nvPr>
        </p:nvSpPr>
        <p:spPr/>
        <p:txBody>
          <a:bodyPr/>
          <a:lstStyle/>
          <a:p>
            <a:fld id="{80D0FAC0-A4F5-4A85-98AE-9E6BDD843B92}" type="datetimeFigureOut">
              <a:rPr lang="en-US" dirty="0"/>
              <a:t>8/29/2025</a:t>
            </a:fld>
            <a:endParaRPr lang="en-US"/>
          </a:p>
        </p:txBody>
      </p:sp>
      <p:sp>
        <p:nvSpPr>
          <p:cNvPr id="6" name="Footer Placeholder 5">
            <a:extLst>
              <a:ext uri="{FF2B5EF4-FFF2-40B4-BE49-F238E27FC236}">
                <a16:creationId xmlns:a16="http://schemas.microsoft.com/office/drawing/2014/main" id="{855AAD9C-5CA2-4DA1-84D3-B1838979F616}"/>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151AB3C7-9574-47BC-932D-782BEE9989DA}"/>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479149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4C468-781B-4BC5-8DEA-B9EF2BF90DD2}"/>
              </a:ext>
            </a:extLst>
          </p:cNvPr>
          <p:cNvSpPr>
            <a:spLocks noGrp="1"/>
          </p:cNvSpPr>
          <p:nvPr>
            <p:ph type="title"/>
          </p:nvPr>
        </p:nvSpPr>
        <p:spPr>
          <a:xfrm>
            <a:off x="811460" y="369168"/>
            <a:ext cx="10458729" cy="1439818"/>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67223F-48E4-491D-AB5D-5FC8A0C566AF}"/>
              </a:ext>
            </a:extLst>
          </p:cNvPr>
          <p:cNvSpPr>
            <a:spLocks noGrp="1"/>
          </p:cNvSpPr>
          <p:nvPr>
            <p:ph type="body" idx="1"/>
          </p:nvPr>
        </p:nvSpPr>
        <p:spPr>
          <a:xfrm>
            <a:off x="800101" y="1843067"/>
            <a:ext cx="5007894" cy="662007"/>
          </a:xfrm>
          <a:prstGeom prst="rect">
            <a:avLst/>
          </a:prstGeo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D6B764-4B87-42FF-ABAA-69B07B88FF40}"/>
              </a:ext>
            </a:extLst>
          </p:cNvPr>
          <p:cNvSpPr>
            <a:spLocks noGrp="1"/>
          </p:cNvSpPr>
          <p:nvPr>
            <p:ph sz="half" idx="2"/>
          </p:nvPr>
        </p:nvSpPr>
        <p:spPr>
          <a:xfrm>
            <a:off x="800101" y="2505075"/>
            <a:ext cx="5007894" cy="368458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4357B9-406F-4BF9-B8FB-C53421EEF5A6}"/>
              </a:ext>
            </a:extLst>
          </p:cNvPr>
          <p:cNvSpPr>
            <a:spLocks noGrp="1"/>
          </p:cNvSpPr>
          <p:nvPr>
            <p:ph type="body" sz="quarter" idx="3"/>
          </p:nvPr>
        </p:nvSpPr>
        <p:spPr>
          <a:xfrm>
            <a:off x="6276061" y="1843067"/>
            <a:ext cx="4994128" cy="662007"/>
          </a:xfrm>
          <a:prstGeom prst="rect">
            <a:avLst/>
          </a:prstGeo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20462B-1939-4DAA-A7DD-6BDC95054A6E}"/>
              </a:ext>
            </a:extLst>
          </p:cNvPr>
          <p:cNvSpPr>
            <a:spLocks noGrp="1"/>
          </p:cNvSpPr>
          <p:nvPr>
            <p:ph sz="quarter" idx="4"/>
          </p:nvPr>
        </p:nvSpPr>
        <p:spPr>
          <a:xfrm>
            <a:off x="6276061" y="2505075"/>
            <a:ext cx="4994128" cy="368458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6C938B-C4C2-4FA9-85CA-9CD742CD7523}"/>
              </a:ext>
            </a:extLst>
          </p:cNvPr>
          <p:cNvSpPr>
            <a:spLocks noGrp="1"/>
          </p:cNvSpPr>
          <p:nvPr>
            <p:ph type="dt" sz="half" idx="10"/>
          </p:nvPr>
        </p:nvSpPr>
        <p:spPr/>
        <p:txBody>
          <a:bodyPr/>
          <a:lstStyle/>
          <a:p>
            <a:fld id="{491F58DF-B20E-4829-8712-7D40EB90064E}" type="datetimeFigureOut">
              <a:rPr lang="en-US" dirty="0"/>
              <a:t>8/29/2025</a:t>
            </a:fld>
            <a:endParaRPr lang="en-US"/>
          </a:p>
        </p:txBody>
      </p:sp>
      <p:sp>
        <p:nvSpPr>
          <p:cNvPr id="8" name="Footer Placeholder 7">
            <a:extLst>
              <a:ext uri="{FF2B5EF4-FFF2-40B4-BE49-F238E27FC236}">
                <a16:creationId xmlns:a16="http://schemas.microsoft.com/office/drawing/2014/main" id="{11AD8886-0D28-4D49-8D43-151D37E948EE}"/>
              </a:ext>
            </a:extLst>
          </p:cNvPr>
          <p:cNvSpPr>
            <a:spLocks noGrp="1"/>
          </p:cNvSpPr>
          <p:nvPr>
            <p:ph type="ftr" sz="quarter" idx="11"/>
          </p:nvPr>
        </p:nvSpPr>
        <p:spPr/>
        <p:txBody>
          <a:bodyPr/>
          <a:lstStyle/>
          <a:p>
            <a:r>
              <a:rPr lang="en-US"/>
              <a:t>
              </a:t>
            </a:r>
          </a:p>
        </p:txBody>
      </p:sp>
      <p:sp>
        <p:nvSpPr>
          <p:cNvPr id="9" name="Slide Number Placeholder 8">
            <a:extLst>
              <a:ext uri="{FF2B5EF4-FFF2-40B4-BE49-F238E27FC236}">
                <a16:creationId xmlns:a16="http://schemas.microsoft.com/office/drawing/2014/main" id="{172FDDE8-E9F8-4B6C-9A40-829617A7C84D}"/>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2088244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AE3D8-6C35-428B-B2F2-251FDE10BD20}"/>
              </a:ext>
            </a:extLst>
          </p:cNvPr>
          <p:cNvSpPr>
            <a:spLocks noGrp="1"/>
          </p:cNvSpPr>
          <p:nvPr>
            <p:ph type="title"/>
          </p:nvPr>
        </p:nvSpPr>
        <p:spPr>
          <a:xfrm>
            <a:off x="800100" y="983769"/>
            <a:ext cx="10094770" cy="1180574"/>
          </a:xfrm>
          <a:solidFill>
            <a:schemeClr val="accent1">
              <a:lumMod val="20000"/>
              <a:lumOff val="80000"/>
            </a:schemeClr>
          </a:solidFill>
          <a:effectLst>
            <a:outerShdw dist="165100" dir="18900000" algn="bl" rotWithShape="0">
              <a:prstClr val="black"/>
            </a:outerShdw>
          </a:effectLst>
        </p:spPr>
        <p:txBody>
          <a:bodyPr/>
          <a:lstStyle>
            <a:lvl1pPr marL="182880">
              <a:defRPr/>
            </a:lvl1pPr>
          </a:lstStyle>
          <a:p>
            <a:r>
              <a:rPr lang="en-US"/>
              <a:t>Click to edit Master title style</a:t>
            </a:r>
          </a:p>
        </p:txBody>
      </p:sp>
      <p:sp>
        <p:nvSpPr>
          <p:cNvPr id="3" name="Date Placeholder 2">
            <a:extLst>
              <a:ext uri="{FF2B5EF4-FFF2-40B4-BE49-F238E27FC236}">
                <a16:creationId xmlns:a16="http://schemas.microsoft.com/office/drawing/2014/main" id="{4F0B8015-E11A-42CA-AE88-7BD73F87E566}"/>
              </a:ext>
            </a:extLst>
          </p:cNvPr>
          <p:cNvSpPr>
            <a:spLocks noGrp="1"/>
          </p:cNvSpPr>
          <p:nvPr>
            <p:ph type="dt" sz="half" idx="10"/>
          </p:nvPr>
        </p:nvSpPr>
        <p:spPr/>
        <p:txBody>
          <a:bodyPr/>
          <a:lstStyle/>
          <a:p>
            <a:fld id="{4F952F2A-FD05-43F8-9927-AF9F6AA75EA1}" type="datetimeFigureOut">
              <a:rPr lang="en-US" dirty="0"/>
              <a:t>8/29/2025</a:t>
            </a:fld>
            <a:endParaRPr lang="en-US"/>
          </a:p>
        </p:txBody>
      </p:sp>
      <p:sp>
        <p:nvSpPr>
          <p:cNvPr id="4" name="Footer Placeholder 3">
            <a:extLst>
              <a:ext uri="{FF2B5EF4-FFF2-40B4-BE49-F238E27FC236}">
                <a16:creationId xmlns:a16="http://schemas.microsoft.com/office/drawing/2014/main" id="{07309078-34CA-45CD-B479-03906A265C6B}"/>
              </a:ext>
            </a:extLst>
          </p:cNvPr>
          <p:cNvSpPr>
            <a:spLocks noGrp="1"/>
          </p:cNvSpPr>
          <p:nvPr>
            <p:ph type="ftr" sz="quarter" idx="11"/>
          </p:nvPr>
        </p:nvSpPr>
        <p:spPr/>
        <p:txBody>
          <a:bodyPr/>
          <a:lstStyle/>
          <a:p>
            <a:r>
              <a:rPr lang="en-US"/>
              <a:t>
              </a:t>
            </a:r>
          </a:p>
        </p:txBody>
      </p:sp>
      <p:sp>
        <p:nvSpPr>
          <p:cNvPr id="5" name="Slide Number Placeholder 4">
            <a:extLst>
              <a:ext uri="{FF2B5EF4-FFF2-40B4-BE49-F238E27FC236}">
                <a16:creationId xmlns:a16="http://schemas.microsoft.com/office/drawing/2014/main" id="{B0D03258-F989-47B2-A643-A60CD8A77BC8}"/>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3789628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DA2F31-48B6-40CE-A364-3CE73FD859B4}"/>
              </a:ext>
            </a:extLst>
          </p:cNvPr>
          <p:cNvSpPr>
            <a:spLocks noGrp="1"/>
          </p:cNvSpPr>
          <p:nvPr>
            <p:ph type="dt" sz="half" idx="10"/>
          </p:nvPr>
        </p:nvSpPr>
        <p:spPr/>
        <p:txBody>
          <a:bodyPr/>
          <a:lstStyle/>
          <a:p>
            <a:fld id="{8C112728-8AF2-421E-A3EE-3D32DADA7E63}" type="datetimeFigureOut">
              <a:rPr lang="en-US" dirty="0"/>
              <a:t>8/29/2025</a:t>
            </a:fld>
            <a:endParaRPr lang="en-US"/>
          </a:p>
        </p:txBody>
      </p:sp>
      <p:sp>
        <p:nvSpPr>
          <p:cNvPr id="3" name="Footer Placeholder 2">
            <a:extLst>
              <a:ext uri="{FF2B5EF4-FFF2-40B4-BE49-F238E27FC236}">
                <a16:creationId xmlns:a16="http://schemas.microsoft.com/office/drawing/2014/main" id="{117EEA00-F166-41EB-9331-CA99BB70F02D}"/>
              </a:ext>
            </a:extLst>
          </p:cNvPr>
          <p:cNvSpPr>
            <a:spLocks noGrp="1"/>
          </p:cNvSpPr>
          <p:nvPr>
            <p:ph type="ftr" sz="quarter" idx="11"/>
          </p:nvPr>
        </p:nvSpPr>
        <p:spPr/>
        <p:txBody>
          <a:bodyPr/>
          <a:lstStyle/>
          <a:p>
            <a:r>
              <a:rPr lang="en-US"/>
              <a:t>
              </a:t>
            </a:r>
          </a:p>
        </p:txBody>
      </p:sp>
      <p:sp>
        <p:nvSpPr>
          <p:cNvPr id="4" name="Slide Number Placeholder 3">
            <a:extLst>
              <a:ext uri="{FF2B5EF4-FFF2-40B4-BE49-F238E27FC236}">
                <a16:creationId xmlns:a16="http://schemas.microsoft.com/office/drawing/2014/main" id="{63BB051F-F8FC-4FF6-9783-45F9FE7AC302}"/>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49945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08635-A5AF-48F4-8CD2-FB0E01113904}"/>
              </a:ext>
            </a:extLst>
          </p:cNvPr>
          <p:cNvSpPr>
            <a:spLocks noGrp="1"/>
          </p:cNvSpPr>
          <p:nvPr>
            <p:ph type="title"/>
          </p:nvPr>
        </p:nvSpPr>
        <p:spPr>
          <a:xfrm>
            <a:off x="839788" y="987425"/>
            <a:ext cx="3932237" cy="1600200"/>
          </a:xfrm>
        </p:spPr>
        <p:txBody>
          <a:bodyPr anchor="t">
            <a:normAutofit/>
          </a:bodyPr>
          <a:lstStyle>
            <a:lvl1pPr>
              <a:defRPr sz="2800" b="1">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E6E15E0E-DCC0-4781-A608-962B1241B5AA}"/>
              </a:ext>
            </a:extLst>
          </p:cNvPr>
          <p:cNvSpPr>
            <a:spLocks noGrp="1"/>
          </p:cNvSpPr>
          <p:nvPr>
            <p:ph idx="1"/>
          </p:nvPr>
        </p:nvSpPr>
        <p:spPr>
          <a:xfrm>
            <a:off x="5309826" y="987425"/>
            <a:ext cx="6045562"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21F43E-3D50-4A1C-A289-B3D0DD0E710F}"/>
              </a:ext>
            </a:extLst>
          </p:cNvPr>
          <p:cNvSpPr>
            <a:spLocks noGrp="1"/>
          </p:cNvSpPr>
          <p:nvPr>
            <p:ph type="body" sz="half" idx="2"/>
          </p:nvPr>
        </p:nvSpPr>
        <p:spPr>
          <a:xfrm>
            <a:off x="839788" y="2743200"/>
            <a:ext cx="3932237" cy="312737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E70E3A-6639-4EA0-8305-C1899DAB49EB}"/>
              </a:ext>
            </a:extLst>
          </p:cNvPr>
          <p:cNvSpPr>
            <a:spLocks noGrp="1"/>
          </p:cNvSpPr>
          <p:nvPr>
            <p:ph type="dt" sz="half" idx="10"/>
          </p:nvPr>
        </p:nvSpPr>
        <p:spPr/>
        <p:txBody>
          <a:bodyPr/>
          <a:lstStyle/>
          <a:p>
            <a:fld id="{BAF64D57-1513-4084-818F-075C9D0922CD}" type="datetimeFigureOut">
              <a:rPr lang="en-US" dirty="0"/>
              <a:t>8/29/2025</a:t>
            </a:fld>
            <a:endParaRPr lang="en-US"/>
          </a:p>
        </p:txBody>
      </p:sp>
      <p:sp>
        <p:nvSpPr>
          <p:cNvPr id="6" name="Footer Placeholder 5">
            <a:extLst>
              <a:ext uri="{FF2B5EF4-FFF2-40B4-BE49-F238E27FC236}">
                <a16:creationId xmlns:a16="http://schemas.microsoft.com/office/drawing/2014/main" id="{5B6AFD57-4189-42FB-B29E-96366E51B44D}"/>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1AF5E2EC-8483-4FBC-9D29-C19025FA8F97}"/>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1183417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CE581-A090-4AE9-9965-B06BDB52BD95}"/>
              </a:ext>
            </a:extLst>
          </p:cNvPr>
          <p:cNvSpPr>
            <a:spLocks noGrp="1"/>
          </p:cNvSpPr>
          <p:nvPr>
            <p:ph type="title"/>
          </p:nvPr>
        </p:nvSpPr>
        <p:spPr>
          <a:xfrm>
            <a:off x="839788" y="987425"/>
            <a:ext cx="3932237" cy="1600200"/>
          </a:xfrm>
        </p:spPr>
        <p:txBody>
          <a:bodyPr anchor="t">
            <a:normAutofit/>
          </a:bodyPr>
          <a:lstStyle>
            <a:lvl1pPr>
              <a:defRPr sz="2800" b="1">
                <a:latin typeface="+mn-lt"/>
              </a:defRPr>
            </a:lvl1pPr>
          </a:lstStyle>
          <a:p>
            <a:r>
              <a:rPr lang="en-US"/>
              <a:t>Click to edit Master title style</a:t>
            </a:r>
          </a:p>
        </p:txBody>
      </p:sp>
      <p:sp>
        <p:nvSpPr>
          <p:cNvPr id="3" name="Picture Placeholder 2">
            <a:extLst>
              <a:ext uri="{FF2B5EF4-FFF2-40B4-BE49-F238E27FC236}">
                <a16:creationId xmlns:a16="http://schemas.microsoft.com/office/drawing/2014/main" id="{9839DEF4-262F-4ACF-9B29-3D4B819E7065}"/>
              </a:ext>
            </a:extLst>
          </p:cNvPr>
          <p:cNvSpPr>
            <a:spLocks noGrp="1" noChangeAspect="1"/>
          </p:cNvSpPr>
          <p:nvPr>
            <p:ph type="pic" idx="1"/>
          </p:nvPr>
        </p:nvSpPr>
        <p:spPr>
          <a:xfrm>
            <a:off x="5353969" y="987425"/>
            <a:ext cx="5694503"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id="{04ED7CBB-7A6F-441E-9072-2494B952FA8B}"/>
              </a:ext>
            </a:extLst>
          </p:cNvPr>
          <p:cNvSpPr>
            <a:spLocks noGrp="1"/>
          </p:cNvSpPr>
          <p:nvPr>
            <p:ph type="body" sz="half" idx="2"/>
          </p:nvPr>
        </p:nvSpPr>
        <p:spPr>
          <a:xfrm>
            <a:off x="839788" y="2743200"/>
            <a:ext cx="3932237" cy="312737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159692-77BE-4A7D-AA70-635007A6E92C}"/>
              </a:ext>
            </a:extLst>
          </p:cNvPr>
          <p:cNvSpPr>
            <a:spLocks noGrp="1"/>
          </p:cNvSpPr>
          <p:nvPr>
            <p:ph type="dt" sz="half" idx="10"/>
          </p:nvPr>
        </p:nvSpPr>
        <p:spPr/>
        <p:txBody>
          <a:bodyPr/>
          <a:lstStyle/>
          <a:p>
            <a:fld id="{4B51DC6D-53F2-404B-944C-46E1F58C3149}" type="datetimeFigureOut">
              <a:rPr lang="en-US" dirty="0"/>
              <a:t>8/29/2025</a:t>
            </a:fld>
            <a:endParaRPr lang="en-US"/>
          </a:p>
        </p:txBody>
      </p:sp>
      <p:sp>
        <p:nvSpPr>
          <p:cNvPr id="6" name="Footer Placeholder 5">
            <a:extLst>
              <a:ext uri="{FF2B5EF4-FFF2-40B4-BE49-F238E27FC236}">
                <a16:creationId xmlns:a16="http://schemas.microsoft.com/office/drawing/2014/main" id="{FBB9A4DA-63AF-4D6A-98DB-E1D0AC741E58}"/>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A76B7958-B19B-4C23-A82F-DD4E4B912B29}"/>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179027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86DAE1-1F65-43B8-A400-95E6DEEDCDFC}"/>
              </a:ext>
            </a:extLst>
          </p:cNvPr>
          <p:cNvSpPr>
            <a:spLocks noGrp="1"/>
          </p:cNvSpPr>
          <p:nvPr>
            <p:ph type="title"/>
          </p:nvPr>
        </p:nvSpPr>
        <p:spPr>
          <a:xfrm>
            <a:off x="808661" y="365125"/>
            <a:ext cx="10357666" cy="1438450"/>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2D75C993-A44B-4C2D-818E-4C9000BB05C1}"/>
              </a:ext>
            </a:extLst>
          </p:cNvPr>
          <p:cNvSpPr>
            <a:spLocks noGrp="1"/>
          </p:cNvSpPr>
          <p:nvPr>
            <p:ph type="body" idx="1"/>
          </p:nvPr>
        </p:nvSpPr>
        <p:spPr>
          <a:xfrm>
            <a:off x="808662" y="2019299"/>
            <a:ext cx="10357666" cy="41148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A21B6E-ECC6-47D0-9C14-812B746F1563}"/>
              </a:ext>
            </a:extLst>
          </p:cNvPr>
          <p:cNvSpPr>
            <a:spLocks noGrp="1"/>
          </p:cNvSpPr>
          <p:nvPr>
            <p:ph type="dt" sz="half" idx="2"/>
          </p:nvPr>
        </p:nvSpPr>
        <p:spPr>
          <a:xfrm>
            <a:off x="795014" y="6342042"/>
            <a:ext cx="2743200" cy="365125"/>
          </a:xfrm>
          <a:prstGeom prst="rect">
            <a:avLst/>
          </a:prstGeom>
        </p:spPr>
        <p:txBody>
          <a:bodyPr vert="horz" lIns="91440" tIns="45720" rIns="91440" bIns="45720" rtlCol="0" anchor="ctr"/>
          <a:lstStyle>
            <a:lvl1pPr algn="l">
              <a:defRPr sz="1000" spc="100" baseline="0">
                <a:solidFill>
                  <a:schemeClr val="tx1"/>
                </a:solidFill>
              </a:defRPr>
            </a:lvl1pPr>
          </a:lstStyle>
          <a:p>
            <a:fld id="{3716B609-2A26-46AA-B595-3671F5470576}" type="datetimeFigureOut">
              <a:rPr lang="en-US" dirty="0"/>
              <a:t>8/29/2025</a:t>
            </a:fld>
            <a:endParaRPr lang="en-US"/>
          </a:p>
        </p:txBody>
      </p:sp>
      <p:sp>
        <p:nvSpPr>
          <p:cNvPr id="5" name="Footer Placeholder 4">
            <a:extLst>
              <a:ext uri="{FF2B5EF4-FFF2-40B4-BE49-F238E27FC236}">
                <a16:creationId xmlns:a16="http://schemas.microsoft.com/office/drawing/2014/main" id="{5209A716-DEA9-48A9-A5BC-0F392D2B49AC}"/>
              </a:ext>
            </a:extLst>
          </p:cNvPr>
          <p:cNvSpPr>
            <a:spLocks noGrp="1"/>
          </p:cNvSpPr>
          <p:nvPr>
            <p:ph type="ftr" sz="quarter" idx="3"/>
          </p:nvPr>
        </p:nvSpPr>
        <p:spPr>
          <a:xfrm>
            <a:off x="7696200" y="6342042"/>
            <a:ext cx="3470128" cy="365125"/>
          </a:xfrm>
          <a:prstGeom prst="rect">
            <a:avLst/>
          </a:prstGeom>
        </p:spPr>
        <p:txBody>
          <a:bodyPr vert="horz" lIns="91440" tIns="45720" rIns="91440" bIns="45720" rtlCol="0" anchor="ctr"/>
          <a:lstStyle>
            <a:lvl1pPr algn="r">
              <a:defRPr sz="1000" spc="50" baseline="0">
                <a:solidFill>
                  <a:schemeClr val="tx1"/>
                </a:solidFill>
              </a:defRPr>
            </a:lvl1pPr>
          </a:lstStyle>
          <a:p>
            <a:r>
              <a:rPr lang="en-US"/>
              <a:t>
              </a:t>
            </a:r>
          </a:p>
        </p:txBody>
      </p:sp>
      <p:sp>
        <p:nvSpPr>
          <p:cNvPr id="6" name="Slide Number Placeholder 5">
            <a:extLst>
              <a:ext uri="{FF2B5EF4-FFF2-40B4-BE49-F238E27FC236}">
                <a16:creationId xmlns:a16="http://schemas.microsoft.com/office/drawing/2014/main" id="{C09CB69E-A0E4-4558-9C62-4CD8CDD2A501}"/>
              </a:ext>
            </a:extLst>
          </p:cNvPr>
          <p:cNvSpPr>
            <a:spLocks noGrp="1"/>
          </p:cNvSpPr>
          <p:nvPr>
            <p:ph type="sldNum" sz="quarter" idx="4"/>
          </p:nvPr>
        </p:nvSpPr>
        <p:spPr>
          <a:xfrm>
            <a:off x="11166329" y="6342042"/>
            <a:ext cx="526228" cy="365125"/>
          </a:xfrm>
          <a:prstGeom prst="rect">
            <a:avLst/>
          </a:prstGeom>
        </p:spPr>
        <p:txBody>
          <a:bodyPr vert="horz" lIns="91440" tIns="45720" rIns="91440" bIns="45720" rtlCol="0" anchor="ctr"/>
          <a:lstStyle>
            <a:lvl1pPr algn="r">
              <a:defRPr sz="1000" spc="100" baseline="0">
                <a:solidFill>
                  <a:schemeClr val="tx1"/>
                </a:solidFill>
              </a:defRPr>
            </a:lvl1pPr>
          </a:lstStyle>
          <a:p>
            <a:fld id="{8DFDE724-0293-4953-AE9D-4D814FA589B0}" type="slidenum">
              <a:rPr lang="en-US" dirty="0"/>
              <a:t>‹#›</a:t>
            </a:fld>
            <a:endParaRPr lang="en-US"/>
          </a:p>
        </p:txBody>
      </p:sp>
      <p:grpSp>
        <p:nvGrpSpPr>
          <p:cNvPr id="7" name="Group 6">
            <a:extLst>
              <a:ext uri="{FF2B5EF4-FFF2-40B4-BE49-F238E27FC236}">
                <a16:creationId xmlns:a16="http://schemas.microsoft.com/office/drawing/2014/main" id="{EB6ECC43-D65E-4A7B-A76B-D278A2184166}"/>
              </a:ext>
            </a:extLst>
          </p:cNvPr>
          <p:cNvGrpSpPr/>
          <p:nvPr/>
        </p:nvGrpSpPr>
        <p:grpSpPr>
          <a:xfrm flipV="1">
            <a:off x="11626076" y="3551521"/>
            <a:ext cx="567782" cy="3306479"/>
            <a:chOff x="11619770" y="-2005"/>
            <a:chExt cx="567782" cy="3306479"/>
          </a:xfrm>
        </p:grpSpPr>
        <p:sp>
          <p:nvSpPr>
            <p:cNvPr id="8" name="Freeform: Shape 7">
              <a:extLst>
                <a:ext uri="{FF2B5EF4-FFF2-40B4-BE49-F238E27FC236}">
                  <a16:creationId xmlns:a16="http://schemas.microsoft.com/office/drawing/2014/main" id="{7EE443C5-5AB9-407B-A8C3-011BB14FEF06}"/>
                </a:ext>
              </a:extLst>
            </p:cNvPr>
            <p:cNvSpPr/>
            <p:nvPr/>
          </p:nvSpPr>
          <p:spPr>
            <a:xfrm flipV="1">
              <a:off x="11619770" y="373807"/>
              <a:ext cx="526228" cy="2930667"/>
            </a:xfrm>
            <a:custGeom>
              <a:avLst/>
              <a:gdLst/>
              <a:ahLst/>
              <a:cxnLst/>
              <a:rect l="l" t="t" r="r" b="b"/>
              <a:pathLst>
                <a:path w="757287" h="3694096">
                  <a:moveTo>
                    <a:pt x="757287" y="3694096"/>
                  </a:moveTo>
                  <a:lnTo>
                    <a:pt x="757287" y="0"/>
                  </a:lnTo>
                  <a:lnTo>
                    <a:pt x="0" y="0"/>
                  </a:lnTo>
                  <a:lnTo>
                    <a:pt x="0" y="3686094"/>
                  </a:lnTo>
                  <a:close/>
                </a:path>
              </a:pathLst>
            </a:custGeom>
            <a:blipFill dpi="0" rotWithShape="1">
              <a:blip r:embed="rId14">
                <a:extLst>
                  <a:ext uri="{96DAC541-7B7A-43D3-8B79-37D633B846F1}">
                    <asvg:svgBlip xmlns:asvg="http://schemas.microsoft.com/office/drawing/2016/SVG/main" r:embed="rId15"/>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4538C9FA-DA5E-4785-8F4A-CA481A3A6526}"/>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spTree>
    <p:extLst>
      <p:ext uri="{BB962C8B-B14F-4D97-AF65-F5344CB8AC3E}">
        <p14:creationId xmlns:p14="http://schemas.microsoft.com/office/powerpoint/2010/main" val="404383508"/>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hf hdr="0"/>
  <p:txStyles>
    <p:titleStyle>
      <a:lvl1pPr algn="l" defTabSz="914400" rtl="0" eaLnBrk="1" latinLnBrk="0" hangingPunct="1">
        <a:lnSpc>
          <a:spcPct val="120000"/>
        </a:lnSpc>
        <a:spcBef>
          <a:spcPct val="0"/>
        </a:spcBef>
        <a:buNone/>
        <a:defRPr sz="320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SzPct val="85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30000"/>
        </a:lnSpc>
        <a:spcBef>
          <a:spcPts val="500"/>
        </a:spcBef>
        <a:buSzPct val="100000"/>
        <a:buFont typeface="Avenir Next LT Pro Light" panose="020B03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30000"/>
        </a:lnSpc>
        <a:spcBef>
          <a:spcPts val="500"/>
        </a:spcBef>
        <a:buSzPct val="85000"/>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30000"/>
        </a:lnSpc>
        <a:spcBef>
          <a:spcPts val="500"/>
        </a:spcBef>
        <a:buSzPct val="100000"/>
        <a:buFont typeface="Avenir Next LT Pro Light" panose="020B0304020202020204" pitchFamily="34" charset="0"/>
        <a:buChar char="–"/>
        <a:defRPr sz="1400" kern="1200">
          <a:solidFill>
            <a:schemeClr val="tx1"/>
          </a:solidFill>
          <a:latin typeface="+mn-lt"/>
          <a:ea typeface="+mn-ea"/>
          <a:cs typeface="+mn-cs"/>
        </a:defRPr>
      </a:lvl4pPr>
      <a:lvl5pPr marL="1188720" indent="-22860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592">
          <p15:clr>
            <a:srgbClr val="F26B43"/>
          </p15:clr>
        </p15:guide>
        <p15:guide id="2" pos="504">
          <p15:clr>
            <a:srgbClr val="F26B43"/>
          </p15:clr>
        </p15:guide>
        <p15:guide id="3" pos="7176">
          <p15:clr>
            <a:srgbClr val="F26B43"/>
          </p15:clr>
        </p15:guide>
        <p15:guide id="5" orient="horz" pos="1272">
          <p15:clr>
            <a:srgbClr val="F26B43"/>
          </p15:clr>
        </p15:guide>
        <p15:guide id="6" orient="horz" pos="1728">
          <p15:clr>
            <a:srgbClr val="F26B43"/>
          </p15:clr>
        </p15:guide>
        <p15:guide id="7" orient="horz" pos="3864">
          <p15:clr>
            <a:srgbClr val="F26B43"/>
          </p15:clr>
        </p15:guide>
        <p15:guide id="8" orient="horz" pos="3432">
          <p15:clr>
            <a:srgbClr val="F26B43"/>
          </p15:clr>
        </p15:guide>
        <p15:guide id="9" pos="100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facebook.com/NationalEatingDisordersAssociation/videos/the-nine-truths-about-eating-disorders-from-the-cast-of-to-th/1185988654768336/"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60CE1-E1DD-4B22-AF9F-F93488BB3F38}"/>
              </a:ext>
            </a:extLst>
          </p:cNvPr>
          <p:cNvSpPr>
            <a:spLocks noGrp="1"/>
          </p:cNvSpPr>
          <p:nvPr>
            <p:ph type="ctrTitle"/>
          </p:nvPr>
        </p:nvSpPr>
        <p:spPr>
          <a:xfrm>
            <a:off x="1207699" y="518514"/>
            <a:ext cx="9460301" cy="2387600"/>
          </a:xfrm>
        </p:spPr>
        <p:txBody>
          <a:bodyPr>
            <a:normAutofit/>
          </a:bodyPr>
          <a:lstStyle/>
          <a:p>
            <a:pPr algn="ctr"/>
            <a:r>
              <a:rPr lang="en-US"/>
              <a:t>Eating Disorders in Children and Adolescents</a:t>
            </a:r>
          </a:p>
        </p:txBody>
      </p:sp>
      <p:sp>
        <p:nvSpPr>
          <p:cNvPr id="3" name="Subtitle 2">
            <a:extLst>
              <a:ext uri="{FF2B5EF4-FFF2-40B4-BE49-F238E27FC236}">
                <a16:creationId xmlns:a16="http://schemas.microsoft.com/office/drawing/2014/main" id="{E454377E-43F6-4860-B734-60FCB4FE2F80}"/>
              </a:ext>
            </a:extLst>
          </p:cNvPr>
          <p:cNvSpPr>
            <a:spLocks noGrp="1"/>
          </p:cNvSpPr>
          <p:nvPr>
            <p:ph type="subTitle" idx="1"/>
          </p:nvPr>
        </p:nvSpPr>
        <p:spPr>
          <a:xfrm>
            <a:off x="1524000" y="3357624"/>
            <a:ext cx="9144000" cy="1957685"/>
          </a:xfrm>
        </p:spPr>
        <p:txBody>
          <a:bodyPr vert="horz" lIns="91440" tIns="45720" rIns="91440" bIns="45720" rtlCol="0" anchor="t">
            <a:normAutofit/>
          </a:bodyPr>
          <a:lstStyle/>
          <a:p>
            <a:pPr algn="ctr"/>
            <a:r>
              <a:rPr lang="en-US" b="0"/>
              <a:t>Jamie Glodowski, MS, RD, LD</a:t>
            </a:r>
          </a:p>
          <a:p>
            <a:pPr algn="ctr"/>
            <a:r>
              <a:rPr lang="en-US" b="0"/>
              <a:t>Erin McTiernan, </a:t>
            </a:r>
            <a:r>
              <a:rPr lang="en-US" b="0" err="1"/>
              <a:t>Psy.D</a:t>
            </a:r>
            <a:endParaRPr lang="en-US" b="0"/>
          </a:p>
          <a:p>
            <a:pPr algn="ctr"/>
            <a:r>
              <a:rPr lang="en-US" b="0"/>
              <a:t>Megan Stanley, MS, RD, LDN, CSSD </a:t>
            </a:r>
          </a:p>
          <a:p>
            <a:pPr algn="ctr"/>
            <a:r>
              <a:rPr lang="en-US" b="0"/>
              <a:t>9/26/25</a:t>
            </a:r>
          </a:p>
        </p:txBody>
      </p:sp>
      <p:pic>
        <p:nvPicPr>
          <p:cNvPr id="1026" name="Picture 2" descr="Nationwide Children's Hospital to Acquire Mercy Health – Children's Hospital">
            <a:extLst>
              <a:ext uri="{FF2B5EF4-FFF2-40B4-BE49-F238E27FC236}">
                <a16:creationId xmlns:a16="http://schemas.microsoft.com/office/drawing/2014/main" id="{0ED958D4-FB80-44D9-8793-11269E8236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0360" y="5305505"/>
            <a:ext cx="3411279" cy="1347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8498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9DDA4-9320-45FB-B755-171E3CEF5F22}"/>
              </a:ext>
            </a:extLst>
          </p:cNvPr>
          <p:cNvSpPr>
            <a:spLocks noGrp="1"/>
          </p:cNvSpPr>
          <p:nvPr>
            <p:ph type="title"/>
          </p:nvPr>
        </p:nvSpPr>
        <p:spPr>
          <a:xfrm>
            <a:off x="537264" y="-218"/>
            <a:ext cx="10357666" cy="1438450"/>
          </a:xfrm>
        </p:spPr>
        <p:txBody>
          <a:bodyPr/>
          <a:lstStyle/>
          <a:p>
            <a:r>
              <a:rPr lang="en-US"/>
              <a:t>Types of Eating Disorders</a:t>
            </a:r>
          </a:p>
        </p:txBody>
      </p:sp>
      <p:sp>
        <p:nvSpPr>
          <p:cNvPr id="3" name="Content Placeholder 2">
            <a:extLst>
              <a:ext uri="{FF2B5EF4-FFF2-40B4-BE49-F238E27FC236}">
                <a16:creationId xmlns:a16="http://schemas.microsoft.com/office/drawing/2014/main" id="{104BFC45-1734-4C67-8C70-5529F1DB4661}"/>
              </a:ext>
            </a:extLst>
          </p:cNvPr>
          <p:cNvSpPr>
            <a:spLocks noGrp="1"/>
          </p:cNvSpPr>
          <p:nvPr>
            <p:ph idx="1"/>
          </p:nvPr>
        </p:nvSpPr>
        <p:spPr>
          <a:xfrm>
            <a:off x="542260" y="1572680"/>
            <a:ext cx="11062867" cy="4875883"/>
          </a:xfrm>
        </p:spPr>
        <p:txBody>
          <a:bodyPr vert="horz" lIns="91440" tIns="45720" rIns="91440" bIns="45720" rtlCol="0" anchor="t">
            <a:normAutofit lnSpcReduction="10000"/>
          </a:bodyPr>
          <a:lstStyle/>
          <a:p>
            <a:pPr algn="l">
              <a:buFont typeface="Arial" panose="020B0604020202020204" pitchFamily="34" charset="0"/>
              <a:buChar char="•"/>
            </a:pPr>
            <a:r>
              <a:rPr lang="en-US" b="1" i="0" dirty="0">
                <a:effectLst/>
                <a:latin typeface="Avenir Next LT Pro"/>
              </a:rPr>
              <a:t>Anorexia Nervosa</a:t>
            </a:r>
          </a:p>
          <a:p>
            <a:pPr lvl="1">
              <a:buFont typeface="Arial" panose="020B0604020202020204" pitchFamily="34" charset="0"/>
              <a:buChar char="•"/>
            </a:pPr>
            <a:r>
              <a:rPr lang="en-US" b="0" i="0" dirty="0">
                <a:effectLst/>
                <a:latin typeface="Avenir Next LT Pro"/>
              </a:rPr>
              <a:t>Restriction of energy intake leading to a significantly low body weight in the context of age, sex, developmental trajectory, and physical health</a:t>
            </a:r>
          </a:p>
          <a:p>
            <a:pPr lvl="1">
              <a:buFont typeface="Arial" panose="020B0604020202020204" pitchFamily="34" charset="0"/>
              <a:buChar char="•"/>
            </a:pPr>
            <a:r>
              <a:rPr lang="en-US" b="0" i="0" dirty="0">
                <a:effectLst/>
                <a:latin typeface="Avenir Next LT Pro"/>
              </a:rPr>
              <a:t>Intense fear of gaining weight, even though underweight</a:t>
            </a:r>
          </a:p>
          <a:p>
            <a:r>
              <a:rPr lang="en-US" b="1">
                <a:latin typeface="Avenir Next LT Pro"/>
              </a:rPr>
              <a:t>Bulimia Nervosa</a:t>
            </a:r>
          </a:p>
          <a:p>
            <a:pPr lvl="1" algn="l">
              <a:buFont typeface="Arial" panose="020B0604020202020204" pitchFamily="34" charset="0"/>
              <a:buChar char="•"/>
            </a:pPr>
            <a:r>
              <a:rPr lang="en-US" dirty="0">
                <a:latin typeface="Avenir Next LT Pro"/>
              </a:rPr>
              <a:t>Recurring</a:t>
            </a:r>
            <a:r>
              <a:rPr lang="en-US" b="0" i="0" dirty="0">
                <a:effectLst/>
                <a:latin typeface="Avenir Next LT Pro"/>
              </a:rPr>
              <a:t> binge eating episodes characterized by the following:</a:t>
            </a:r>
            <a:endParaRPr lang="en-US" sz="2000" dirty="0"/>
          </a:p>
          <a:p>
            <a:pPr lvl="2">
              <a:buFont typeface="Wingdings" panose="020B0604020202020204" pitchFamily="34" charset="0"/>
              <a:buChar char="§"/>
            </a:pPr>
            <a:r>
              <a:rPr lang="en-US" b="0" i="0" dirty="0">
                <a:effectLst/>
                <a:latin typeface="Avenir Next LT Pro"/>
              </a:rPr>
              <a:t>Eating large amounts of food rapidly and with a sense of lack of control</a:t>
            </a:r>
          </a:p>
          <a:p>
            <a:pPr lvl="2">
              <a:buFont typeface="Wingdings" panose="020B0604020202020204" pitchFamily="34" charset="0"/>
              <a:buChar char="§"/>
            </a:pPr>
            <a:r>
              <a:rPr lang="en-US" b="0" i="0" dirty="0">
                <a:effectLst/>
                <a:latin typeface="Avenir Next LT Pro"/>
              </a:rPr>
              <a:t>Recurring inappropriate compensatory behavior (vomiting, laxatives, exercise, diet pills)</a:t>
            </a:r>
          </a:p>
          <a:p>
            <a:pPr algn="l">
              <a:buFont typeface="Arial" panose="020B0604020202020204" pitchFamily="34" charset="0"/>
              <a:buChar char="•"/>
            </a:pPr>
            <a:r>
              <a:rPr lang="en-US" b="1" dirty="0">
                <a:latin typeface="Avenir Next LT Pro"/>
              </a:rPr>
              <a:t>Binge Eating Disorder</a:t>
            </a:r>
          </a:p>
          <a:p>
            <a:pPr lvl="1">
              <a:buFont typeface="Arial" panose="020B0604020202020204" pitchFamily="34" charset="0"/>
              <a:buChar char="•"/>
            </a:pPr>
            <a:r>
              <a:rPr lang="en-US" b="0" i="0" dirty="0">
                <a:effectLst/>
                <a:latin typeface="Avenir Next LT Pro"/>
              </a:rPr>
              <a:t>Recurring episodes of eating large amounts of food, more than most people would eat in similar circumstances rapidly, in a short period of time</a:t>
            </a:r>
          </a:p>
          <a:p>
            <a:pPr lvl="1">
              <a:buFont typeface="Arial" panose="020B0604020202020204" pitchFamily="34" charset="0"/>
              <a:buChar char="•"/>
            </a:pPr>
            <a:r>
              <a:rPr lang="en-US" b="0" i="0" dirty="0">
                <a:effectLst/>
                <a:latin typeface="Avenir Next LT Pro"/>
              </a:rPr>
              <a:t>Sense of lack of control over eating during the episode</a:t>
            </a:r>
          </a:p>
          <a:p>
            <a:endParaRPr lang="en-US">
              <a:latin typeface="Avenir Next LT Pro"/>
            </a:endParaRPr>
          </a:p>
        </p:txBody>
      </p:sp>
    </p:spTree>
    <p:extLst>
      <p:ext uri="{BB962C8B-B14F-4D97-AF65-F5344CB8AC3E}">
        <p14:creationId xmlns:p14="http://schemas.microsoft.com/office/powerpoint/2010/main" val="2825588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5392F-F45D-4DBC-83D3-1C5CE2FE282D}"/>
              </a:ext>
            </a:extLst>
          </p:cNvPr>
          <p:cNvSpPr>
            <a:spLocks noGrp="1"/>
          </p:cNvSpPr>
          <p:nvPr>
            <p:ph type="title"/>
          </p:nvPr>
        </p:nvSpPr>
        <p:spPr>
          <a:xfrm>
            <a:off x="798223" y="-217"/>
            <a:ext cx="10357666" cy="1438450"/>
          </a:xfrm>
        </p:spPr>
        <p:txBody>
          <a:bodyPr/>
          <a:lstStyle/>
          <a:p>
            <a:r>
              <a:rPr lang="en-US"/>
              <a:t>Types of Eating Disorders</a:t>
            </a:r>
          </a:p>
        </p:txBody>
      </p:sp>
      <p:sp>
        <p:nvSpPr>
          <p:cNvPr id="3" name="Content Placeholder 2">
            <a:extLst>
              <a:ext uri="{FF2B5EF4-FFF2-40B4-BE49-F238E27FC236}">
                <a16:creationId xmlns:a16="http://schemas.microsoft.com/office/drawing/2014/main" id="{DDA35E25-1811-4218-AEF8-324AF6EBFEE9}"/>
              </a:ext>
            </a:extLst>
          </p:cNvPr>
          <p:cNvSpPr>
            <a:spLocks noGrp="1"/>
          </p:cNvSpPr>
          <p:nvPr>
            <p:ph idx="1"/>
          </p:nvPr>
        </p:nvSpPr>
        <p:spPr>
          <a:xfrm>
            <a:off x="606056" y="1657250"/>
            <a:ext cx="11004697" cy="4796712"/>
          </a:xfrm>
        </p:spPr>
        <p:txBody>
          <a:bodyPr vert="horz" lIns="91440" tIns="45720" rIns="91440" bIns="45720" rtlCol="0" anchor="t">
            <a:normAutofit/>
          </a:bodyPr>
          <a:lstStyle/>
          <a:p>
            <a:r>
              <a:rPr lang="en-US" b="1">
                <a:latin typeface="Avenir Next LT Pro"/>
              </a:rPr>
              <a:t>Avoidant Restrictive Food Intake Disorder (ARFID)</a:t>
            </a:r>
          </a:p>
          <a:p>
            <a:pPr lvl="1"/>
            <a:r>
              <a:rPr lang="en-US" b="0" i="0">
                <a:effectLst/>
                <a:latin typeface="Avenir Next LT Pro"/>
              </a:rPr>
              <a:t>An eating or feeding disturbance so pervasive that the person is unable to meet appropriate nutritional needs, resulting in one (or more) of the following: </a:t>
            </a:r>
            <a:endParaRPr lang="en-US">
              <a:latin typeface="Avenir Next LT Pro"/>
            </a:endParaRPr>
          </a:p>
          <a:p>
            <a:pPr lvl="2">
              <a:buFont typeface="Wingdings" panose="020B0604020202020204" pitchFamily="34" charset="0"/>
              <a:buChar char="§"/>
            </a:pPr>
            <a:r>
              <a:rPr lang="en-US">
                <a:latin typeface="Avenir Next LT Pro"/>
              </a:rPr>
              <a:t>Significant</a:t>
            </a:r>
            <a:r>
              <a:rPr lang="en-US" b="0" i="0">
                <a:effectLst/>
                <a:latin typeface="Avenir Next LT Pro"/>
              </a:rPr>
              <a:t> weight loss, nutritional deficiency, dependency on nutritional supplements, or </a:t>
            </a:r>
            <a:r>
              <a:rPr lang="en-US">
                <a:latin typeface="Avenir Next LT Pro"/>
              </a:rPr>
              <a:t>interference</a:t>
            </a:r>
            <a:r>
              <a:rPr lang="en-US" b="0" i="0">
                <a:effectLst/>
                <a:latin typeface="Avenir Next LT Pro"/>
              </a:rPr>
              <a:t> in social functioning</a:t>
            </a:r>
            <a:endParaRPr lang="en-US">
              <a:latin typeface="Avenir Next LT Pro"/>
            </a:endParaRPr>
          </a:p>
          <a:p>
            <a:pPr lvl="1"/>
            <a:r>
              <a:rPr lang="en-US" b="0" i="0">
                <a:effectLst/>
                <a:latin typeface="Avenir Next LT Pro"/>
              </a:rPr>
              <a:t>This is different from both anorexia nervosa and bulimia nervosa in that the problems with eating are in no way related to what the person believes about his/her size, weight, and/or shape</a:t>
            </a:r>
            <a:endParaRPr lang="en-US">
              <a:latin typeface="Avenir Next LT Pro"/>
            </a:endParaRPr>
          </a:p>
          <a:p>
            <a:r>
              <a:rPr lang="en-US" b="1">
                <a:latin typeface="Avenir Next LT Pro"/>
              </a:rPr>
              <a:t>Other Specified Eating Disorder (OSFED)</a:t>
            </a:r>
          </a:p>
          <a:p>
            <a:pPr lvl="1"/>
            <a:r>
              <a:rPr lang="en-US" b="0" i="0">
                <a:effectLst/>
                <a:latin typeface="Avenir Next LT Pro"/>
              </a:rPr>
              <a:t>Applicable to individuals who are experiencing significant distress due to symptoms that are like disorders such as anorexia, bulimia, and binge-eating disorder, but who do not meet the full criteria for a diagnosis of one of these disorders</a:t>
            </a:r>
            <a:endParaRPr lang="en-US">
              <a:latin typeface="Avenir Next LT Pro"/>
            </a:endParaRPr>
          </a:p>
        </p:txBody>
      </p:sp>
    </p:spTree>
    <p:extLst>
      <p:ext uri="{BB962C8B-B14F-4D97-AF65-F5344CB8AC3E}">
        <p14:creationId xmlns:p14="http://schemas.microsoft.com/office/powerpoint/2010/main" val="419540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2DDCF-27F9-4DF3-BA27-06C63C765335}"/>
              </a:ext>
            </a:extLst>
          </p:cNvPr>
          <p:cNvSpPr>
            <a:spLocks noGrp="1"/>
          </p:cNvSpPr>
          <p:nvPr>
            <p:ph type="title"/>
          </p:nvPr>
        </p:nvSpPr>
        <p:spPr>
          <a:xfrm>
            <a:off x="639038" y="-217"/>
            <a:ext cx="10548166" cy="1438450"/>
          </a:xfrm>
        </p:spPr>
        <p:txBody>
          <a:bodyPr/>
          <a:lstStyle/>
          <a:p>
            <a:r>
              <a:rPr lang="en-US"/>
              <a:t>Prevalence</a:t>
            </a:r>
          </a:p>
        </p:txBody>
      </p:sp>
      <p:sp>
        <p:nvSpPr>
          <p:cNvPr id="3" name="Content Placeholder 2">
            <a:extLst>
              <a:ext uri="{FF2B5EF4-FFF2-40B4-BE49-F238E27FC236}">
                <a16:creationId xmlns:a16="http://schemas.microsoft.com/office/drawing/2014/main" id="{1DC3DA8E-9FCC-41B3-B792-3B46CAED3BBC}"/>
              </a:ext>
            </a:extLst>
          </p:cNvPr>
          <p:cNvSpPr>
            <a:spLocks noGrp="1"/>
          </p:cNvSpPr>
          <p:nvPr>
            <p:ph idx="1"/>
          </p:nvPr>
        </p:nvSpPr>
        <p:spPr>
          <a:xfrm>
            <a:off x="542260" y="1522635"/>
            <a:ext cx="11100391" cy="4865882"/>
          </a:xfrm>
        </p:spPr>
        <p:txBody>
          <a:bodyPr vert="horz" lIns="91440" tIns="45720" rIns="91440" bIns="45720" rtlCol="0" anchor="t">
            <a:normAutofit lnSpcReduction="10000"/>
          </a:bodyPr>
          <a:lstStyle/>
          <a:p>
            <a:r>
              <a:rPr lang="en-US"/>
              <a:t>The prevalence of eating disorders among adolescents in the US is estimated to be 3.4% for girls and 1.5% for boys</a:t>
            </a:r>
          </a:p>
          <a:p>
            <a:r>
              <a:rPr lang="en-US">
                <a:latin typeface="+mj-lt"/>
              </a:rPr>
              <a:t>13% of adolescents will develop an eating disorder by age 20</a:t>
            </a:r>
          </a:p>
          <a:p>
            <a:r>
              <a:rPr lang="en-US" b="0" i="0">
                <a:effectLst/>
                <a:latin typeface="+mj-lt"/>
              </a:rPr>
              <a:t>Less than 6% of people with eating disorders are medically diagnosed as “underweight</a:t>
            </a:r>
            <a:r>
              <a:rPr lang="en-US">
                <a:latin typeface="+mj-lt"/>
              </a:rPr>
              <a:t>”</a:t>
            </a:r>
          </a:p>
          <a:p>
            <a:r>
              <a:rPr lang="en-US"/>
              <a:t>In one study of US adolescents in 5th-12th grades, 13% of girls and 7% of boys reported engaging in both binge eating and purging behavior</a:t>
            </a:r>
          </a:p>
          <a:p>
            <a:r>
              <a:rPr lang="en-US"/>
              <a:t>US studies have reported that 50% of girls 11-13 see themselves as overweight and 80% of 13- year-olds have attempted to lose weight </a:t>
            </a:r>
          </a:p>
          <a:p>
            <a:r>
              <a:rPr lang="en-US"/>
              <a:t>Medical admissions increased significantly during the COVID-19 pandemic</a:t>
            </a:r>
          </a:p>
        </p:txBody>
      </p:sp>
    </p:spTree>
    <p:extLst>
      <p:ext uri="{BB962C8B-B14F-4D97-AF65-F5344CB8AC3E}">
        <p14:creationId xmlns:p14="http://schemas.microsoft.com/office/powerpoint/2010/main" val="3210124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BF00D544-EEF0-B649-B4EA-5929C25E8CE5}"/>
              </a:ext>
            </a:extLst>
          </p:cNvPr>
          <p:cNvSpPr>
            <a:spLocks noGrp="1"/>
          </p:cNvSpPr>
          <p:nvPr>
            <p:ph type="title"/>
          </p:nvPr>
        </p:nvSpPr>
        <p:spPr/>
        <p:txBody>
          <a:bodyPr/>
          <a:lstStyle/>
          <a:p>
            <a:r>
              <a:rPr lang="en-US" altLang="en-US" sz="3200">
                <a:latin typeface="Arial"/>
                <a:ea typeface="ＭＳ Ｐゴシック"/>
                <a:cs typeface="Arial"/>
              </a:rPr>
              <a:t>How Eating Disorders Develop</a:t>
            </a:r>
          </a:p>
        </p:txBody>
      </p:sp>
      <p:sp>
        <p:nvSpPr>
          <p:cNvPr id="4" name="Rounded Rectangle 3">
            <a:extLst>
              <a:ext uri="{FF2B5EF4-FFF2-40B4-BE49-F238E27FC236}">
                <a16:creationId xmlns:a16="http://schemas.microsoft.com/office/drawing/2014/main" id="{935367AA-4BAA-FFE2-E71A-056C6EB43ED9}"/>
              </a:ext>
            </a:extLst>
          </p:cNvPr>
          <p:cNvSpPr/>
          <p:nvPr/>
        </p:nvSpPr>
        <p:spPr>
          <a:xfrm>
            <a:off x="992643" y="2467204"/>
            <a:ext cx="3148239" cy="1753960"/>
          </a:xfrm>
          <a:prstGeom prst="roundRect">
            <a:avLst/>
          </a:prstGeom>
          <a:solidFill>
            <a:srgbClr val="5CA8DC"/>
          </a:solidFill>
        </p:spPr>
        <p:style>
          <a:lnRef idx="3">
            <a:schemeClr val="lt1"/>
          </a:lnRef>
          <a:fillRef idx="1">
            <a:schemeClr val="accent1"/>
          </a:fillRef>
          <a:effectRef idx="1">
            <a:schemeClr val="accent1"/>
          </a:effectRef>
          <a:fontRef idx="minor">
            <a:schemeClr val="lt1"/>
          </a:fontRef>
        </p:style>
        <p:txBody>
          <a:bodyPr anchor="ctr"/>
          <a:lstStyle/>
          <a:p>
            <a:pPr algn="ctr">
              <a:defRPr/>
            </a:pPr>
            <a:r>
              <a:rPr lang="en-US" sz="2400">
                <a:solidFill>
                  <a:schemeClr val="tx1"/>
                </a:solidFill>
              </a:rPr>
              <a:t>Genetic /</a:t>
            </a:r>
          </a:p>
          <a:p>
            <a:pPr algn="ctr">
              <a:defRPr/>
            </a:pPr>
            <a:r>
              <a:rPr lang="en-US" sz="2400">
                <a:solidFill>
                  <a:schemeClr val="tx1"/>
                </a:solidFill>
              </a:rPr>
              <a:t>Biological</a:t>
            </a:r>
          </a:p>
          <a:p>
            <a:pPr algn="ctr">
              <a:defRPr/>
            </a:pPr>
            <a:r>
              <a:rPr lang="en-US" sz="2400">
                <a:solidFill>
                  <a:schemeClr val="tx1"/>
                </a:solidFill>
              </a:rPr>
              <a:t>Predisposition</a:t>
            </a:r>
          </a:p>
        </p:txBody>
      </p:sp>
      <p:sp>
        <p:nvSpPr>
          <p:cNvPr id="6" name="Rounded Rectangle 5">
            <a:extLst>
              <a:ext uri="{FF2B5EF4-FFF2-40B4-BE49-F238E27FC236}">
                <a16:creationId xmlns:a16="http://schemas.microsoft.com/office/drawing/2014/main" id="{DE4EE126-6941-B21C-8BF5-225767D51CC9}"/>
              </a:ext>
            </a:extLst>
          </p:cNvPr>
          <p:cNvSpPr/>
          <p:nvPr/>
        </p:nvSpPr>
        <p:spPr>
          <a:xfrm>
            <a:off x="4696279" y="2462441"/>
            <a:ext cx="2806473" cy="1753960"/>
          </a:xfrm>
          <a:prstGeom prst="roundRect">
            <a:avLst/>
          </a:prstGeom>
          <a:solidFill>
            <a:srgbClr val="F5EC71"/>
          </a:solidFill>
        </p:spPr>
        <p:style>
          <a:lnRef idx="3">
            <a:schemeClr val="lt1"/>
          </a:lnRef>
          <a:fillRef idx="1">
            <a:schemeClr val="accent5"/>
          </a:fillRef>
          <a:effectRef idx="1">
            <a:schemeClr val="accent5"/>
          </a:effectRef>
          <a:fontRef idx="minor">
            <a:schemeClr val="lt1"/>
          </a:fontRef>
        </p:style>
        <p:txBody>
          <a:bodyPr anchor="ctr"/>
          <a:lstStyle/>
          <a:p>
            <a:pPr algn="ctr">
              <a:defRPr/>
            </a:pPr>
            <a:r>
              <a:rPr lang="en-US" sz="2400">
                <a:solidFill>
                  <a:schemeClr val="tx1"/>
                </a:solidFill>
              </a:rPr>
              <a:t>Environment /</a:t>
            </a:r>
          </a:p>
          <a:p>
            <a:pPr algn="ctr">
              <a:defRPr/>
            </a:pPr>
            <a:r>
              <a:rPr lang="en-US" sz="2400">
                <a:solidFill>
                  <a:schemeClr val="tx1"/>
                </a:solidFill>
              </a:rPr>
              <a:t>Experiences</a:t>
            </a:r>
          </a:p>
        </p:txBody>
      </p:sp>
      <p:sp>
        <p:nvSpPr>
          <p:cNvPr id="7" name="Cross 6">
            <a:extLst>
              <a:ext uri="{FF2B5EF4-FFF2-40B4-BE49-F238E27FC236}">
                <a16:creationId xmlns:a16="http://schemas.microsoft.com/office/drawing/2014/main" id="{DBC6CD5F-6D6B-0CB0-CB81-F7D0156B29F9}"/>
              </a:ext>
            </a:extLst>
          </p:cNvPr>
          <p:cNvSpPr/>
          <p:nvPr/>
        </p:nvSpPr>
        <p:spPr>
          <a:xfrm>
            <a:off x="4285797" y="3199040"/>
            <a:ext cx="279400" cy="301625"/>
          </a:xfrm>
          <a:prstGeom prst="plus">
            <a:avLst>
              <a:gd name="adj" fmla="val 37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ight Arrow 7">
            <a:extLst>
              <a:ext uri="{FF2B5EF4-FFF2-40B4-BE49-F238E27FC236}">
                <a16:creationId xmlns:a16="http://schemas.microsoft.com/office/drawing/2014/main" id="{4A93DF77-DE3D-5282-F6BC-7F045861C787}"/>
              </a:ext>
            </a:extLst>
          </p:cNvPr>
          <p:cNvSpPr/>
          <p:nvPr/>
        </p:nvSpPr>
        <p:spPr>
          <a:xfrm>
            <a:off x="7684874" y="3280595"/>
            <a:ext cx="268288" cy="3000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ounded Rectangle 8">
            <a:extLst>
              <a:ext uri="{FF2B5EF4-FFF2-40B4-BE49-F238E27FC236}">
                <a16:creationId xmlns:a16="http://schemas.microsoft.com/office/drawing/2014/main" id="{19EBC097-3974-2590-8217-2CB6B60086B9}"/>
              </a:ext>
            </a:extLst>
          </p:cNvPr>
          <p:cNvSpPr/>
          <p:nvPr/>
        </p:nvSpPr>
        <p:spPr>
          <a:xfrm>
            <a:off x="8091944" y="2462441"/>
            <a:ext cx="2808060" cy="1753960"/>
          </a:xfrm>
          <a:prstGeom prst="roundRect">
            <a:avLst/>
          </a:prstGeom>
          <a:solidFill>
            <a:srgbClr val="92D050"/>
          </a:solidFill>
        </p:spPr>
        <p:style>
          <a:lnRef idx="3">
            <a:schemeClr val="lt1"/>
          </a:lnRef>
          <a:fillRef idx="1">
            <a:schemeClr val="accent1"/>
          </a:fillRef>
          <a:effectRef idx="1">
            <a:schemeClr val="accent1"/>
          </a:effectRef>
          <a:fontRef idx="minor">
            <a:schemeClr val="lt1"/>
          </a:fontRef>
        </p:style>
        <p:txBody>
          <a:bodyPr anchor="ctr"/>
          <a:lstStyle/>
          <a:p>
            <a:pPr algn="ctr">
              <a:defRPr/>
            </a:pPr>
            <a:r>
              <a:rPr lang="en-US" sz="2400">
                <a:solidFill>
                  <a:schemeClr val="tx1"/>
                </a:solidFill>
              </a:rPr>
              <a:t>Eating Disorder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1" name="Picture 2" descr="Disordered Eating Attitudes and Behaviors in Youth with Overweight and  Obesity: Implications for Treatment | Current Obesity Reports">
            <a:extLst>
              <a:ext uri="{FF2B5EF4-FFF2-40B4-BE49-F238E27FC236}">
                <a16:creationId xmlns:a16="http://schemas.microsoft.com/office/drawing/2014/main" id="{B61189C2-4516-EEB1-4927-7070AD87AC55}"/>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505037" y="700843"/>
            <a:ext cx="7185866" cy="5449849"/>
          </a:xfrm>
        </p:spPr>
      </p:pic>
      <p:sp>
        <p:nvSpPr>
          <p:cNvPr id="4" name="TextBox 3">
            <a:extLst>
              <a:ext uri="{FF2B5EF4-FFF2-40B4-BE49-F238E27FC236}">
                <a16:creationId xmlns:a16="http://schemas.microsoft.com/office/drawing/2014/main" id="{8387DE32-34A1-D7A7-6A4E-6657D90AE9C5}"/>
              </a:ext>
            </a:extLst>
          </p:cNvPr>
          <p:cNvSpPr txBox="1">
            <a:spLocks noChangeArrowheads="1"/>
          </p:cNvSpPr>
          <p:nvPr/>
        </p:nvSpPr>
        <p:spPr bwMode="auto">
          <a:xfrm>
            <a:off x="2637863" y="3166197"/>
            <a:ext cx="67055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eneva"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en-US" sz="1100" b="1">
                <a:latin typeface="Arial"/>
                <a:ea typeface="ＭＳ Ｐゴシック"/>
              </a:rPr>
              <a:t>Media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F0D89-7E49-4468-912E-58EA8EF489D0}"/>
              </a:ext>
            </a:extLst>
          </p:cNvPr>
          <p:cNvSpPr>
            <a:spLocks noGrp="1"/>
          </p:cNvSpPr>
          <p:nvPr>
            <p:ph type="title"/>
          </p:nvPr>
        </p:nvSpPr>
        <p:spPr>
          <a:xfrm>
            <a:off x="634093" y="236407"/>
            <a:ext cx="10515600" cy="924512"/>
          </a:xfrm>
        </p:spPr>
        <p:txBody>
          <a:bodyPr/>
          <a:lstStyle/>
          <a:p>
            <a:r>
              <a:rPr lang="en-US"/>
              <a:t>Risk Factors</a:t>
            </a:r>
          </a:p>
        </p:txBody>
      </p:sp>
      <p:sp>
        <p:nvSpPr>
          <p:cNvPr id="3" name="Content Placeholder 2">
            <a:extLst>
              <a:ext uri="{FF2B5EF4-FFF2-40B4-BE49-F238E27FC236}">
                <a16:creationId xmlns:a16="http://schemas.microsoft.com/office/drawing/2014/main" id="{050B7C63-8C02-42DD-AE0E-C8C98E0F78CA}"/>
              </a:ext>
            </a:extLst>
          </p:cNvPr>
          <p:cNvSpPr>
            <a:spLocks noGrp="1"/>
          </p:cNvSpPr>
          <p:nvPr>
            <p:ph idx="1"/>
          </p:nvPr>
        </p:nvSpPr>
        <p:spPr>
          <a:xfrm>
            <a:off x="637952" y="1159443"/>
            <a:ext cx="10909005" cy="5601478"/>
          </a:xfrm>
        </p:spPr>
        <p:txBody>
          <a:bodyPr vert="horz" lIns="91440" tIns="45720" rIns="91440" bIns="45720" rtlCol="0" anchor="t">
            <a:normAutofit/>
          </a:bodyPr>
          <a:lstStyle/>
          <a:p>
            <a:r>
              <a:rPr lang="en-US"/>
              <a:t>Gender – Females 10 x more likely to develop AN and 2.5 x more likely to develop BED</a:t>
            </a:r>
          </a:p>
          <a:p>
            <a:r>
              <a:rPr lang="en-US"/>
              <a:t>Age – 95% of eating disorders begin between ages 12-25 years</a:t>
            </a:r>
          </a:p>
          <a:p>
            <a:r>
              <a:rPr lang="en-US"/>
              <a:t>Weight </a:t>
            </a:r>
            <a:r>
              <a:rPr lang="en-US">
                <a:latin typeface="+mj-lt"/>
              </a:rPr>
              <a:t>concerns, dieting, and negative body image</a:t>
            </a:r>
          </a:p>
          <a:p>
            <a:r>
              <a:rPr lang="en-US">
                <a:latin typeface="+mj-lt"/>
              </a:rPr>
              <a:t>Psychological disorders (e.g., depression, anxiety, OCD)</a:t>
            </a:r>
          </a:p>
          <a:p>
            <a:r>
              <a:rPr lang="en-US">
                <a:latin typeface="+mj-lt"/>
              </a:rPr>
              <a:t>Low self-esteem</a:t>
            </a:r>
          </a:p>
          <a:p>
            <a:r>
              <a:rPr lang="en-US">
                <a:latin typeface="+mj-lt"/>
              </a:rPr>
              <a:t>Childhood obesity or weight problems (for BN and BED)</a:t>
            </a:r>
          </a:p>
          <a:p>
            <a:r>
              <a:rPr lang="en-US">
                <a:latin typeface="+mj-lt"/>
              </a:rPr>
              <a:t>Involvement in weight-based (e.g., wrestling) or aesthetic sports (e.g., gymnastics)</a:t>
            </a:r>
          </a:p>
          <a:p>
            <a:r>
              <a:rPr lang="en-US" i="0">
                <a:effectLst/>
                <a:latin typeface="+mj-lt"/>
              </a:rPr>
              <a:t>Family Factors</a:t>
            </a:r>
            <a:r>
              <a:rPr lang="en-US">
                <a:latin typeface="+mj-lt"/>
              </a:rPr>
              <a:t> – </a:t>
            </a:r>
            <a:r>
              <a:rPr lang="en-US"/>
              <a:t>Family</a:t>
            </a:r>
            <a:r>
              <a:rPr lang="en-US" i="0">
                <a:effectLst/>
                <a:latin typeface="+mj-lt"/>
              </a:rPr>
              <a:t> discord, parental indifference, and overprotective parenting</a:t>
            </a:r>
          </a:p>
          <a:p>
            <a:r>
              <a:rPr lang="en-US" i="0">
                <a:effectLst/>
                <a:latin typeface="+mj-lt"/>
              </a:rPr>
              <a:t>Genetics</a:t>
            </a:r>
            <a:r>
              <a:rPr lang="en-US"/>
              <a:t> – Family</a:t>
            </a:r>
            <a:r>
              <a:rPr lang="en-US" i="0">
                <a:effectLst/>
                <a:latin typeface="+mj-lt"/>
              </a:rPr>
              <a:t> member who suffered from an eating disorder</a:t>
            </a:r>
          </a:p>
          <a:p>
            <a:r>
              <a:rPr lang="en-US" i="0">
                <a:effectLst/>
                <a:latin typeface="+mj-lt"/>
              </a:rPr>
              <a:t>Personality Traits</a:t>
            </a:r>
            <a:r>
              <a:rPr lang="en-US">
                <a:latin typeface="+mj-lt"/>
              </a:rPr>
              <a:t> – Perfectionism</a:t>
            </a:r>
            <a:r>
              <a:rPr lang="en-US" i="0">
                <a:effectLst/>
                <a:latin typeface="+mj-lt"/>
              </a:rPr>
              <a:t>, high achieving, “Type A”</a:t>
            </a:r>
            <a:endParaRPr lang="en-US">
              <a:latin typeface="+mj-lt"/>
            </a:endParaRPr>
          </a:p>
        </p:txBody>
      </p:sp>
    </p:spTree>
    <p:extLst>
      <p:ext uri="{BB962C8B-B14F-4D97-AF65-F5344CB8AC3E}">
        <p14:creationId xmlns:p14="http://schemas.microsoft.com/office/powerpoint/2010/main" val="1826405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BE9F0-739A-49ED-BD56-0520DF046ED9}"/>
              </a:ext>
            </a:extLst>
          </p:cNvPr>
          <p:cNvSpPr>
            <a:spLocks noGrp="1"/>
          </p:cNvSpPr>
          <p:nvPr>
            <p:ph type="title"/>
          </p:nvPr>
        </p:nvSpPr>
        <p:spPr>
          <a:xfrm>
            <a:off x="693839" y="156908"/>
            <a:ext cx="10295036" cy="1125300"/>
          </a:xfrm>
        </p:spPr>
        <p:txBody>
          <a:bodyPr/>
          <a:lstStyle/>
          <a:p>
            <a:r>
              <a:rPr lang="en-US"/>
              <a:t>Protective Factors</a:t>
            </a:r>
          </a:p>
        </p:txBody>
      </p:sp>
      <p:sp>
        <p:nvSpPr>
          <p:cNvPr id="3" name="Content Placeholder 2">
            <a:extLst>
              <a:ext uri="{FF2B5EF4-FFF2-40B4-BE49-F238E27FC236}">
                <a16:creationId xmlns:a16="http://schemas.microsoft.com/office/drawing/2014/main" id="{78F4BCEE-AF62-447E-AA22-2F8A6F1ADBDC}"/>
              </a:ext>
            </a:extLst>
          </p:cNvPr>
          <p:cNvSpPr>
            <a:spLocks noGrp="1"/>
          </p:cNvSpPr>
          <p:nvPr>
            <p:ph idx="1"/>
          </p:nvPr>
        </p:nvSpPr>
        <p:spPr>
          <a:xfrm>
            <a:off x="691116" y="1349142"/>
            <a:ext cx="10305408" cy="5311956"/>
          </a:xfrm>
        </p:spPr>
        <p:txBody>
          <a:bodyPr vert="horz" lIns="91440" tIns="45720" rIns="91440" bIns="45720" rtlCol="0" anchor="t">
            <a:normAutofit fontScale="70000" lnSpcReduction="20000"/>
          </a:bodyPr>
          <a:lstStyle/>
          <a:p>
            <a:pPr marL="0" indent="0">
              <a:buNone/>
            </a:pPr>
            <a:r>
              <a:rPr lang="en-US" sz="2900" b="1"/>
              <a:t>Individual</a:t>
            </a:r>
          </a:p>
          <a:p>
            <a:pPr marL="457200" indent="-457200"/>
            <a:r>
              <a:rPr lang="en-US" sz="2900"/>
              <a:t>High self-esteem/positive body image</a:t>
            </a:r>
          </a:p>
          <a:p>
            <a:pPr marL="457200" indent="-457200"/>
            <a:r>
              <a:rPr lang="en-US" sz="2900"/>
              <a:t>Lower social media use</a:t>
            </a:r>
          </a:p>
          <a:p>
            <a:pPr marL="457200" indent="-457200"/>
            <a:r>
              <a:rPr lang="en-US" sz="2900"/>
              <a:t>More critical processing of media images</a:t>
            </a:r>
          </a:p>
          <a:p>
            <a:pPr marL="457200" indent="-457200"/>
            <a:r>
              <a:rPr lang="en-US" sz="2900"/>
              <a:t>School achievement/higher levels of education</a:t>
            </a:r>
          </a:p>
          <a:p>
            <a:pPr marL="457200" indent="-457200"/>
            <a:r>
              <a:rPr lang="en-US" sz="2900"/>
              <a:t>Good social skills with success at performing multiple social roles</a:t>
            </a:r>
          </a:p>
          <a:p>
            <a:pPr marL="457200" indent="-457200"/>
            <a:r>
              <a:rPr lang="en-US" sz="2900"/>
              <a:t>Problem-solving/coping skills</a:t>
            </a:r>
          </a:p>
          <a:p>
            <a:pPr marL="0" indent="0">
              <a:buNone/>
            </a:pPr>
            <a:r>
              <a:rPr lang="en-US" sz="2900" b="1"/>
              <a:t>Social</a:t>
            </a:r>
          </a:p>
          <a:p>
            <a:pPr marL="285750" indent="-285750"/>
            <a:r>
              <a:rPr lang="en-US" sz="2600"/>
              <a:t>Peer relationships/social support structures where weight/physical appearance are of low concern</a:t>
            </a:r>
          </a:p>
          <a:p>
            <a:pPr marL="285750" indent="-285750"/>
            <a:r>
              <a:rPr lang="en-US" sz="2600"/>
              <a:t>High social and emotional wellbeing</a:t>
            </a:r>
          </a:p>
          <a:p>
            <a:pPr marL="285750" indent="-285750"/>
            <a:r>
              <a:rPr lang="en-US" sz="2600"/>
              <a:t>Involvement in sport/industry that does not emphasize physical attractiveness/thinness</a:t>
            </a:r>
          </a:p>
          <a:p>
            <a:pPr marL="228600" lvl="1" indent="0">
              <a:buNone/>
            </a:pPr>
            <a:endParaRPr lang="en-US"/>
          </a:p>
          <a:p>
            <a:pPr lvl="1"/>
            <a:endParaRPr lang="en-US"/>
          </a:p>
          <a:p>
            <a:pPr lvl="1"/>
            <a:endParaRPr lang="en-US"/>
          </a:p>
        </p:txBody>
      </p:sp>
    </p:spTree>
    <p:extLst>
      <p:ext uri="{BB962C8B-B14F-4D97-AF65-F5344CB8AC3E}">
        <p14:creationId xmlns:p14="http://schemas.microsoft.com/office/powerpoint/2010/main" val="2143716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634BF-78FB-6D10-18A2-2097A6DE953D}"/>
              </a:ext>
            </a:extLst>
          </p:cNvPr>
          <p:cNvSpPr>
            <a:spLocks noGrp="1"/>
          </p:cNvSpPr>
          <p:nvPr>
            <p:ph type="title"/>
          </p:nvPr>
        </p:nvSpPr>
        <p:spPr>
          <a:xfrm>
            <a:off x="808661" y="5691"/>
            <a:ext cx="10357666" cy="1438450"/>
          </a:xfrm>
        </p:spPr>
        <p:txBody>
          <a:bodyPr/>
          <a:lstStyle/>
          <a:p>
            <a:r>
              <a:rPr lang="en-US"/>
              <a:t>Eating Disorder Treatment</a:t>
            </a:r>
          </a:p>
        </p:txBody>
      </p:sp>
      <p:sp>
        <p:nvSpPr>
          <p:cNvPr id="3" name="Content Placeholder 2">
            <a:extLst>
              <a:ext uri="{FF2B5EF4-FFF2-40B4-BE49-F238E27FC236}">
                <a16:creationId xmlns:a16="http://schemas.microsoft.com/office/drawing/2014/main" id="{16334F51-E96F-6A23-A407-DFF5630EE0E6}"/>
              </a:ext>
            </a:extLst>
          </p:cNvPr>
          <p:cNvSpPr>
            <a:spLocks noGrp="1"/>
          </p:cNvSpPr>
          <p:nvPr>
            <p:ph idx="1"/>
          </p:nvPr>
        </p:nvSpPr>
        <p:spPr>
          <a:xfrm>
            <a:off x="808662" y="1602356"/>
            <a:ext cx="10357666" cy="4747404"/>
          </a:xfrm>
        </p:spPr>
        <p:txBody>
          <a:bodyPr vert="horz" lIns="91440" tIns="45720" rIns="91440" bIns="45720" rtlCol="0" anchor="t">
            <a:normAutofit/>
          </a:bodyPr>
          <a:lstStyle/>
          <a:p>
            <a:r>
              <a:rPr lang="en-US" sz="3200"/>
              <a:t>Multidisciplinary Team:</a:t>
            </a:r>
          </a:p>
          <a:p>
            <a:pPr lvl="1">
              <a:buFont typeface="Courier New" panose="020B0604020202020204" pitchFamily="34" charset="0"/>
              <a:buChar char="o"/>
            </a:pPr>
            <a:r>
              <a:rPr lang="en-US"/>
              <a:t> </a:t>
            </a:r>
            <a:r>
              <a:rPr lang="en-US" sz="2800"/>
              <a:t>Psychologist/Therapist</a:t>
            </a:r>
          </a:p>
          <a:p>
            <a:pPr lvl="1">
              <a:buFont typeface="Courier New" panose="020B0604020202020204" pitchFamily="34" charset="0"/>
              <a:buChar char="o"/>
            </a:pPr>
            <a:r>
              <a:rPr lang="en-US" sz="2800"/>
              <a:t> Registered Dietitian</a:t>
            </a:r>
            <a:endParaRPr lang="en-US"/>
          </a:p>
          <a:p>
            <a:pPr lvl="1">
              <a:buFont typeface="Courier New" panose="020B0604020202020204" pitchFamily="34" charset="0"/>
              <a:buChar char="o"/>
            </a:pPr>
            <a:r>
              <a:rPr lang="en-US" sz="2800"/>
              <a:t> Medical Doctor or Nurse Practitioner</a:t>
            </a:r>
          </a:p>
          <a:p>
            <a:pPr lvl="1">
              <a:buFont typeface="Courier New" panose="020B0604020202020204" pitchFamily="34" charset="0"/>
              <a:buChar char="o"/>
            </a:pPr>
            <a:r>
              <a:rPr lang="en-US" sz="2800"/>
              <a:t> Psychiatrist</a:t>
            </a:r>
          </a:p>
          <a:p>
            <a:r>
              <a:rPr lang="en-US" sz="3200"/>
              <a:t> All providers must be trained and specialize in eating disorders </a:t>
            </a:r>
          </a:p>
        </p:txBody>
      </p:sp>
    </p:spTree>
    <p:extLst>
      <p:ext uri="{BB962C8B-B14F-4D97-AF65-F5344CB8AC3E}">
        <p14:creationId xmlns:p14="http://schemas.microsoft.com/office/powerpoint/2010/main" val="1089543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a:extLst>
              <a:ext uri="{FF2B5EF4-FFF2-40B4-BE49-F238E27FC236}">
                <a16:creationId xmlns:a16="http://schemas.microsoft.com/office/drawing/2014/main" id="{C797BCBF-295D-ECD8-AFB4-D677BB83AEA6}"/>
              </a:ext>
            </a:extLst>
          </p:cNvPr>
          <p:cNvSpPr>
            <a:spLocks noGrp="1"/>
          </p:cNvSpPr>
          <p:nvPr>
            <p:ph type="title"/>
          </p:nvPr>
        </p:nvSpPr>
        <p:spPr>
          <a:xfrm>
            <a:off x="615351" y="170254"/>
            <a:ext cx="11182669" cy="1138687"/>
          </a:xfrm>
        </p:spPr>
        <p:txBody>
          <a:bodyPr>
            <a:normAutofit/>
          </a:bodyPr>
          <a:lstStyle/>
          <a:p>
            <a:r>
              <a:rPr lang="en-US" altLang="en-US">
                <a:latin typeface="Arial"/>
                <a:ea typeface="ＭＳ Ｐゴシック"/>
                <a:cs typeface="Arial"/>
              </a:rPr>
              <a:t>Multidisciplinary Team </a:t>
            </a:r>
          </a:p>
        </p:txBody>
      </p:sp>
      <p:sp>
        <p:nvSpPr>
          <p:cNvPr id="80899" name="Content Placeholder 2">
            <a:extLst>
              <a:ext uri="{FF2B5EF4-FFF2-40B4-BE49-F238E27FC236}">
                <a16:creationId xmlns:a16="http://schemas.microsoft.com/office/drawing/2014/main" id="{9CC9F032-313B-E080-500C-113BF873AA09}"/>
              </a:ext>
            </a:extLst>
          </p:cNvPr>
          <p:cNvSpPr>
            <a:spLocks noGrp="1"/>
          </p:cNvSpPr>
          <p:nvPr>
            <p:ph idx="1"/>
          </p:nvPr>
        </p:nvSpPr>
        <p:spPr>
          <a:xfrm>
            <a:off x="615351" y="1310062"/>
            <a:ext cx="9969260" cy="5225302"/>
          </a:xfrm>
        </p:spPr>
        <p:txBody>
          <a:bodyPr vert="horz" lIns="91440" tIns="45720" rIns="91440" bIns="45720" rtlCol="0" anchor="t">
            <a:noAutofit/>
          </a:bodyPr>
          <a:lstStyle/>
          <a:p>
            <a:pPr>
              <a:defRPr/>
            </a:pPr>
            <a:r>
              <a:rPr lang="en-US" sz="2200" dirty="0">
                <a:ea typeface="+mj-lt"/>
                <a:cs typeface="+mj-lt"/>
              </a:rPr>
              <a:t>Determine eating disorder diagnosis</a:t>
            </a:r>
          </a:p>
          <a:p>
            <a:pPr>
              <a:defRPr/>
            </a:pPr>
            <a:r>
              <a:rPr lang="en-US" sz="2200" dirty="0">
                <a:ea typeface="+mj-lt"/>
                <a:cs typeface="+mj-lt"/>
              </a:rPr>
              <a:t>Determine co-occurring diagnoses</a:t>
            </a:r>
          </a:p>
          <a:p>
            <a:pPr>
              <a:defRPr/>
            </a:pPr>
            <a:r>
              <a:rPr lang="en-US" sz="2200" dirty="0">
                <a:ea typeface="+mj-lt"/>
                <a:cs typeface="+mj-lt"/>
              </a:rPr>
              <a:t>Identify appropriate level of care</a:t>
            </a:r>
          </a:p>
          <a:p>
            <a:pPr>
              <a:defRPr/>
            </a:pPr>
            <a:r>
              <a:rPr lang="en-US" sz="2200" dirty="0">
                <a:ea typeface="+mj-lt"/>
                <a:cs typeface="+mj-lt"/>
              </a:rPr>
              <a:t>Create treatment plan (e.g. therapeutic modality, meal plan, appointment frequency)</a:t>
            </a:r>
            <a:endParaRPr lang="en-US" sz="2200" dirty="0"/>
          </a:p>
          <a:p>
            <a:pPr>
              <a:defRPr/>
            </a:pPr>
            <a:r>
              <a:rPr lang="en-US" sz="2200" dirty="0">
                <a:ea typeface="+mj-lt"/>
                <a:cs typeface="+mj-lt"/>
              </a:rPr>
              <a:t>Assess and monitor safety</a:t>
            </a:r>
          </a:p>
          <a:p>
            <a:pPr>
              <a:defRPr/>
            </a:pPr>
            <a:r>
              <a:rPr lang="en-US" sz="2200" dirty="0">
                <a:ea typeface="+mj-lt"/>
                <a:cs typeface="+mj-lt"/>
              </a:rPr>
              <a:t>Interpret growth trends</a:t>
            </a:r>
          </a:p>
          <a:p>
            <a:pPr>
              <a:defRPr/>
            </a:pPr>
            <a:r>
              <a:rPr lang="en-US" sz="2200" dirty="0">
                <a:ea typeface="+mj-lt"/>
                <a:cs typeface="+mj-lt"/>
              </a:rPr>
              <a:t>Assess family dynamics</a:t>
            </a:r>
          </a:p>
          <a:p>
            <a:pPr>
              <a:defRPr/>
            </a:pPr>
            <a:r>
              <a:rPr lang="en-US" sz="2200" dirty="0">
                <a:ea typeface="+mj-lt"/>
                <a:cs typeface="+mj-lt"/>
              </a:rPr>
              <a:t>Medication management</a:t>
            </a:r>
          </a:p>
          <a:p>
            <a:pPr>
              <a:defRPr/>
            </a:pPr>
            <a:r>
              <a:rPr lang="en-US" sz="2200" dirty="0">
                <a:ea typeface="+mj-lt"/>
                <a:cs typeface="+mj-lt"/>
              </a:rPr>
              <a:t>Medical monitoring</a:t>
            </a:r>
          </a:p>
          <a:p>
            <a:pPr indent="-285750">
              <a:defRPr/>
            </a:pPr>
            <a:endParaRPr lang="en-US" sz="2200" dirty="0">
              <a:latin typeface="Avenir Next LT Pro Light"/>
              <a:ea typeface="ＭＳ Ｐゴシック" panose="020B0600070205080204" pitchFamily="34" charset="-128"/>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43B38-F974-959A-02AB-6E0CFB937F64}"/>
              </a:ext>
            </a:extLst>
          </p:cNvPr>
          <p:cNvSpPr>
            <a:spLocks noGrp="1"/>
          </p:cNvSpPr>
          <p:nvPr>
            <p:ph type="title"/>
          </p:nvPr>
        </p:nvSpPr>
        <p:spPr>
          <a:xfrm>
            <a:off x="835875" y="120196"/>
            <a:ext cx="10357666" cy="1438450"/>
          </a:xfrm>
        </p:spPr>
        <p:txBody>
          <a:bodyPr/>
          <a:lstStyle/>
          <a:p>
            <a:r>
              <a:rPr lang="en-US"/>
              <a:t>Goals of Treatment</a:t>
            </a:r>
          </a:p>
        </p:txBody>
      </p:sp>
      <p:sp>
        <p:nvSpPr>
          <p:cNvPr id="3" name="Content Placeholder 2">
            <a:extLst>
              <a:ext uri="{FF2B5EF4-FFF2-40B4-BE49-F238E27FC236}">
                <a16:creationId xmlns:a16="http://schemas.microsoft.com/office/drawing/2014/main" id="{E33FFF9F-B50A-733F-C494-D12E6317F72E}"/>
              </a:ext>
            </a:extLst>
          </p:cNvPr>
          <p:cNvSpPr>
            <a:spLocks noGrp="1"/>
          </p:cNvSpPr>
          <p:nvPr>
            <p:ph idx="1"/>
          </p:nvPr>
        </p:nvSpPr>
        <p:spPr>
          <a:xfrm>
            <a:off x="838200" y="1700521"/>
            <a:ext cx="10515600" cy="4897247"/>
          </a:xfrm>
        </p:spPr>
        <p:txBody>
          <a:bodyPr vert="horz" lIns="91440" tIns="45720" rIns="91440" bIns="45720" rtlCol="0" anchor="t">
            <a:normAutofit/>
          </a:bodyPr>
          <a:lstStyle/>
          <a:p>
            <a:pPr marL="0" indent="0">
              <a:buNone/>
            </a:pPr>
            <a:r>
              <a:rPr lang="en-US" b="1"/>
              <a:t>#1 Medical stabilization and nutritional restoration</a:t>
            </a:r>
            <a:endParaRPr lang="en-US"/>
          </a:p>
          <a:p>
            <a:pPr lvl="1">
              <a:buFont typeface="Courier New" panose="020B0604020202020204" pitchFamily="34" charset="0"/>
              <a:buChar char="o"/>
            </a:pPr>
            <a:r>
              <a:rPr lang="en-US"/>
              <a:t> Early behavior change and early weight gain (when needed) predict symptom remission</a:t>
            </a:r>
          </a:p>
          <a:p>
            <a:pPr lvl="1">
              <a:buFont typeface="Courier New" panose="020B0604020202020204" pitchFamily="34" charset="0"/>
              <a:buChar char="o"/>
            </a:pPr>
            <a:r>
              <a:rPr lang="en-US">
                <a:ea typeface="+mn-lt"/>
                <a:cs typeface="+mn-lt"/>
              </a:rPr>
              <a:t> Nutrition therapy is usually necessary for psychological and psychiatric interventions to be effective</a:t>
            </a:r>
            <a:endParaRPr lang="en-US"/>
          </a:p>
          <a:p>
            <a:pPr>
              <a:buAutoNum type="arabicPeriod"/>
            </a:pPr>
            <a:endParaRPr lang="en-US">
              <a:ea typeface="+mn-lt"/>
              <a:cs typeface="+mn-lt"/>
            </a:endParaRPr>
          </a:p>
          <a:p>
            <a:pPr>
              <a:buAutoNum type="arabicPeriod"/>
            </a:pPr>
            <a:endParaRPr lang="en-US">
              <a:ea typeface="+mn-lt"/>
              <a:cs typeface="+mn-lt"/>
            </a:endParaRPr>
          </a:p>
        </p:txBody>
      </p:sp>
    </p:spTree>
    <p:extLst>
      <p:ext uri="{BB962C8B-B14F-4D97-AF65-F5344CB8AC3E}">
        <p14:creationId xmlns:p14="http://schemas.microsoft.com/office/powerpoint/2010/main" val="974003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E8143-5E6D-B457-91B4-B9305E1B1D64}"/>
              </a:ext>
            </a:extLst>
          </p:cNvPr>
          <p:cNvSpPr>
            <a:spLocks noGrp="1"/>
          </p:cNvSpPr>
          <p:nvPr>
            <p:ph type="title"/>
          </p:nvPr>
        </p:nvSpPr>
        <p:spPr/>
        <p:txBody>
          <a:bodyPr/>
          <a:lstStyle/>
          <a:p>
            <a:r>
              <a:rPr lang="en-US"/>
              <a:t>Objectives</a:t>
            </a:r>
          </a:p>
        </p:txBody>
      </p:sp>
      <p:sp>
        <p:nvSpPr>
          <p:cNvPr id="3" name="Content Placeholder 2">
            <a:extLst>
              <a:ext uri="{FF2B5EF4-FFF2-40B4-BE49-F238E27FC236}">
                <a16:creationId xmlns:a16="http://schemas.microsoft.com/office/drawing/2014/main" id="{47A5EC16-A37E-57D9-810F-AF3EDEC2FE31}"/>
              </a:ext>
            </a:extLst>
          </p:cNvPr>
          <p:cNvSpPr>
            <a:spLocks noGrp="1"/>
          </p:cNvSpPr>
          <p:nvPr>
            <p:ph idx="1"/>
          </p:nvPr>
        </p:nvSpPr>
        <p:spPr/>
        <p:txBody>
          <a:bodyPr vert="horz" lIns="91440" tIns="45720" rIns="91440" bIns="45720" rtlCol="0" anchor="t">
            <a:normAutofit/>
          </a:bodyPr>
          <a:lstStyle/>
          <a:p>
            <a:r>
              <a:rPr lang="en-US">
                <a:ea typeface="+mn-lt"/>
                <a:cs typeface="+mn-lt"/>
              </a:rPr>
              <a:t>Understand eating disorders behaviors, development and treatment</a:t>
            </a:r>
          </a:p>
          <a:p>
            <a:r>
              <a:rPr lang="en-US">
                <a:ea typeface="+mn-lt"/>
                <a:cs typeface="+mn-lt"/>
              </a:rPr>
              <a:t>Recognize the signs and symptoms of an eating disorder</a:t>
            </a:r>
          </a:p>
          <a:p>
            <a:r>
              <a:rPr lang="en-US">
                <a:ea typeface="+mn-lt"/>
                <a:cs typeface="+mn-lt"/>
              </a:rPr>
              <a:t>Learn strategies to provide or support clinical interventions</a:t>
            </a:r>
            <a:endParaRPr lang="en-US"/>
          </a:p>
        </p:txBody>
      </p:sp>
    </p:spTree>
    <p:extLst>
      <p:ext uri="{BB962C8B-B14F-4D97-AF65-F5344CB8AC3E}">
        <p14:creationId xmlns:p14="http://schemas.microsoft.com/office/powerpoint/2010/main" val="186002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3589FD58-1FF3-F0B8-0546-CB079DBCBBFE}"/>
              </a:ext>
            </a:extLst>
          </p:cNvPr>
          <p:cNvSpPr>
            <a:spLocks noGrp="1"/>
          </p:cNvSpPr>
          <p:nvPr>
            <p:ph type="title"/>
          </p:nvPr>
        </p:nvSpPr>
        <p:spPr>
          <a:xfrm>
            <a:off x="819099" y="198111"/>
            <a:ext cx="10357666" cy="979163"/>
          </a:xfrm>
        </p:spPr>
        <p:txBody>
          <a:bodyPr/>
          <a:lstStyle/>
          <a:p>
            <a:r>
              <a:rPr lang="en-US" altLang="en-US">
                <a:latin typeface="Arial" panose="020B0604020202020204" pitchFamily="34" charset="0"/>
                <a:ea typeface="ＭＳ Ｐゴシック" panose="020B0600070205080204" pitchFamily="34" charset="-128"/>
                <a:cs typeface="Arial" panose="020B0604020202020204" pitchFamily="34" charset="0"/>
              </a:rPr>
              <a:t>Levels of Care</a:t>
            </a:r>
          </a:p>
        </p:txBody>
      </p:sp>
      <p:sp>
        <p:nvSpPr>
          <p:cNvPr id="4" name="Rectangle 3">
            <a:extLst>
              <a:ext uri="{FF2B5EF4-FFF2-40B4-BE49-F238E27FC236}">
                <a16:creationId xmlns:a16="http://schemas.microsoft.com/office/drawing/2014/main" id="{8DDBBC91-0EBC-1E91-B6B5-85409B809990}"/>
              </a:ext>
            </a:extLst>
          </p:cNvPr>
          <p:cNvSpPr/>
          <p:nvPr/>
        </p:nvSpPr>
        <p:spPr>
          <a:xfrm>
            <a:off x="8352371" y="5342601"/>
            <a:ext cx="1687513" cy="945715"/>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t>Outpatient</a:t>
            </a:r>
          </a:p>
        </p:txBody>
      </p:sp>
      <p:sp>
        <p:nvSpPr>
          <p:cNvPr id="5" name="Rectangle 4">
            <a:extLst>
              <a:ext uri="{FF2B5EF4-FFF2-40B4-BE49-F238E27FC236}">
                <a16:creationId xmlns:a16="http://schemas.microsoft.com/office/drawing/2014/main" id="{B60B1C9C-4584-F1E6-84BE-177CCE8C1F3A}"/>
              </a:ext>
            </a:extLst>
          </p:cNvPr>
          <p:cNvSpPr/>
          <p:nvPr/>
        </p:nvSpPr>
        <p:spPr>
          <a:xfrm>
            <a:off x="6657216" y="4406390"/>
            <a:ext cx="1697950" cy="935276"/>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t>Intensive Outpatient</a:t>
            </a:r>
          </a:p>
        </p:txBody>
      </p:sp>
      <p:sp>
        <p:nvSpPr>
          <p:cNvPr id="6" name="Rectangle 5">
            <a:extLst>
              <a:ext uri="{FF2B5EF4-FFF2-40B4-BE49-F238E27FC236}">
                <a16:creationId xmlns:a16="http://schemas.microsoft.com/office/drawing/2014/main" id="{74BB0CB0-3763-76AA-699C-0EA21EBF8318}"/>
              </a:ext>
            </a:extLst>
          </p:cNvPr>
          <p:cNvSpPr/>
          <p:nvPr/>
        </p:nvSpPr>
        <p:spPr>
          <a:xfrm>
            <a:off x="4878554" y="3429359"/>
            <a:ext cx="1771020" cy="987468"/>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t>Partial Hospitalization</a:t>
            </a:r>
          </a:p>
        </p:txBody>
      </p:sp>
      <p:sp>
        <p:nvSpPr>
          <p:cNvPr id="7" name="Rectangle 6">
            <a:extLst>
              <a:ext uri="{FF2B5EF4-FFF2-40B4-BE49-F238E27FC236}">
                <a16:creationId xmlns:a16="http://schemas.microsoft.com/office/drawing/2014/main" id="{57995137-CBB4-CC59-45D6-F6A22ADA6193}"/>
              </a:ext>
            </a:extLst>
          </p:cNvPr>
          <p:cNvSpPr/>
          <p:nvPr/>
        </p:nvSpPr>
        <p:spPr>
          <a:xfrm>
            <a:off x="3107156" y="2450565"/>
            <a:ext cx="1781456" cy="987467"/>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t>Residential</a:t>
            </a:r>
          </a:p>
        </p:txBody>
      </p:sp>
      <p:sp>
        <p:nvSpPr>
          <p:cNvPr id="8" name="Rectangle 7">
            <a:extLst>
              <a:ext uri="{FF2B5EF4-FFF2-40B4-BE49-F238E27FC236}">
                <a16:creationId xmlns:a16="http://schemas.microsoft.com/office/drawing/2014/main" id="{81AB8C30-CA45-CD38-581D-CE1A3E5222D3}"/>
              </a:ext>
            </a:extLst>
          </p:cNvPr>
          <p:cNvSpPr/>
          <p:nvPr/>
        </p:nvSpPr>
        <p:spPr>
          <a:xfrm>
            <a:off x="1344714" y="1521330"/>
            <a:ext cx="1781458" cy="987469"/>
          </a:xfrm>
          <a:prstGeom prst="rect">
            <a:avLst/>
          </a:prstGeom>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a:defRPr/>
            </a:pPr>
            <a:r>
              <a:rPr lang="en-US"/>
              <a:t>Acute Care – </a:t>
            </a:r>
          </a:p>
          <a:p>
            <a:pPr algn="ctr">
              <a:defRPr/>
            </a:pPr>
            <a:r>
              <a:rPr lang="en-US"/>
              <a:t>Hospitalization</a:t>
            </a:r>
          </a:p>
        </p:txBody>
      </p:sp>
      <p:sp>
        <p:nvSpPr>
          <p:cNvPr id="10" name="Arrow: Left-Right 9">
            <a:extLst>
              <a:ext uri="{FF2B5EF4-FFF2-40B4-BE49-F238E27FC236}">
                <a16:creationId xmlns:a16="http://schemas.microsoft.com/office/drawing/2014/main" id="{904A26A2-07EA-0EC8-1CCC-488C46B1F642}"/>
              </a:ext>
            </a:extLst>
          </p:cNvPr>
          <p:cNvSpPr/>
          <p:nvPr/>
        </p:nvSpPr>
        <p:spPr>
          <a:xfrm rot="1980000">
            <a:off x="4767402" y="2680372"/>
            <a:ext cx="5072419" cy="534538"/>
          </a:xfrm>
          <a:prstGeom prst="leftRightArrow">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1">
            <a:extLst>
              <a:ext uri="{FF2B5EF4-FFF2-40B4-BE49-F238E27FC236}">
                <a16:creationId xmlns:a16="http://schemas.microsoft.com/office/drawing/2014/main" id="{4E10248E-4C5D-746E-8780-ABB6AB298136}"/>
              </a:ext>
            </a:extLst>
          </p:cNvPr>
          <p:cNvSpPr>
            <a:spLocks noGrp="1"/>
          </p:cNvSpPr>
          <p:nvPr>
            <p:ph type="title"/>
          </p:nvPr>
        </p:nvSpPr>
        <p:spPr/>
        <p:txBody>
          <a:bodyPr/>
          <a:lstStyle/>
          <a:p>
            <a:pPr algn="ctr"/>
            <a:r>
              <a:rPr lang="en-US" altLang="en-US">
                <a:latin typeface="Arial"/>
                <a:ea typeface="ＭＳ Ｐゴシック"/>
                <a:cs typeface="Arial"/>
              </a:rPr>
              <a:t>Columbus Treatment Programs</a:t>
            </a:r>
            <a:endParaRPr lang="en-US"/>
          </a:p>
        </p:txBody>
      </p:sp>
      <p:pic>
        <p:nvPicPr>
          <p:cNvPr id="33796" name="Picture 2" descr="The Emily Program Announces Residential Treatment Expansion to Columbus,  Ohio">
            <a:extLst>
              <a:ext uri="{FF2B5EF4-FFF2-40B4-BE49-F238E27FC236}">
                <a16:creationId xmlns:a16="http://schemas.microsoft.com/office/drawing/2014/main" id="{84AA8E19-672A-25DB-184D-34CAB0CF4D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3238" y="2890260"/>
            <a:ext cx="3680014" cy="1926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6" descr="Treatment Resource Guide — iaedp Nashville">
            <a:extLst>
              <a:ext uri="{FF2B5EF4-FFF2-40B4-BE49-F238E27FC236}">
                <a16:creationId xmlns:a16="http://schemas.microsoft.com/office/drawing/2014/main" id="{A91E4672-E5FA-9C5C-4D8B-54B7E43D5E4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39577" y="3078755"/>
            <a:ext cx="3101903" cy="1550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Nationwide Children's Hospital to Acquire Mercy Health – Children's Hospital">
            <a:extLst>
              <a:ext uri="{FF2B5EF4-FFF2-40B4-BE49-F238E27FC236}">
                <a16:creationId xmlns:a16="http://schemas.microsoft.com/office/drawing/2014/main" id="{BA6FFFE4-0C0E-9759-7AEE-1AB741C73EB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1943" y="2951266"/>
            <a:ext cx="3411279" cy="134745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711BA-2883-4CEC-9E41-AD7E73DBDB8C}"/>
              </a:ext>
            </a:extLst>
          </p:cNvPr>
          <p:cNvSpPr>
            <a:spLocks noGrp="1"/>
          </p:cNvSpPr>
          <p:nvPr>
            <p:ph type="title"/>
          </p:nvPr>
        </p:nvSpPr>
        <p:spPr>
          <a:xfrm>
            <a:off x="633845" y="515058"/>
            <a:ext cx="10515600" cy="876714"/>
          </a:xfrm>
        </p:spPr>
        <p:txBody>
          <a:bodyPr/>
          <a:lstStyle/>
          <a:p>
            <a:r>
              <a:rPr lang="en-US"/>
              <a:t>How to Help: Prevention</a:t>
            </a:r>
          </a:p>
        </p:txBody>
      </p:sp>
      <p:sp>
        <p:nvSpPr>
          <p:cNvPr id="3" name="Content Placeholder 2">
            <a:extLst>
              <a:ext uri="{FF2B5EF4-FFF2-40B4-BE49-F238E27FC236}">
                <a16:creationId xmlns:a16="http://schemas.microsoft.com/office/drawing/2014/main" id="{16C374EC-BA8A-48AF-8C18-664E57078579}"/>
              </a:ext>
            </a:extLst>
          </p:cNvPr>
          <p:cNvSpPr>
            <a:spLocks noGrp="1"/>
          </p:cNvSpPr>
          <p:nvPr>
            <p:ph idx="1"/>
          </p:nvPr>
        </p:nvSpPr>
        <p:spPr>
          <a:xfrm>
            <a:off x="637953" y="1710981"/>
            <a:ext cx="11004698" cy="4251814"/>
          </a:xfrm>
        </p:spPr>
        <p:txBody>
          <a:bodyPr vert="horz" lIns="91440" tIns="45720" rIns="91440" bIns="45720" rtlCol="0" anchor="t">
            <a:normAutofit/>
          </a:bodyPr>
          <a:lstStyle/>
          <a:p>
            <a:r>
              <a:rPr lang="en-US"/>
              <a:t>Advocate for a safe and respectful environment that prohibits gender, culture, and racial stereotyping as well as sexual harassment, teasing, and bullying</a:t>
            </a:r>
          </a:p>
          <a:p>
            <a:r>
              <a:rPr lang="en-US"/>
              <a:t>Promote the self-esteem and positive self-image of the individual, with regard to their culture, gender, and individual needs</a:t>
            </a:r>
          </a:p>
          <a:p>
            <a:r>
              <a:rPr lang="en-US"/>
              <a:t>Provide children with diverse role models, of all shapes and sizes, who are praised for their accomplishments, not their appearance</a:t>
            </a:r>
          </a:p>
          <a:p>
            <a:r>
              <a:rPr lang="en-US"/>
              <a:t>Guard against size discrimination and bullying</a:t>
            </a:r>
          </a:p>
          <a:p>
            <a:r>
              <a:rPr lang="en-US"/>
              <a:t>Consider Social Determinants of Health</a:t>
            </a:r>
          </a:p>
        </p:txBody>
      </p:sp>
    </p:spTree>
    <p:extLst>
      <p:ext uri="{BB962C8B-B14F-4D97-AF65-F5344CB8AC3E}">
        <p14:creationId xmlns:p14="http://schemas.microsoft.com/office/powerpoint/2010/main" val="3959709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49ED0-808A-B057-F846-B464FA65FA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DC796A-FD31-E0AB-38FF-B2DB1078C94A}"/>
              </a:ext>
            </a:extLst>
          </p:cNvPr>
          <p:cNvSpPr>
            <a:spLocks noGrp="1"/>
          </p:cNvSpPr>
          <p:nvPr>
            <p:ph type="title"/>
          </p:nvPr>
        </p:nvSpPr>
        <p:spPr>
          <a:xfrm>
            <a:off x="595745" y="326487"/>
            <a:ext cx="10515600" cy="960221"/>
          </a:xfrm>
        </p:spPr>
        <p:txBody>
          <a:bodyPr/>
          <a:lstStyle/>
          <a:p>
            <a:r>
              <a:rPr lang="en-US"/>
              <a:t>How to Help: Identification</a:t>
            </a:r>
          </a:p>
        </p:txBody>
      </p:sp>
      <p:sp>
        <p:nvSpPr>
          <p:cNvPr id="3" name="Content Placeholder 2">
            <a:extLst>
              <a:ext uri="{FF2B5EF4-FFF2-40B4-BE49-F238E27FC236}">
                <a16:creationId xmlns:a16="http://schemas.microsoft.com/office/drawing/2014/main" id="{CF856232-E0D8-5138-E7E1-D9591CB8E244}"/>
              </a:ext>
            </a:extLst>
          </p:cNvPr>
          <p:cNvSpPr>
            <a:spLocks noGrp="1"/>
          </p:cNvSpPr>
          <p:nvPr>
            <p:ph idx="1"/>
          </p:nvPr>
        </p:nvSpPr>
        <p:spPr>
          <a:xfrm>
            <a:off x="596200" y="1471689"/>
            <a:ext cx="11004698" cy="3916343"/>
          </a:xfrm>
        </p:spPr>
        <p:txBody>
          <a:bodyPr vert="horz" lIns="91440" tIns="45720" rIns="91440" bIns="45720" rtlCol="0" anchor="t">
            <a:normAutofit/>
          </a:bodyPr>
          <a:lstStyle/>
          <a:p>
            <a:r>
              <a:rPr lang="en-US"/>
              <a:t>Early </a:t>
            </a:r>
            <a:r>
              <a:rPr lang="en-US">
                <a:ea typeface="+mn-lt"/>
                <a:cs typeface="+mn-lt"/>
              </a:rPr>
              <a:t>detection and intervention are crucial!</a:t>
            </a:r>
          </a:p>
          <a:p>
            <a:r>
              <a:rPr lang="en-US">
                <a:ea typeface="+mn-lt"/>
                <a:cs typeface="+mn-lt"/>
              </a:rPr>
              <a:t>Early recognition is key to successful treatment</a:t>
            </a:r>
          </a:p>
          <a:p>
            <a:r>
              <a:rPr lang="en-US"/>
              <a:t>Leads to improved prognosis for eating disorder recovery</a:t>
            </a:r>
          </a:p>
        </p:txBody>
      </p:sp>
    </p:spTree>
    <p:extLst>
      <p:ext uri="{BB962C8B-B14F-4D97-AF65-F5344CB8AC3E}">
        <p14:creationId xmlns:p14="http://schemas.microsoft.com/office/powerpoint/2010/main" val="3300956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FC135-CA99-418A-B286-31327C5D25FE}"/>
              </a:ext>
            </a:extLst>
          </p:cNvPr>
          <p:cNvSpPr>
            <a:spLocks noGrp="1"/>
          </p:cNvSpPr>
          <p:nvPr>
            <p:ph type="title"/>
          </p:nvPr>
        </p:nvSpPr>
        <p:spPr>
          <a:xfrm>
            <a:off x="401565" y="200534"/>
            <a:ext cx="10357666" cy="822587"/>
          </a:xfrm>
        </p:spPr>
        <p:txBody>
          <a:bodyPr/>
          <a:lstStyle/>
          <a:p>
            <a:r>
              <a:rPr lang="en-US"/>
              <a:t>Signs and Symptoms</a:t>
            </a:r>
          </a:p>
        </p:txBody>
      </p:sp>
      <p:sp>
        <p:nvSpPr>
          <p:cNvPr id="3" name="Content Placeholder 2">
            <a:extLst>
              <a:ext uri="{FF2B5EF4-FFF2-40B4-BE49-F238E27FC236}">
                <a16:creationId xmlns:a16="http://schemas.microsoft.com/office/drawing/2014/main" id="{10E21AC5-8DF3-4956-A8B8-451464A6FE59}"/>
              </a:ext>
            </a:extLst>
          </p:cNvPr>
          <p:cNvSpPr>
            <a:spLocks noGrp="1"/>
          </p:cNvSpPr>
          <p:nvPr>
            <p:ph idx="1"/>
          </p:nvPr>
        </p:nvSpPr>
        <p:spPr>
          <a:xfrm>
            <a:off x="397610" y="1175488"/>
            <a:ext cx="5422842" cy="5606495"/>
          </a:xfrm>
        </p:spPr>
        <p:txBody>
          <a:bodyPr vert="horz" lIns="91440" tIns="45720" rIns="91440" bIns="45720" rtlCol="0" anchor="t">
            <a:noAutofit/>
          </a:bodyPr>
          <a:lstStyle/>
          <a:p>
            <a:pPr marL="0" indent="0">
              <a:buNone/>
            </a:pPr>
            <a:r>
              <a:rPr lang="en-US" sz="2000" b="1">
                <a:effectLst/>
                <a:latin typeface="+mj-lt"/>
              </a:rPr>
              <a:t>Emotional</a:t>
            </a:r>
          </a:p>
          <a:p>
            <a:pPr algn="l">
              <a:buFont typeface="Arial" panose="020B0604020202020204" pitchFamily="34" charset="0"/>
              <a:buChar char="•"/>
            </a:pPr>
            <a:r>
              <a:rPr lang="en-US" sz="1700" b="0" i="0">
                <a:effectLst/>
                <a:latin typeface="+mj-lt"/>
              </a:rPr>
              <a:t>Preoccupation with weight, food, calories, and dieting</a:t>
            </a:r>
          </a:p>
          <a:p>
            <a:pPr algn="l">
              <a:buFont typeface="Arial" panose="020B0604020202020204" pitchFamily="34" charset="0"/>
              <a:buChar char="•"/>
            </a:pPr>
            <a:r>
              <a:rPr lang="en-US" sz="1700" b="0" i="0">
                <a:effectLst/>
                <a:latin typeface="+mj-lt"/>
              </a:rPr>
              <a:t>Refusal to eat certain foods or food groups </a:t>
            </a:r>
          </a:p>
          <a:p>
            <a:pPr algn="l">
              <a:buFont typeface="Arial" panose="020B0604020202020204" pitchFamily="34" charset="0"/>
              <a:buChar char="•"/>
            </a:pPr>
            <a:r>
              <a:rPr lang="en-US" sz="1700" b="0" i="0">
                <a:effectLst/>
                <a:latin typeface="+mj-lt"/>
              </a:rPr>
              <a:t>Skipping meals or taking small portions</a:t>
            </a:r>
          </a:p>
          <a:p>
            <a:pPr algn="l">
              <a:buFont typeface="Arial" panose="020B0604020202020204" pitchFamily="34" charset="0"/>
              <a:buChar char="•"/>
            </a:pPr>
            <a:r>
              <a:rPr lang="en-US" sz="1700" b="0" i="0">
                <a:effectLst/>
                <a:latin typeface="+mj-lt"/>
              </a:rPr>
              <a:t>Any new practices with food or fad diets, including cutting out entire food groups (no sugar, no carbs, no dairy, vegetarianism/veganism)</a:t>
            </a:r>
          </a:p>
          <a:p>
            <a:pPr algn="l">
              <a:buFont typeface="Arial" panose="020B0604020202020204" pitchFamily="34" charset="0"/>
              <a:buChar char="•"/>
            </a:pPr>
            <a:r>
              <a:rPr lang="en-US" sz="1700" b="0" i="0">
                <a:effectLst/>
                <a:latin typeface="+mj-lt"/>
              </a:rPr>
              <a:t>Frequent dieting</a:t>
            </a:r>
          </a:p>
          <a:p>
            <a:pPr algn="l">
              <a:buFont typeface="Arial" panose="020B0604020202020204" pitchFamily="34" charset="0"/>
              <a:buChar char="•"/>
            </a:pPr>
            <a:r>
              <a:rPr lang="en-US" sz="1700" b="0" i="0">
                <a:effectLst/>
                <a:latin typeface="+mj-lt"/>
              </a:rPr>
              <a:t>Extreme concern with body size and shape </a:t>
            </a:r>
          </a:p>
          <a:p>
            <a:pPr algn="l">
              <a:buFont typeface="Arial" panose="020B0604020202020204" pitchFamily="34" charset="0"/>
              <a:buChar char="•"/>
            </a:pPr>
            <a:r>
              <a:rPr lang="en-US" sz="1700" b="0" i="0">
                <a:effectLst/>
                <a:latin typeface="+mj-lt"/>
              </a:rPr>
              <a:t>Frequent checking in the mirror for perceived flaws in appearance</a:t>
            </a:r>
          </a:p>
          <a:p>
            <a:pPr algn="l">
              <a:buFont typeface="Arial" panose="020B0604020202020204" pitchFamily="34" charset="0"/>
              <a:buChar char="•"/>
            </a:pPr>
            <a:r>
              <a:rPr lang="en-US" sz="1700" b="0" i="0">
                <a:effectLst/>
                <a:latin typeface="+mj-lt"/>
              </a:rPr>
              <a:t>Extreme mood swings</a:t>
            </a:r>
          </a:p>
        </p:txBody>
      </p:sp>
      <p:sp>
        <p:nvSpPr>
          <p:cNvPr id="5" name="TextBox 4">
            <a:extLst>
              <a:ext uri="{FF2B5EF4-FFF2-40B4-BE49-F238E27FC236}">
                <a16:creationId xmlns:a16="http://schemas.microsoft.com/office/drawing/2014/main" id="{CECCDB9B-75B0-4CB8-88B7-F201691D0FDA}"/>
              </a:ext>
            </a:extLst>
          </p:cNvPr>
          <p:cNvSpPr txBox="1"/>
          <p:nvPr/>
        </p:nvSpPr>
        <p:spPr>
          <a:xfrm>
            <a:off x="6099518" y="1251086"/>
            <a:ext cx="6265117" cy="3939540"/>
          </a:xfrm>
          <a:prstGeom prst="rect">
            <a:avLst/>
          </a:prstGeom>
          <a:noFill/>
        </p:spPr>
        <p:txBody>
          <a:bodyPr wrap="square" lIns="91440" tIns="45720" rIns="91440" bIns="45720" anchor="t">
            <a:spAutoFit/>
          </a:bodyPr>
          <a:lstStyle/>
          <a:p>
            <a:pPr algn="l"/>
            <a:r>
              <a:rPr lang="en-US" sz="2000" b="1">
                <a:effectLst/>
                <a:latin typeface="+mj-lt"/>
              </a:rPr>
              <a:t>Physical </a:t>
            </a:r>
          </a:p>
          <a:p>
            <a:pPr algn="l"/>
            <a:r>
              <a:rPr lang="en-US" sz="1000" b="1">
                <a:latin typeface="+mj-lt"/>
              </a:rPr>
              <a:t> </a:t>
            </a:r>
            <a:endParaRPr lang="en-US" sz="1000" b="1">
              <a:effectLst/>
              <a:latin typeface="+mj-lt"/>
            </a:endParaRPr>
          </a:p>
          <a:p>
            <a:pPr marL="285750" indent="-285750" algn="l">
              <a:buFont typeface="Arial" panose="020B0604020202020204" pitchFamily="34" charset="0"/>
              <a:buChar char="•"/>
            </a:pPr>
            <a:r>
              <a:rPr lang="en-US" sz="2000">
                <a:effectLst/>
                <a:latin typeface="+mj-lt"/>
              </a:rPr>
              <a:t>Noticeable fluctuations in weight, both up and down</a:t>
            </a:r>
            <a:br>
              <a:rPr lang="en-US" sz="2000">
                <a:effectLst/>
                <a:latin typeface="+mj-lt"/>
              </a:rPr>
            </a:br>
            <a:r>
              <a:rPr lang="en-US" sz="1000">
                <a:effectLst/>
                <a:latin typeface="+mj-lt"/>
              </a:rPr>
              <a:t> </a:t>
            </a:r>
            <a:endParaRPr lang="en-US" sz="2000">
              <a:effectLst/>
              <a:latin typeface="+mj-lt"/>
            </a:endParaRPr>
          </a:p>
          <a:p>
            <a:pPr marL="285750" indent="-285750">
              <a:buFont typeface="Arial" panose="020B0604020202020204" pitchFamily="34" charset="0"/>
              <a:buChar char="•"/>
            </a:pPr>
            <a:r>
              <a:rPr lang="en-US" sz="2000">
                <a:effectLst/>
                <a:latin typeface="+mj-lt"/>
              </a:rPr>
              <a:t>Stomach cramps, other non-specific gastrointestinal complaints (constipation, acid reflux, etc.)</a:t>
            </a:r>
            <a:br>
              <a:rPr lang="en-US" sz="2000">
                <a:effectLst/>
                <a:latin typeface="+mj-lt"/>
              </a:rPr>
            </a:br>
            <a:r>
              <a:rPr lang="en-US" sz="1000">
                <a:effectLst/>
                <a:latin typeface="+mj-lt"/>
              </a:rPr>
              <a:t> </a:t>
            </a:r>
            <a:endParaRPr lang="en-US" sz="2000">
              <a:effectLst/>
              <a:latin typeface="+mj-lt"/>
            </a:endParaRPr>
          </a:p>
          <a:p>
            <a:pPr marL="285750" indent="-285750" algn="l">
              <a:buFont typeface="Arial" panose="020B0604020202020204" pitchFamily="34" charset="0"/>
              <a:buChar char="•"/>
            </a:pPr>
            <a:r>
              <a:rPr lang="en-US" sz="2000">
                <a:effectLst/>
                <a:latin typeface="+mj-lt"/>
              </a:rPr>
              <a:t>Difficulties concentrating</a:t>
            </a:r>
            <a:br>
              <a:rPr lang="en-US" sz="2000">
                <a:effectLst/>
                <a:latin typeface="+mj-lt"/>
              </a:rPr>
            </a:br>
            <a:r>
              <a:rPr lang="en-US" sz="1000">
                <a:effectLst/>
                <a:latin typeface="+mj-lt"/>
              </a:rPr>
              <a:t> </a:t>
            </a:r>
            <a:endParaRPr lang="en-US" sz="2000">
              <a:effectLst/>
              <a:latin typeface="+mj-lt"/>
            </a:endParaRPr>
          </a:p>
          <a:p>
            <a:pPr marL="285750" indent="-285750" algn="l">
              <a:buFont typeface="Arial" panose="020B0604020202020204" pitchFamily="34" charset="0"/>
              <a:buChar char="•"/>
            </a:pPr>
            <a:r>
              <a:rPr lang="en-US" sz="2000">
                <a:effectLst/>
                <a:latin typeface="+mj-lt"/>
              </a:rPr>
              <a:t>Dizziness, especially upon standing</a:t>
            </a:r>
            <a:endParaRPr lang="en-US" sz="2000">
              <a:latin typeface="+mj-lt"/>
            </a:endParaRPr>
          </a:p>
          <a:p>
            <a:pPr marL="285750" indent="-285750" algn="l">
              <a:buFont typeface="Arial" panose="020B0604020202020204" pitchFamily="34" charset="0"/>
              <a:buChar char="•"/>
            </a:pPr>
            <a:endParaRPr lang="en-US" sz="1000">
              <a:effectLst/>
              <a:latin typeface="+mj-lt"/>
            </a:endParaRPr>
          </a:p>
          <a:p>
            <a:pPr marL="285750" indent="-285750" algn="l">
              <a:buFont typeface="Arial" panose="020B0604020202020204" pitchFamily="34" charset="0"/>
              <a:buChar char="•"/>
            </a:pPr>
            <a:r>
              <a:rPr lang="en-US" sz="2000">
                <a:effectLst/>
                <a:latin typeface="+mj-lt"/>
              </a:rPr>
              <a:t>Feeling cold all the time</a:t>
            </a:r>
            <a:br>
              <a:rPr lang="en-US" sz="2000">
                <a:effectLst/>
                <a:latin typeface="+mj-lt"/>
              </a:rPr>
            </a:br>
            <a:r>
              <a:rPr lang="en-US" sz="1000">
                <a:effectLst/>
                <a:latin typeface="+mj-lt"/>
              </a:rPr>
              <a:t> </a:t>
            </a:r>
            <a:endParaRPr lang="en-US" sz="2000">
              <a:effectLst/>
              <a:latin typeface="+mj-lt"/>
            </a:endParaRPr>
          </a:p>
          <a:p>
            <a:pPr marL="285750" indent="-285750" algn="l">
              <a:buFont typeface="Arial" panose="020B0604020202020204" pitchFamily="34" charset="0"/>
              <a:buChar char="•"/>
            </a:pPr>
            <a:r>
              <a:rPr lang="en-US" sz="2000">
                <a:effectLst/>
                <a:latin typeface="+mj-lt"/>
              </a:rPr>
              <a:t>Sleep problems</a:t>
            </a:r>
            <a:br>
              <a:rPr lang="en-US" sz="2000">
                <a:effectLst/>
                <a:latin typeface="+mj-lt"/>
              </a:rPr>
            </a:br>
            <a:r>
              <a:rPr lang="en-US" sz="1000">
                <a:effectLst/>
                <a:latin typeface="+mj-lt"/>
              </a:rPr>
              <a:t> </a:t>
            </a:r>
            <a:endParaRPr lang="en-US" sz="2000">
              <a:effectLst/>
              <a:latin typeface="+mj-lt"/>
            </a:endParaRPr>
          </a:p>
          <a:p>
            <a:pPr marL="285750" indent="-285750" algn="l">
              <a:buFont typeface="Arial" panose="020B0604020202020204" pitchFamily="34" charset="0"/>
              <a:buChar char="•"/>
            </a:pPr>
            <a:r>
              <a:rPr lang="en-US" sz="2000">
                <a:effectLst/>
                <a:latin typeface="+mj-lt"/>
              </a:rPr>
              <a:t>Dry skin and hair, and brittle nails</a:t>
            </a:r>
          </a:p>
        </p:txBody>
      </p:sp>
    </p:spTree>
    <p:extLst>
      <p:ext uri="{BB962C8B-B14F-4D97-AF65-F5344CB8AC3E}">
        <p14:creationId xmlns:p14="http://schemas.microsoft.com/office/powerpoint/2010/main" val="33714719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7BD11-5F0D-47CC-9B63-0372376599C8}"/>
              </a:ext>
            </a:extLst>
          </p:cNvPr>
          <p:cNvSpPr>
            <a:spLocks noGrp="1"/>
          </p:cNvSpPr>
          <p:nvPr>
            <p:ph type="title"/>
          </p:nvPr>
        </p:nvSpPr>
        <p:spPr>
          <a:xfrm>
            <a:off x="474634" y="333810"/>
            <a:ext cx="10357666" cy="853903"/>
          </a:xfrm>
        </p:spPr>
        <p:txBody>
          <a:bodyPr/>
          <a:lstStyle/>
          <a:p>
            <a:r>
              <a:rPr lang="en-US"/>
              <a:t>Signs and Symptoms</a:t>
            </a:r>
          </a:p>
        </p:txBody>
      </p:sp>
      <p:sp>
        <p:nvSpPr>
          <p:cNvPr id="3" name="Content Placeholder 2">
            <a:extLst>
              <a:ext uri="{FF2B5EF4-FFF2-40B4-BE49-F238E27FC236}">
                <a16:creationId xmlns:a16="http://schemas.microsoft.com/office/drawing/2014/main" id="{AA384F8B-11E7-4B41-BF1B-9B57D4E39DAF}"/>
              </a:ext>
            </a:extLst>
          </p:cNvPr>
          <p:cNvSpPr>
            <a:spLocks noGrp="1"/>
          </p:cNvSpPr>
          <p:nvPr>
            <p:ph idx="1"/>
          </p:nvPr>
        </p:nvSpPr>
        <p:spPr>
          <a:xfrm>
            <a:off x="474287" y="1693232"/>
            <a:ext cx="5146158" cy="4695285"/>
          </a:xfrm>
        </p:spPr>
        <p:txBody>
          <a:bodyPr vert="horz" lIns="91440" tIns="45720" rIns="91440" bIns="45720" rtlCol="0" anchor="t">
            <a:normAutofit/>
          </a:bodyPr>
          <a:lstStyle/>
          <a:p>
            <a:pPr marL="0" indent="0">
              <a:lnSpc>
                <a:spcPct val="100000"/>
              </a:lnSpc>
              <a:buNone/>
            </a:pPr>
            <a:r>
              <a:rPr lang="en-US" b="1">
                <a:latin typeface="Avenir Next LT Pro"/>
              </a:rPr>
              <a:t>Behavioral</a:t>
            </a:r>
          </a:p>
          <a:p>
            <a:pPr lvl="1">
              <a:lnSpc>
                <a:spcPct val="100000"/>
              </a:lnSpc>
            </a:pPr>
            <a:r>
              <a:rPr lang="en-US" sz="1600">
                <a:latin typeface="Avenir Next LT Pro"/>
              </a:rPr>
              <a:t>Low energy/f</a:t>
            </a:r>
            <a:r>
              <a:rPr lang="en-US" sz="1600" b="0" i="0">
                <a:effectLst/>
                <a:latin typeface="Avenir Next LT Pro"/>
              </a:rPr>
              <a:t>atigue</a:t>
            </a:r>
          </a:p>
          <a:p>
            <a:pPr lvl="1">
              <a:lnSpc>
                <a:spcPct val="100000"/>
              </a:lnSpc>
            </a:pPr>
            <a:r>
              <a:rPr lang="en-US" sz="1600">
                <a:latin typeface="Avenir Next LT Pro"/>
              </a:rPr>
              <a:t>Lack </a:t>
            </a:r>
            <a:r>
              <a:rPr lang="en-US" sz="1600" b="0" i="0">
                <a:effectLst/>
                <a:latin typeface="Avenir Next LT Pro"/>
              </a:rPr>
              <a:t>of motivation and drive that was previously there</a:t>
            </a:r>
          </a:p>
          <a:p>
            <a:pPr lvl="1">
              <a:lnSpc>
                <a:spcPct val="100000"/>
              </a:lnSpc>
            </a:pPr>
            <a:r>
              <a:rPr lang="en-US" sz="1600" b="0" i="0">
                <a:effectLst/>
                <a:latin typeface="Avenir Next LT Pro"/>
              </a:rPr>
              <a:t>High levels of distractibility</a:t>
            </a:r>
          </a:p>
          <a:p>
            <a:pPr lvl="1">
              <a:lnSpc>
                <a:spcPct val="100000"/>
              </a:lnSpc>
            </a:pPr>
            <a:r>
              <a:rPr lang="en-US" sz="1600">
                <a:latin typeface="Avenir Next LT Pro"/>
              </a:rPr>
              <a:t>I</a:t>
            </a:r>
            <a:r>
              <a:rPr lang="en-US" sz="1600" b="0" i="0">
                <a:effectLst/>
                <a:latin typeface="Avenir Next LT Pro"/>
              </a:rPr>
              <a:t>rritability</a:t>
            </a:r>
          </a:p>
          <a:p>
            <a:pPr lvl="1">
              <a:lnSpc>
                <a:spcPct val="100000"/>
              </a:lnSpc>
            </a:pPr>
            <a:r>
              <a:rPr lang="en-US" sz="1600" b="0" i="0">
                <a:effectLst/>
                <a:latin typeface="Avenir Next LT Pro"/>
              </a:rPr>
              <a:t>Constant movement</a:t>
            </a:r>
            <a:endParaRPr lang="en-US" sz="1600">
              <a:latin typeface="Avenir Next LT Pro"/>
            </a:endParaRPr>
          </a:p>
          <a:p>
            <a:pPr lvl="1">
              <a:lnSpc>
                <a:spcPct val="100000"/>
              </a:lnSpc>
            </a:pPr>
            <a:r>
              <a:rPr lang="en-US" sz="1600" b="0" i="0">
                <a:effectLst/>
                <a:latin typeface="Avenir Next LT Pro"/>
              </a:rPr>
              <a:t>Forgetfulness</a:t>
            </a:r>
          </a:p>
          <a:p>
            <a:pPr lvl="1">
              <a:lnSpc>
                <a:spcPct val="100000"/>
              </a:lnSpc>
            </a:pPr>
            <a:r>
              <a:rPr lang="en-US" sz="1600" b="0" i="0">
                <a:effectLst/>
                <a:latin typeface="Avenir Next LT Pro"/>
              </a:rPr>
              <a:t>Missed assignments</a:t>
            </a:r>
          </a:p>
          <a:p>
            <a:pPr lvl="1">
              <a:lnSpc>
                <a:spcPct val="100000"/>
              </a:lnSpc>
            </a:pPr>
            <a:r>
              <a:rPr lang="en-US" sz="1600">
                <a:latin typeface="Avenir Next LT Pro"/>
              </a:rPr>
              <a:t>Missed days of school</a:t>
            </a:r>
          </a:p>
          <a:p>
            <a:pPr lvl="1">
              <a:lnSpc>
                <a:spcPct val="100000"/>
              </a:lnSpc>
            </a:pPr>
            <a:r>
              <a:rPr lang="en-US" sz="1600" b="0" i="0">
                <a:effectLst/>
                <a:latin typeface="Avenir Next LT Pro"/>
              </a:rPr>
              <a:t>Withdrawal from usual friends and activities</a:t>
            </a:r>
          </a:p>
          <a:p>
            <a:pPr lvl="1">
              <a:lnSpc>
                <a:spcPct val="100000"/>
              </a:lnSpc>
            </a:pPr>
            <a:r>
              <a:rPr lang="en-US" sz="1600">
                <a:latin typeface="Avenir Next LT Pro"/>
              </a:rPr>
              <a:t>Frequent trips to nurse’s office</a:t>
            </a:r>
            <a:endParaRPr lang="en-US" sz="1600" b="0" i="0">
              <a:effectLst/>
              <a:latin typeface="Avenir Next LT Pro"/>
            </a:endParaRPr>
          </a:p>
          <a:p>
            <a:pPr lvl="1"/>
            <a:endParaRPr lang="en-US">
              <a:latin typeface="Avenir Next LT Pro"/>
            </a:endParaRPr>
          </a:p>
        </p:txBody>
      </p:sp>
      <p:sp>
        <p:nvSpPr>
          <p:cNvPr id="5" name="TextBox 4">
            <a:extLst>
              <a:ext uri="{FF2B5EF4-FFF2-40B4-BE49-F238E27FC236}">
                <a16:creationId xmlns:a16="http://schemas.microsoft.com/office/drawing/2014/main" id="{6776528B-2356-4609-BB07-C9A21FA2D50B}"/>
              </a:ext>
            </a:extLst>
          </p:cNvPr>
          <p:cNvSpPr txBox="1"/>
          <p:nvPr/>
        </p:nvSpPr>
        <p:spPr>
          <a:xfrm>
            <a:off x="5859281" y="1693231"/>
            <a:ext cx="5489838" cy="3693319"/>
          </a:xfrm>
          <a:prstGeom prst="rect">
            <a:avLst/>
          </a:prstGeom>
          <a:noFill/>
        </p:spPr>
        <p:txBody>
          <a:bodyPr wrap="square" lIns="91440" tIns="45720" rIns="91440" bIns="45720" anchor="t">
            <a:spAutoFit/>
          </a:bodyPr>
          <a:lstStyle/>
          <a:p>
            <a:pPr>
              <a:spcBef>
                <a:spcPct val="0"/>
              </a:spcBef>
            </a:pPr>
            <a:r>
              <a:rPr lang="en-US" b="1"/>
              <a:t>During Meals or at the Table</a:t>
            </a:r>
          </a:p>
          <a:p>
            <a:pPr marL="285750" indent="-285750">
              <a:buFont typeface="Arial" panose="020B0604020202020204" pitchFamily="34" charset="0"/>
              <a:buChar char="•"/>
            </a:pPr>
            <a:r>
              <a:rPr lang="en-US"/>
              <a:t>Skipping meals</a:t>
            </a:r>
          </a:p>
          <a:p>
            <a:pPr marL="285750" indent="-285750">
              <a:buFont typeface="Arial" panose="020B0604020202020204" pitchFamily="34" charset="0"/>
              <a:buChar char="•"/>
            </a:pPr>
            <a:r>
              <a:rPr lang="en-US"/>
              <a:t>Seeking out snacks frequently</a:t>
            </a:r>
          </a:p>
          <a:p>
            <a:pPr marL="285750" indent="-285750">
              <a:buFont typeface="Arial" panose="020B0604020202020204" pitchFamily="34" charset="0"/>
              <a:buChar char="•"/>
            </a:pPr>
            <a:r>
              <a:rPr lang="en-US"/>
              <a:t>Throwing away food</a:t>
            </a:r>
          </a:p>
          <a:p>
            <a:pPr marL="285750" indent="-285750">
              <a:buFont typeface="Arial" panose="020B0604020202020204" pitchFamily="34" charset="0"/>
              <a:buChar char="•"/>
            </a:pPr>
            <a:r>
              <a:rPr lang="en-US"/>
              <a:t>Avoiding food in social situations</a:t>
            </a:r>
          </a:p>
          <a:p>
            <a:pPr marL="285750" indent="-285750">
              <a:buFont typeface="Arial" panose="020B0604020202020204" pitchFamily="34" charset="0"/>
              <a:buChar char="•"/>
            </a:pPr>
            <a:r>
              <a:rPr lang="en-US"/>
              <a:t>Appears uncomfortable eating around others</a:t>
            </a:r>
          </a:p>
          <a:p>
            <a:pPr marL="285750" indent="-285750">
              <a:buFont typeface="Arial" panose="020B0604020202020204" pitchFamily="34" charset="0"/>
              <a:buChar char="•"/>
            </a:pPr>
            <a:r>
              <a:rPr lang="en-US" b="0" i="0">
                <a:effectLst/>
                <a:latin typeface="Avenir Next LT Pro"/>
              </a:rPr>
              <a:t>Food rituals (e.g</a:t>
            </a:r>
            <a:r>
              <a:rPr lang="en-US">
                <a:latin typeface="Avenir Next LT Pro"/>
              </a:rPr>
              <a:t>.,</a:t>
            </a:r>
            <a:r>
              <a:rPr lang="en-US" b="0" i="0">
                <a:effectLst/>
                <a:latin typeface="Avenir Next LT Pro"/>
              </a:rPr>
              <a:t> eats only a particular food or food group, excessive chewing, doesn’t allow foods to touch)</a:t>
            </a:r>
            <a:endParaRPr lang="en-US">
              <a:latin typeface="Avenir Next LT Pro"/>
            </a:endParaRPr>
          </a:p>
          <a:p>
            <a:pPr marL="285750" indent="-285750">
              <a:buFont typeface="Arial" panose="020B0604020202020204" pitchFamily="34" charset="0"/>
              <a:buChar char="•"/>
            </a:pPr>
            <a:r>
              <a:rPr lang="en-US">
                <a:latin typeface="Avenir Next LT Pro"/>
                <a:cs typeface="Arial"/>
              </a:rPr>
              <a:t>Not eating food other people prepare</a:t>
            </a:r>
          </a:p>
          <a:p>
            <a:pPr marL="285750" indent="-285750">
              <a:buFont typeface="Arial" panose="020B0604020202020204" pitchFamily="34" charset="0"/>
              <a:buChar char="•"/>
            </a:pPr>
            <a:r>
              <a:rPr lang="en-US">
                <a:latin typeface="Avenir Next LT Pro"/>
                <a:cs typeface="Arial"/>
              </a:rPr>
              <a:t>Evidence of food consumed or hidden </a:t>
            </a:r>
            <a:endParaRPr lang="en-US">
              <a:latin typeface="Avenir Next LT Pro"/>
            </a:endParaRPr>
          </a:p>
          <a:p>
            <a:pPr marL="285750" indent="-285750">
              <a:buFont typeface="Arial" panose="020B0604020202020204" pitchFamily="34" charset="0"/>
              <a:buChar char="•"/>
            </a:pPr>
            <a:r>
              <a:rPr lang="en-US"/>
              <a:t>Secrecy around eating</a:t>
            </a:r>
          </a:p>
          <a:p>
            <a:pPr marL="285750" indent="-285750">
              <a:buFont typeface="Arial" panose="020B0604020202020204" pitchFamily="34" charset="0"/>
              <a:buChar char="•"/>
            </a:pPr>
            <a:r>
              <a:rPr lang="en-US"/>
              <a:t>Using the restroom immediately after eating</a:t>
            </a:r>
          </a:p>
        </p:txBody>
      </p:sp>
    </p:spTree>
    <p:extLst>
      <p:ext uri="{BB962C8B-B14F-4D97-AF65-F5344CB8AC3E}">
        <p14:creationId xmlns:p14="http://schemas.microsoft.com/office/powerpoint/2010/main" val="30056882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07839-CE00-7687-2B10-AA205A04AB39}"/>
              </a:ext>
            </a:extLst>
          </p:cNvPr>
          <p:cNvSpPr>
            <a:spLocks noGrp="1"/>
          </p:cNvSpPr>
          <p:nvPr>
            <p:ph type="title"/>
          </p:nvPr>
        </p:nvSpPr>
        <p:spPr>
          <a:xfrm>
            <a:off x="419100" y="4245"/>
            <a:ext cx="11772900" cy="1133475"/>
          </a:xfrm>
        </p:spPr>
        <p:txBody>
          <a:bodyPr>
            <a:normAutofit/>
          </a:bodyPr>
          <a:lstStyle/>
          <a:p>
            <a:r>
              <a:rPr lang="en-US" sz="3600">
                <a:ea typeface="ＭＳ Ｐゴシック"/>
                <a:cs typeface="Calibri Light"/>
              </a:rPr>
              <a:t>Impacts on body</a:t>
            </a:r>
          </a:p>
        </p:txBody>
      </p:sp>
      <p:pic>
        <p:nvPicPr>
          <p:cNvPr id="3" name="Picture 4" descr="Diagram, timeline&#10;&#10;Description automatically generated">
            <a:extLst>
              <a:ext uri="{FF2B5EF4-FFF2-40B4-BE49-F238E27FC236}">
                <a16:creationId xmlns:a16="http://schemas.microsoft.com/office/drawing/2014/main" id="{3E64798D-872F-1E2F-32E3-30F4A80F94B0}"/>
              </a:ext>
            </a:extLst>
          </p:cNvPr>
          <p:cNvPicPr>
            <a:picLocks noChangeAspect="1"/>
          </p:cNvPicPr>
          <p:nvPr/>
        </p:nvPicPr>
        <p:blipFill>
          <a:blip r:embed="rId3"/>
          <a:stretch>
            <a:fillRect/>
          </a:stretch>
        </p:blipFill>
        <p:spPr>
          <a:xfrm>
            <a:off x="3383580" y="1228861"/>
            <a:ext cx="5404462" cy="5085642"/>
          </a:xfrm>
          <a:prstGeom prst="rect">
            <a:avLst/>
          </a:prstGeom>
        </p:spPr>
      </p:pic>
      <p:sp>
        <p:nvSpPr>
          <p:cNvPr id="6" name="TextBox 5">
            <a:extLst>
              <a:ext uri="{FF2B5EF4-FFF2-40B4-BE49-F238E27FC236}">
                <a16:creationId xmlns:a16="http://schemas.microsoft.com/office/drawing/2014/main" id="{7F80B77B-5C1D-10CD-0AF1-ECE1E9785464}"/>
              </a:ext>
            </a:extLst>
          </p:cNvPr>
          <p:cNvSpPr txBox="1"/>
          <p:nvPr/>
        </p:nvSpPr>
        <p:spPr>
          <a:xfrm>
            <a:off x="6714078" y="5321937"/>
            <a:ext cx="1427583"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latin typeface="Arial"/>
                <a:ea typeface="ＭＳ Ｐゴシック"/>
                <a:cs typeface="Arial"/>
              </a:rPr>
              <a:t>Immune System</a:t>
            </a:r>
            <a:r>
              <a:rPr lang="en-US" sz="1200">
                <a:latin typeface="Arial"/>
                <a:ea typeface="ＭＳ Ｐゴシック"/>
                <a:cs typeface="Arial"/>
              </a:rPr>
              <a:t>: affects immune function</a:t>
            </a:r>
            <a:endParaRPr lang="en-US" sz="1200">
              <a:cs typeface="Arial"/>
            </a:endParaRPr>
          </a:p>
        </p:txBody>
      </p:sp>
    </p:spTree>
    <p:extLst>
      <p:ext uri="{BB962C8B-B14F-4D97-AF65-F5344CB8AC3E}">
        <p14:creationId xmlns:p14="http://schemas.microsoft.com/office/powerpoint/2010/main" val="3378071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92FB3-A917-43A0-90DC-CF6C1FC885C0}"/>
              </a:ext>
            </a:extLst>
          </p:cNvPr>
          <p:cNvSpPr>
            <a:spLocks noGrp="1"/>
          </p:cNvSpPr>
          <p:nvPr>
            <p:ph type="title"/>
          </p:nvPr>
        </p:nvSpPr>
        <p:spPr>
          <a:xfrm>
            <a:off x="838200" y="103543"/>
            <a:ext cx="10515600" cy="1148111"/>
          </a:xfrm>
        </p:spPr>
        <p:txBody>
          <a:bodyPr/>
          <a:lstStyle/>
          <a:p>
            <a:r>
              <a:rPr lang="en-US"/>
              <a:t>How to Help: Address Concerns</a:t>
            </a:r>
          </a:p>
        </p:txBody>
      </p:sp>
      <p:sp>
        <p:nvSpPr>
          <p:cNvPr id="3" name="Content Placeholder 2">
            <a:extLst>
              <a:ext uri="{FF2B5EF4-FFF2-40B4-BE49-F238E27FC236}">
                <a16:creationId xmlns:a16="http://schemas.microsoft.com/office/drawing/2014/main" id="{ACAAB85A-8727-41D4-8143-38935FF3CA90}"/>
              </a:ext>
            </a:extLst>
          </p:cNvPr>
          <p:cNvSpPr>
            <a:spLocks noGrp="1"/>
          </p:cNvSpPr>
          <p:nvPr>
            <p:ph idx="1"/>
          </p:nvPr>
        </p:nvSpPr>
        <p:spPr>
          <a:xfrm>
            <a:off x="838200" y="1413543"/>
            <a:ext cx="10515600" cy="5357454"/>
          </a:xfrm>
        </p:spPr>
        <p:txBody>
          <a:bodyPr vert="horz" lIns="91440" tIns="45720" rIns="91440" bIns="45720" rtlCol="0" anchor="t">
            <a:normAutofit/>
          </a:bodyPr>
          <a:lstStyle/>
          <a:p>
            <a:r>
              <a:rPr lang="en-US" dirty="0"/>
              <a:t>Communicate your care and concern in a non-judgmental manner</a:t>
            </a:r>
          </a:p>
          <a:p>
            <a:r>
              <a:rPr lang="en-US" dirty="0"/>
              <a:t>Indicate what you have noticed about the child's behavior (give specific examples); listen to what the child says without interruption</a:t>
            </a:r>
          </a:p>
          <a:p>
            <a:r>
              <a:rPr lang="en-US" dirty="0"/>
              <a:t>Don’t make promises you cannot keep, such as promising not to tell a parent about your concern</a:t>
            </a:r>
          </a:p>
          <a:p>
            <a:r>
              <a:rPr lang="en-US" dirty="0"/>
              <a:t>Inform supportive adult about concern (e.g., caregivers, social worker,  counselor, nurse, etc.) and make referrals as needed</a:t>
            </a:r>
          </a:p>
          <a:p>
            <a:r>
              <a:rPr lang="en-US" dirty="0"/>
              <a:t>Be aware of others (e.g., siblings) who may need support</a:t>
            </a:r>
          </a:p>
          <a:p>
            <a:r>
              <a:rPr lang="en-US" dirty="0"/>
              <a:t>Remember – Early intervention is crucial!</a:t>
            </a:r>
          </a:p>
        </p:txBody>
      </p:sp>
    </p:spTree>
    <p:extLst>
      <p:ext uri="{BB962C8B-B14F-4D97-AF65-F5344CB8AC3E}">
        <p14:creationId xmlns:p14="http://schemas.microsoft.com/office/powerpoint/2010/main" val="1827142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E9719-CF43-4A2B-83F1-6C301617FA6B}"/>
              </a:ext>
            </a:extLst>
          </p:cNvPr>
          <p:cNvSpPr>
            <a:spLocks noGrp="1"/>
          </p:cNvSpPr>
          <p:nvPr>
            <p:ph type="title"/>
          </p:nvPr>
        </p:nvSpPr>
        <p:spPr>
          <a:xfrm>
            <a:off x="186939" y="200800"/>
            <a:ext cx="12001929" cy="1073563"/>
          </a:xfrm>
        </p:spPr>
        <p:txBody>
          <a:bodyPr>
            <a:normAutofit/>
          </a:bodyPr>
          <a:lstStyle/>
          <a:p>
            <a:r>
              <a:rPr lang="en-US" sz="2800"/>
              <a:t>How to Help: Promote Positive Body Image</a:t>
            </a:r>
          </a:p>
        </p:txBody>
      </p:sp>
      <p:sp>
        <p:nvSpPr>
          <p:cNvPr id="3" name="Content Placeholder 2">
            <a:extLst>
              <a:ext uri="{FF2B5EF4-FFF2-40B4-BE49-F238E27FC236}">
                <a16:creationId xmlns:a16="http://schemas.microsoft.com/office/drawing/2014/main" id="{568787AE-58FB-4C9E-BCAD-5A970B91D367}"/>
              </a:ext>
            </a:extLst>
          </p:cNvPr>
          <p:cNvSpPr>
            <a:spLocks noGrp="1"/>
          </p:cNvSpPr>
          <p:nvPr>
            <p:ph idx="1"/>
          </p:nvPr>
        </p:nvSpPr>
        <p:spPr>
          <a:xfrm>
            <a:off x="308398" y="1431668"/>
            <a:ext cx="11584166" cy="4928196"/>
          </a:xfrm>
        </p:spPr>
        <p:txBody>
          <a:bodyPr vert="horz" lIns="91440" tIns="45720" rIns="91440" bIns="45720" rtlCol="0" anchor="t">
            <a:normAutofit/>
          </a:bodyPr>
          <a:lstStyle/>
          <a:p>
            <a:r>
              <a:rPr lang="en-US"/>
              <a:t>Continue to reinforce the message that bodies come naturally in all shapes, sizes, weights and colors – and that all bodies are to be respected</a:t>
            </a:r>
          </a:p>
          <a:p>
            <a:r>
              <a:rPr lang="en-US"/>
              <a:t>Teach children that all bodies are good bodies; encourage them to accept their bodies and care for them by practicing healthy habits and being kind to themselves</a:t>
            </a:r>
          </a:p>
          <a:p>
            <a:r>
              <a:rPr lang="en-US"/>
              <a:t>Compare food to fuel (ex: Just like a car needs “fuel” to continue operating, you need “food” to continue growing and developing in a healthy way)</a:t>
            </a:r>
          </a:p>
          <a:p>
            <a:r>
              <a:rPr lang="en-US"/>
              <a:t>Choose respectful language when discussing bodies and health</a:t>
            </a:r>
          </a:p>
          <a:p>
            <a:r>
              <a:rPr lang="en-US"/>
              <a:t>Encourage children to eat for energy, health and pleasure</a:t>
            </a:r>
          </a:p>
          <a:p>
            <a:r>
              <a:rPr lang="en-US"/>
              <a:t>Promote physical activity because it is fun and supports good mental and physical health; changing a child's body shape or size should never be the goal.</a:t>
            </a:r>
          </a:p>
        </p:txBody>
      </p:sp>
    </p:spTree>
    <p:extLst>
      <p:ext uri="{BB962C8B-B14F-4D97-AF65-F5344CB8AC3E}">
        <p14:creationId xmlns:p14="http://schemas.microsoft.com/office/powerpoint/2010/main" val="13906267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B2B9F-9227-4297-A8B0-B941DF26E4FD}"/>
              </a:ext>
            </a:extLst>
          </p:cNvPr>
          <p:cNvSpPr>
            <a:spLocks noGrp="1"/>
          </p:cNvSpPr>
          <p:nvPr>
            <p:ph type="title"/>
          </p:nvPr>
        </p:nvSpPr>
        <p:spPr>
          <a:xfrm>
            <a:off x="354431" y="316073"/>
            <a:ext cx="11657751" cy="1519803"/>
          </a:xfrm>
        </p:spPr>
        <p:txBody>
          <a:bodyPr/>
          <a:lstStyle/>
          <a:p>
            <a:r>
              <a:rPr lang="en-US"/>
              <a:t>Reflection: Could you be Promoting Size Discrimination?</a:t>
            </a:r>
          </a:p>
        </p:txBody>
      </p:sp>
      <p:sp>
        <p:nvSpPr>
          <p:cNvPr id="3" name="Content Placeholder 2">
            <a:extLst>
              <a:ext uri="{FF2B5EF4-FFF2-40B4-BE49-F238E27FC236}">
                <a16:creationId xmlns:a16="http://schemas.microsoft.com/office/drawing/2014/main" id="{3401A37C-DB7A-4D18-A62D-58EC7BA56A50}"/>
              </a:ext>
            </a:extLst>
          </p:cNvPr>
          <p:cNvSpPr>
            <a:spLocks noGrp="1"/>
          </p:cNvSpPr>
          <p:nvPr>
            <p:ph idx="1"/>
          </p:nvPr>
        </p:nvSpPr>
        <p:spPr/>
        <p:txBody>
          <a:bodyPr vert="horz" lIns="91440" tIns="45720" rIns="91440" bIns="45720" rtlCol="0" anchor="t">
            <a:normAutofit/>
          </a:bodyPr>
          <a:lstStyle/>
          <a:p>
            <a:r>
              <a:rPr lang="en-US"/>
              <a:t>Do you inadvertently promote “fear of fat” by your words and actions?</a:t>
            </a:r>
          </a:p>
          <a:p>
            <a:r>
              <a:rPr lang="en-US"/>
              <a:t>Are you dissatisfied with your body size and shape?</a:t>
            </a:r>
          </a:p>
          <a:p>
            <a:r>
              <a:rPr lang="en-US"/>
              <a:t>Are you always on a diet or going on a diet?</a:t>
            </a:r>
          </a:p>
          <a:p>
            <a:r>
              <a:rPr lang="en-US"/>
              <a:t>Do you make negative comments about other people’s sizes and shapes?</a:t>
            </a:r>
          </a:p>
          <a:p>
            <a:r>
              <a:rPr lang="en-US"/>
              <a:t>Are you prejudiced against overweight children and adults?</a:t>
            </a:r>
          </a:p>
          <a:p>
            <a:r>
              <a:rPr lang="en-US"/>
              <a:t>Do you allow children to judge one another over appearance, size, or shape?</a:t>
            </a:r>
          </a:p>
          <a:p>
            <a:r>
              <a:rPr lang="en-US"/>
              <a:t>Do you judge others based on their appearance, size, or shape?</a:t>
            </a:r>
          </a:p>
        </p:txBody>
      </p:sp>
    </p:spTree>
    <p:extLst>
      <p:ext uri="{BB962C8B-B14F-4D97-AF65-F5344CB8AC3E}">
        <p14:creationId xmlns:p14="http://schemas.microsoft.com/office/powerpoint/2010/main" val="3259541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A076094A-4C31-71F6-4358-0ACE9895DDB2}"/>
              </a:ext>
            </a:extLst>
          </p:cNvPr>
          <p:cNvSpPr>
            <a:spLocks noGrp="1"/>
          </p:cNvSpPr>
          <p:nvPr>
            <p:ph type="title"/>
          </p:nvPr>
        </p:nvSpPr>
        <p:spPr/>
        <p:txBody>
          <a:bodyPr/>
          <a:lstStyle/>
          <a:p>
            <a:r>
              <a:rPr lang="en-US" altLang="en-US">
                <a:latin typeface="Avenir Next LT Pro"/>
                <a:ea typeface="ＭＳ Ｐゴシック"/>
                <a:cs typeface="Arial"/>
              </a:rPr>
              <a:t>Fact or Myth</a:t>
            </a:r>
            <a:endParaRPr lang="en-US" altLang="en-US">
              <a:latin typeface="Avenir Next LT Pro"/>
              <a:ea typeface="ＭＳ Ｐゴシック" panose="020B0600070205080204" pitchFamily="34" charset="-128"/>
              <a:cs typeface="Arial" panose="020B0604020202020204" pitchFamily="34" charset="0"/>
            </a:endParaRPr>
          </a:p>
        </p:txBody>
      </p:sp>
      <p:sp>
        <p:nvSpPr>
          <p:cNvPr id="41987" name="Content Placeholder 2">
            <a:extLst>
              <a:ext uri="{FF2B5EF4-FFF2-40B4-BE49-F238E27FC236}">
                <a16:creationId xmlns:a16="http://schemas.microsoft.com/office/drawing/2014/main" id="{41C110D4-668F-6FCC-335E-807F5C797F76}"/>
              </a:ext>
            </a:extLst>
          </p:cNvPr>
          <p:cNvSpPr>
            <a:spLocks noGrp="1"/>
          </p:cNvSpPr>
          <p:nvPr>
            <p:ph idx="1"/>
          </p:nvPr>
        </p:nvSpPr>
        <p:spPr>
          <a:xfrm>
            <a:off x="1981200" y="2195187"/>
            <a:ext cx="8229600" cy="4157663"/>
          </a:xfrm>
        </p:spPr>
        <p:txBody>
          <a:bodyPr/>
          <a:lstStyle/>
          <a:p>
            <a:pPr marL="0" indent="0" algn="ctr">
              <a:buFont typeface="Arial" panose="020B0604020202020204" pitchFamily="34" charset="0"/>
              <a:buNone/>
            </a:pPr>
            <a:r>
              <a:rPr lang="en-US" altLang="en-US">
                <a:latin typeface="Arial" panose="020B0604020202020204" pitchFamily="34" charset="0"/>
                <a:ea typeface="ＭＳ Ｐゴシック" panose="020B0600070205080204" pitchFamily="34" charset="-128"/>
                <a:cs typeface="Arial" panose="020B0604020202020204" pitchFamily="34" charset="0"/>
              </a:rPr>
              <a:t>Eating disorders are rare</a:t>
            </a:r>
          </a:p>
        </p:txBody>
      </p:sp>
      <p:sp>
        <p:nvSpPr>
          <p:cNvPr id="4" name="TextBox 3">
            <a:extLst>
              <a:ext uri="{FF2B5EF4-FFF2-40B4-BE49-F238E27FC236}">
                <a16:creationId xmlns:a16="http://schemas.microsoft.com/office/drawing/2014/main" id="{6F9FDF9E-85CF-7A1A-C7F2-DB57A171BF1E}"/>
              </a:ext>
            </a:extLst>
          </p:cNvPr>
          <p:cNvSpPr txBox="1">
            <a:spLocks noChangeArrowheads="1"/>
          </p:cNvSpPr>
          <p:nvPr/>
        </p:nvSpPr>
        <p:spPr bwMode="auto">
          <a:xfrm rot="20753438">
            <a:off x="4261894" y="1654175"/>
            <a:ext cx="392588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eneva"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en-US" sz="9600">
                <a:solidFill>
                  <a:srgbClr val="FF0000"/>
                </a:solidFill>
                <a:latin typeface="Avenir Next LT Pro"/>
                <a:ea typeface="ＭＳ Ｐゴシック"/>
              </a:rPr>
              <a:t>MYTH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9D533-EE88-41CF-8FC7-A8D05B4925D4}"/>
              </a:ext>
            </a:extLst>
          </p:cNvPr>
          <p:cNvSpPr>
            <a:spLocks noGrp="1"/>
          </p:cNvSpPr>
          <p:nvPr>
            <p:ph type="title"/>
          </p:nvPr>
        </p:nvSpPr>
        <p:spPr>
          <a:xfrm>
            <a:off x="385418" y="365125"/>
            <a:ext cx="11111947" cy="1347649"/>
          </a:xfrm>
        </p:spPr>
        <p:txBody>
          <a:bodyPr/>
          <a:lstStyle/>
          <a:p>
            <a:r>
              <a:rPr lang="en-US"/>
              <a:t>How to Support a Child Recovering from an Eating Disorder</a:t>
            </a:r>
          </a:p>
        </p:txBody>
      </p:sp>
      <p:sp>
        <p:nvSpPr>
          <p:cNvPr id="3" name="Content Placeholder 2">
            <a:extLst>
              <a:ext uri="{FF2B5EF4-FFF2-40B4-BE49-F238E27FC236}">
                <a16:creationId xmlns:a16="http://schemas.microsoft.com/office/drawing/2014/main" id="{B77DA084-55D1-482B-B6B2-A421F7201508}"/>
              </a:ext>
            </a:extLst>
          </p:cNvPr>
          <p:cNvSpPr>
            <a:spLocks noGrp="1"/>
          </p:cNvSpPr>
          <p:nvPr>
            <p:ph idx="1"/>
          </p:nvPr>
        </p:nvSpPr>
        <p:spPr>
          <a:xfrm>
            <a:off x="234381" y="1949477"/>
            <a:ext cx="11683557" cy="4449196"/>
          </a:xfrm>
        </p:spPr>
        <p:txBody>
          <a:bodyPr vert="horz" lIns="91440" tIns="45720" rIns="91440" bIns="45720" rtlCol="0" anchor="t">
            <a:normAutofit/>
          </a:bodyPr>
          <a:lstStyle/>
          <a:p>
            <a:r>
              <a:rPr lang="en-US"/>
              <a:t>Dialogue with the family or treatment team about expectations</a:t>
            </a:r>
          </a:p>
          <a:p>
            <a:r>
              <a:rPr lang="en-US"/>
              <a:t>Limit expectations to essentials due to the reduced concentration ability and exhaustion of child due to malnutrition, treatments, and therapy</a:t>
            </a:r>
          </a:p>
          <a:p>
            <a:r>
              <a:rPr lang="en-US"/>
              <a:t>Discuss any “triggers” that may hinder the child's performance or comfort</a:t>
            </a:r>
          </a:p>
          <a:p>
            <a:r>
              <a:rPr lang="en-US"/>
              <a:t>Encourage and allow time for meals and snacks</a:t>
            </a:r>
          </a:p>
          <a:p>
            <a:r>
              <a:rPr lang="en-US"/>
              <a:t>Be mindful about how you and other supportive adults talk about food and bodies</a:t>
            </a:r>
          </a:p>
        </p:txBody>
      </p:sp>
    </p:spTree>
    <p:extLst>
      <p:ext uri="{BB962C8B-B14F-4D97-AF65-F5344CB8AC3E}">
        <p14:creationId xmlns:p14="http://schemas.microsoft.com/office/powerpoint/2010/main" val="27103200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Title 1">
            <a:extLst>
              <a:ext uri="{FF2B5EF4-FFF2-40B4-BE49-F238E27FC236}">
                <a16:creationId xmlns:a16="http://schemas.microsoft.com/office/drawing/2014/main" id="{282CDB51-3D6C-50BF-CC74-331238D4D4EF}"/>
              </a:ext>
            </a:extLst>
          </p:cNvPr>
          <p:cNvSpPr>
            <a:spLocks noGrp="1"/>
          </p:cNvSpPr>
          <p:nvPr>
            <p:ph type="title"/>
          </p:nvPr>
        </p:nvSpPr>
        <p:spPr/>
        <p:txBody>
          <a:bodyPr/>
          <a:lstStyle/>
          <a:p>
            <a:r>
              <a:rPr lang="en-US" altLang="en-US">
                <a:latin typeface="Avenir Next LT Pro"/>
                <a:ea typeface="ＭＳ Ｐゴシック"/>
                <a:cs typeface="Arial"/>
              </a:rPr>
              <a:t>Key things to remember…</a:t>
            </a:r>
          </a:p>
        </p:txBody>
      </p:sp>
      <p:sp>
        <p:nvSpPr>
          <p:cNvPr id="138243" name="Content Placeholder 2">
            <a:extLst>
              <a:ext uri="{FF2B5EF4-FFF2-40B4-BE49-F238E27FC236}">
                <a16:creationId xmlns:a16="http://schemas.microsoft.com/office/drawing/2014/main" id="{A8170F25-17A9-9B80-D9EB-301694FB6814}"/>
              </a:ext>
            </a:extLst>
          </p:cNvPr>
          <p:cNvSpPr>
            <a:spLocks noGrp="1"/>
          </p:cNvSpPr>
          <p:nvPr>
            <p:ph idx="1"/>
          </p:nvPr>
        </p:nvSpPr>
        <p:spPr>
          <a:xfrm>
            <a:off x="842952" y="2057400"/>
            <a:ext cx="10341192" cy="3510629"/>
          </a:xfrm>
        </p:spPr>
        <p:txBody>
          <a:bodyPr vert="horz" lIns="91440" tIns="45720" rIns="91440" bIns="45720" rtlCol="0" anchor="t">
            <a:normAutofit fontScale="85000" lnSpcReduction="10000"/>
          </a:bodyPr>
          <a:lstStyle/>
          <a:p>
            <a:r>
              <a:rPr lang="en-US" sz="2400">
                <a:latin typeface="Avenir Next LT Pro"/>
                <a:ea typeface="ＭＳ Ｐゴシック"/>
                <a:cs typeface="Arial"/>
              </a:rPr>
              <a:t>Eating disorders are </a:t>
            </a:r>
            <a:r>
              <a:rPr lang="en-US" sz="2400">
                <a:solidFill>
                  <a:srgbClr val="000000"/>
                </a:solidFill>
                <a:latin typeface="Avenir Next LT Pro"/>
                <a:ea typeface="ＭＳ Ｐゴシック"/>
                <a:cs typeface="Arial"/>
              </a:rPr>
              <a:t>biologically-based, serious mental illnesses</a:t>
            </a:r>
          </a:p>
          <a:p>
            <a:r>
              <a:rPr lang="en-US" sz="2400">
                <a:latin typeface="Avenir Next LT Pro"/>
                <a:ea typeface="ＭＳ Ｐゴシック"/>
                <a:cs typeface="Arial"/>
              </a:rPr>
              <a:t>Eating disorders affect children of all genders, ages, races, ethnicities, body shapes and weights, sexual orientations, and socioeconomic statuses</a:t>
            </a:r>
            <a:endParaRPr lang="en-US">
              <a:latin typeface="Avenir Next LT Pro"/>
            </a:endParaRPr>
          </a:p>
          <a:p>
            <a:r>
              <a:rPr lang="en-US" altLang="en-US" sz="2400">
                <a:latin typeface="Avenir Next LT Pro"/>
                <a:ea typeface="ＭＳ Ｐゴシック"/>
                <a:cs typeface="Arial"/>
              </a:rPr>
              <a:t>Early identification and intervention are important</a:t>
            </a:r>
            <a:endParaRPr lang="en-US">
              <a:latin typeface="Avenir Next LT Pro"/>
              <a:ea typeface="ＭＳ Ｐゴシック"/>
              <a:cs typeface="Arial"/>
            </a:endParaRPr>
          </a:p>
          <a:p>
            <a:r>
              <a:rPr lang="en-US" altLang="en-US" sz="2400">
                <a:latin typeface="Avenir Next LT Pro"/>
                <a:ea typeface="ＭＳ Ｐゴシック"/>
                <a:cs typeface="Arial"/>
              </a:rPr>
              <a:t>Consider your influence on children and adolescents in the way you talk about food and body image</a:t>
            </a:r>
          </a:p>
          <a:p>
            <a:r>
              <a:rPr lang="en-US" altLang="en-US" sz="2400">
                <a:latin typeface="Avenir Next LT Pro"/>
                <a:ea typeface="ＭＳ Ｐゴシック"/>
                <a:cs typeface="Arial"/>
              </a:rPr>
              <a:t>Support children and family by adhering to their treatment team's recommendations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E0321-50A2-40F0-B280-DE83BBEA40B6}"/>
              </a:ext>
            </a:extLst>
          </p:cNvPr>
          <p:cNvSpPr>
            <a:spLocks noGrp="1"/>
          </p:cNvSpPr>
          <p:nvPr>
            <p:ph type="title"/>
          </p:nvPr>
        </p:nvSpPr>
        <p:spPr>
          <a:xfrm>
            <a:off x="839976" y="161206"/>
            <a:ext cx="10357666" cy="943305"/>
          </a:xfrm>
        </p:spPr>
        <p:txBody>
          <a:bodyPr/>
          <a:lstStyle/>
          <a:p>
            <a:r>
              <a:rPr lang="en-US"/>
              <a:t>Resources</a:t>
            </a:r>
          </a:p>
        </p:txBody>
      </p:sp>
      <p:sp>
        <p:nvSpPr>
          <p:cNvPr id="3" name="Content Placeholder 2">
            <a:extLst>
              <a:ext uri="{FF2B5EF4-FFF2-40B4-BE49-F238E27FC236}">
                <a16:creationId xmlns:a16="http://schemas.microsoft.com/office/drawing/2014/main" id="{244F89A3-6DC0-492C-AD31-61DAC2E38C81}"/>
              </a:ext>
            </a:extLst>
          </p:cNvPr>
          <p:cNvSpPr>
            <a:spLocks noGrp="1"/>
          </p:cNvSpPr>
          <p:nvPr>
            <p:ph idx="1"/>
          </p:nvPr>
        </p:nvSpPr>
        <p:spPr>
          <a:xfrm>
            <a:off x="838200" y="1207823"/>
            <a:ext cx="10515600" cy="5647381"/>
          </a:xfrm>
        </p:spPr>
        <p:txBody>
          <a:bodyPr vert="horz" lIns="91440" tIns="45720" rIns="91440" bIns="45720" rtlCol="0" anchor="t">
            <a:noAutofit/>
          </a:bodyPr>
          <a:lstStyle/>
          <a:p>
            <a:r>
              <a:rPr lang="en-US" sz="1600" b="1" dirty="0"/>
              <a:t>NEDA </a:t>
            </a:r>
            <a:r>
              <a:rPr lang="en-US" sz="1600" dirty="0"/>
              <a:t>(www.nationaleatingdisorders.org) provides downloadable toolkits.</a:t>
            </a:r>
            <a:endParaRPr lang="en-US" dirty="0"/>
          </a:p>
          <a:p>
            <a:r>
              <a:rPr lang="en-US" sz="1600" b="1" dirty="0"/>
              <a:t>ANAD </a:t>
            </a:r>
            <a:r>
              <a:rPr lang="en-US" sz="1600" dirty="0"/>
              <a:t>(www.anad.org) publishes guidelines that they will make available via email.</a:t>
            </a:r>
            <a:endParaRPr lang="en-US" dirty="0"/>
          </a:p>
          <a:p>
            <a:r>
              <a:rPr lang="en-US" sz="1600" b="1" dirty="0"/>
              <a:t>Maudsley Parent</a:t>
            </a:r>
            <a:r>
              <a:rPr lang="en-US" sz="1600" dirty="0"/>
              <a:t>s (www.maudsleyparents.org). This website for parents of eating-disordered children provides support and a great deal of information about Family-Based Therapy.</a:t>
            </a:r>
            <a:endParaRPr lang="en-US"/>
          </a:p>
          <a:p>
            <a:r>
              <a:rPr lang="en-US" sz="1600" b="1" dirty="0"/>
              <a:t>Families Empowered and Supporting Treatment of Eating Disorders (FEAST</a:t>
            </a:r>
            <a:r>
              <a:rPr lang="en-US" sz="1600" dirty="0"/>
              <a:t>) (www.feast-ed.org). FEAST is an international nonprofit organization of parents and caregivers designed to help loved ones recover from eating disorders by providing information and mutual support, promoting evidence-based treatment, and advocating for research and education to reduce the suffering associated with eating disorders.</a:t>
            </a:r>
            <a:endParaRPr lang="en-US"/>
          </a:p>
          <a:p>
            <a:r>
              <a:rPr lang="en-US" sz="1600" b="1" dirty="0"/>
              <a:t>Around the Dinner Table</a:t>
            </a:r>
            <a:r>
              <a:rPr lang="en-US" sz="1600" dirty="0"/>
              <a:t> (www.aroundthedinnnertable.org) is a support forum for parents and caregivers of anorexia, bulimia and other eating disorder patients.</a:t>
            </a:r>
            <a:endParaRPr lang="en-US"/>
          </a:p>
          <a:p>
            <a:r>
              <a:rPr lang="en-US" sz="1600" b="1" dirty="0"/>
              <a:t>Academy for Eating Disorders</a:t>
            </a:r>
            <a:r>
              <a:rPr lang="en-US" sz="1600" dirty="0"/>
              <a:t> (www.aedweb.org). The AED is the main international scientific body for the study and prevention of eating disorders. It provides professional training as well as education and information about eating disorders research, prevention, and clinical treatments. It has recently published medical and nutrition guidelines for eating disorders. </a:t>
            </a:r>
            <a:endParaRPr lang="en-US" dirty="0"/>
          </a:p>
        </p:txBody>
      </p:sp>
    </p:spTree>
    <p:extLst>
      <p:ext uri="{BB962C8B-B14F-4D97-AF65-F5344CB8AC3E}">
        <p14:creationId xmlns:p14="http://schemas.microsoft.com/office/powerpoint/2010/main" val="17165029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93E09-DF19-C277-CC75-2F154494E65E}"/>
              </a:ext>
            </a:extLst>
          </p:cNvPr>
          <p:cNvSpPr>
            <a:spLocks noGrp="1"/>
          </p:cNvSpPr>
          <p:nvPr>
            <p:ph type="title"/>
          </p:nvPr>
        </p:nvSpPr>
        <p:spPr/>
        <p:txBody>
          <a:bodyPr/>
          <a:lstStyle/>
          <a:p>
            <a:r>
              <a:rPr lang="en-US"/>
              <a:t>Questions? </a:t>
            </a:r>
          </a:p>
        </p:txBody>
      </p:sp>
      <p:pic>
        <p:nvPicPr>
          <p:cNvPr id="9" name="Picture 8" descr="The Art of Asking Questions">
            <a:extLst>
              <a:ext uri="{FF2B5EF4-FFF2-40B4-BE49-F238E27FC236}">
                <a16:creationId xmlns:a16="http://schemas.microsoft.com/office/drawing/2014/main" id="{627F8F68-90D6-3762-BEB6-8FC35B8242B8}"/>
              </a:ext>
            </a:extLst>
          </p:cNvPr>
          <p:cNvPicPr>
            <a:picLocks noChangeAspect="1"/>
          </p:cNvPicPr>
          <p:nvPr/>
        </p:nvPicPr>
        <p:blipFill>
          <a:blip r:embed="rId3"/>
          <a:stretch>
            <a:fillRect/>
          </a:stretch>
        </p:blipFill>
        <p:spPr>
          <a:xfrm>
            <a:off x="2965629" y="3300019"/>
            <a:ext cx="6261541" cy="3558025"/>
          </a:xfrm>
          <a:prstGeom prst="rect">
            <a:avLst/>
          </a:prstGeom>
        </p:spPr>
      </p:pic>
    </p:spTree>
    <p:extLst>
      <p:ext uri="{BB962C8B-B14F-4D97-AF65-F5344CB8AC3E}">
        <p14:creationId xmlns:p14="http://schemas.microsoft.com/office/powerpoint/2010/main" val="121674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9FEC7D29-2FFC-6606-CFC7-B807838257A9}"/>
              </a:ext>
            </a:extLst>
          </p:cNvPr>
          <p:cNvSpPr>
            <a:spLocks noGrp="1"/>
          </p:cNvSpPr>
          <p:nvPr>
            <p:ph type="title"/>
          </p:nvPr>
        </p:nvSpPr>
        <p:spPr/>
        <p:txBody>
          <a:bodyPr/>
          <a:lstStyle/>
          <a:p>
            <a:r>
              <a:rPr lang="en-US" altLang="en-US">
                <a:latin typeface="Avenir Next LT Pro"/>
                <a:ea typeface="ＭＳ Ｐゴシック"/>
                <a:cs typeface="Arial"/>
              </a:rPr>
              <a:t>Fact or Myth</a:t>
            </a:r>
          </a:p>
        </p:txBody>
      </p:sp>
      <p:sp>
        <p:nvSpPr>
          <p:cNvPr id="39939" name="Content Placeholder 2">
            <a:extLst>
              <a:ext uri="{FF2B5EF4-FFF2-40B4-BE49-F238E27FC236}">
                <a16:creationId xmlns:a16="http://schemas.microsoft.com/office/drawing/2014/main" id="{D1C42765-5427-58B5-41D9-4901441D6EB9}"/>
              </a:ext>
            </a:extLst>
          </p:cNvPr>
          <p:cNvSpPr>
            <a:spLocks noGrp="1"/>
          </p:cNvSpPr>
          <p:nvPr>
            <p:ph idx="1"/>
          </p:nvPr>
        </p:nvSpPr>
        <p:spPr>
          <a:xfrm>
            <a:off x="1981200" y="2049050"/>
            <a:ext cx="8229600" cy="4157663"/>
          </a:xfrm>
        </p:spPr>
        <p:txBody>
          <a:bodyPr vert="horz" lIns="91440" tIns="45720" rIns="91440" bIns="45720" rtlCol="0" anchor="t">
            <a:normAutofit/>
          </a:bodyPr>
          <a:lstStyle/>
          <a:p>
            <a:pPr marL="0" indent="0" algn="ctr">
              <a:buFont typeface="Arial" panose="020B0604020202020204" pitchFamily="34" charset="0"/>
              <a:buNone/>
            </a:pPr>
            <a:r>
              <a:rPr lang="en-US" altLang="en-US">
                <a:latin typeface="Avenir Next LT Pro"/>
                <a:ea typeface="ＭＳ Ｐゴシック"/>
                <a:cs typeface="Arial"/>
              </a:rPr>
              <a:t>Genes and environment play important roles in the development of eating disorders</a:t>
            </a:r>
          </a:p>
        </p:txBody>
      </p:sp>
      <p:sp>
        <p:nvSpPr>
          <p:cNvPr id="4" name="TextBox 3">
            <a:extLst>
              <a:ext uri="{FF2B5EF4-FFF2-40B4-BE49-F238E27FC236}">
                <a16:creationId xmlns:a16="http://schemas.microsoft.com/office/drawing/2014/main" id="{7ADBF895-8551-EB2A-2669-854E0E4C9CE5}"/>
              </a:ext>
            </a:extLst>
          </p:cNvPr>
          <p:cNvSpPr txBox="1">
            <a:spLocks noChangeArrowheads="1"/>
          </p:cNvSpPr>
          <p:nvPr/>
        </p:nvSpPr>
        <p:spPr bwMode="auto">
          <a:xfrm rot="20753438">
            <a:off x="4302409" y="1703757"/>
            <a:ext cx="33813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eneva"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en-US" sz="9600">
                <a:solidFill>
                  <a:srgbClr val="FF0000"/>
                </a:solidFill>
              </a:rPr>
              <a:t>FACT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74569C9D-6B37-9DD4-CC1F-D503550942B0}"/>
              </a:ext>
            </a:extLst>
          </p:cNvPr>
          <p:cNvSpPr>
            <a:spLocks noGrp="1"/>
          </p:cNvSpPr>
          <p:nvPr>
            <p:ph type="title"/>
          </p:nvPr>
        </p:nvSpPr>
        <p:spPr/>
        <p:txBody>
          <a:bodyPr/>
          <a:lstStyle/>
          <a:p>
            <a:r>
              <a:rPr lang="en-US" altLang="en-US">
                <a:latin typeface="Avenir Next LT Pro"/>
                <a:ea typeface="ＭＳ Ｐゴシック"/>
                <a:cs typeface="Arial"/>
              </a:rPr>
              <a:t>Fact or Myth</a:t>
            </a:r>
          </a:p>
        </p:txBody>
      </p:sp>
      <p:sp>
        <p:nvSpPr>
          <p:cNvPr id="44035" name="Content Placeholder 2">
            <a:extLst>
              <a:ext uri="{FF2B5EF4-FFF2-40B4-BE49-F238E27FC236}">
                <a16:creationId xmlns:a16="http://schemas.microsoft.com/office/drawing/2014/main" id="{310E130F-C1BF-3575-3659-9F76F7AD3FB9}"/>
              </a:ext>
            </a:extLst>
          </p:cNvPr>
          <p:cNvSpPr>
            <a:spLocks noGrp="1"/>
          </p:cNvSpPr>
          <p:nvPr>
            <p:ph idx="1"/>
          </p:nvPr>
        </p:nvSpPr>
        <p:spPr>
          <a:xfrm>
            <a:off x="1981200" y="2069927"/>
            <a:ext cx="8229600" cy="4157663"/>
          </a:xfrm>
        </p:spPr>
        <p:txBody>
          <a:bodyPr vert="horz" lIns="91440" tIns="45720" rIns="91440" bIns="45720" rtlCol="0" anchor="t">
            <a:normAutofit/>
          </a:bodyPr>
          <a:lstStyle/>
          <a:p>
            <a:pPr marL="0" indent="0" algn="ctr">
              <a:buFont typeface="Arial" panose="020B0604020202020204" pitchFamily="34" charset="0"/>
              <a:buNone/>
            </a:pPr>
            <a:r>
              <a:rPr lang="en-US" altLang="en-US">
                <a:latin typeface="Avenir Next LT Pro"/>
                <a:ea typeface="ＭＳ Ｐゴシック"/>
                <a:cs typeface="Arial"/>
              </a:rPr>
              <a:t>Eating disorders affect people of all genders, ages, races, ethnicities, body shapes and weights, sexual orientations, and socioeconomic statuses</a:t>
            </a:r>
          </a:p>
        </p:txBody>
      </p:sp>
      <p:sp>
        <p:nvSpPr>
          <p:cNvPr id="4" name="TextBox 3">
            <a:extLst>
              <a:ext uri="{FF2B5EF4-FFF2-40B4-BE49-F238E27FC236}">
                <a16:creationId xmlns:a16="http://schemas.microsoft.com/office/drawing/2014/main" id="{D0D83746-415D-70C5-383E-89D0FF44694F}"/>
              </a:ext>
            </a:extLst>
          </p:cNvPr>
          <p:cNvSpPr txBox="1">
            <a:spLocks noChangeArrowheads="1"/>
          </p:cNvSpPr>
          <p:nvPr/>
        </p:nvSpPr>
        <p:spPr bwMode="auto">
          <a:xfrm rot="20753438">
            <a:off x="4302409" y="1881209"/>
            <a:ext cx="33813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eneva"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en-US" sz="9600">
                <a:solidFill>
                  <a:srgbClr val="FF0000"/>
                </a:solidFill>
              </a:rPr>
              <a:t>FACT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BD29773-7960-722E-3E96-47B3F1315EC0}"/>
              </a:ext>
            </a:extLst>
          </p:cNvPr>
          <p:cNvSpPr>
            <a:spLocks noGrp="1"/>
          </p:cNvSpPr>
          <p:nvPr>
            <p:ph type="title"/>
          </p:nvPr>
        </p:nvSpPr>
        <p:spPr/>
        <p:txBody>
          <a:bodyPr/>
          <a:lstStyle/>
          <a:p>
            <a:r>
              <a:rPr lang="en-US" altLang="en-US">
                <a:latin typeface="Avenir Next LT Pro"/>
                <a:ea typeface="ＭＳ Ｐゴシック"/>
                <a:cs typeface="Arial"/>
              </a:rPr>
              <a:t>Fact or Myth</a:t>
            </a:r>
          </a:p>
        </p:txBody>
      </p:sp>
      <p:sp>
        <p:nvSpPr>
          <p:cNvPr id="48131" name="Content Placeholder 2">
            <a:extLst>
              <a:ext uri="{FF2B5EF4-FFF2-40B4-BE49-F238E27FC236}">
                <a16:creationId xmlns:a16="http://schemas.microsoft.com/office/drawing/2014/main" id="{891CB3CE-E902-5896-E880-67484C709AD4}"/>
              </a:ext>
            </a:extLst>
          </p:cNvPr>
          <p:cNvSpPr>
            <a:spLocks noGrp="1"/>
          </p:cNvSpPr>
          <p:nvPr>
            <p:ph idx="1"/>
          </p:nvPr>
        </p:nvSpPr>
        <p:spPr>
          <a:xfrm>
            <a:off x="1981200" y="2205626"/>
            <a:ext cx="8229600" cy="4157663"/>
          </a:xfrm>
        </p:spPr>
        <p:txBody>
          <a:bodyPr vert="horz" lIns="91440" tIns="45720" rIns="91440" bIns="45720" rtlCol="0" anchor="t">
            <a:normAutofit/>
          </a:bodyPr>
          <a:lstStyle/>
          <a:p>
            <a:pPr marL="0" indent="0" algn="ctr">
              <a:buNone/>
            </a:pPr>
            <a:r>
              <a:rPr lang="en-US" altLang="en-US">
                <a:latin typeface="Avenir Next LT Pro"/>
                <a:ea typeface="ＭＳ Ｐゴシック"/>
                <a:cs typeface="Arial"/>
              </a:rPr>
              <a:t>You can tell by someone’s body size that they have an eating disorder</a:t>
            </a:r>
          </a:p>
        </p:txBody>
      </p:sp>
      <p:sp>
        <p:nvSpPr>
          <p:cNvPr id="4" name="TextBox 3">
            <a:extLst>
              <a:ext uri="{FF2B5EF4-FFF2-40B4-BE49-F238E27FC236}">
                <a16:creationId xmlns:a16="http://schemas.microsoft.com/office/drawing/2014/main" id="{0B3C8495-FC77-6FC6-D519-DC2374C96BB4}"/>
              </a:ext>
            </a:extLst>
          </p:cNvPr>
          <p:cNvSpPr txBox="1">
            <a:spLocks noChangeArrowheads="1"/>
          </p:cNvSpPr>
          <p:nvPr/>
        </p:nvSpPr>
        <p:spPr bwMode="auto">
          <a:xfrm rot="20753438">
            <a:off x="4126195" y="1654175"/>
            <a:ext cx="392588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eneva"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en-US" sz="9600">
                <a:solidFill>
                  <a:srgbClr val="FF0000"/>
                </a:solidFill>
              </a:rPr>
              <a:t>MYTH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14472862-8B98-83B4-C5E8-E983C62081F0}"/>
              </a:ext>
            </a:extLst>
          </p:cNvPr>
          <p:cNvSpPr>
            <a:spLocks noGrp="1"/>
          </p:cNvSpPr>
          <p:nvPr>
            <p:ph type="title"/>
          </p:nvPr>
        </p:nvSpPr>
        <p:spPr/>
        <p:txBody>
          <a:bodyPr/>
          <a:lstStyle/>
          <a:p>
            <a:r>
              <a:rPr lang="en-US" altLang="en-US">
                <a:latin typeface="Avenir Next LT Pro"/>
                <a:ea typeface="ＭＳ Ｐゴシック"/>
                <a:cs typeface="Arial"/>
              </a:rPr>
              <a:t>Fact or Myth</a:t>
            </a:r>
          </a:p>
        </p:txBody>
      </p:sp>
      <p:sp>
        <p:nvSpPr>
          <p:cNvPr id="50179" name="Content Placeholder 2">
            <a:extLst>
              <a:ext uri="{FF2B5EF4-FFF2-40B4-BE49-F238E27FC236}">
                <a16:creationId xmlns:a16="http://schemas.microsoft.com/office/drawing/2014/main" id="{929B43F1-2C60-9631-A20E-B28BD70EF044}"/>
              </a:ext>
            </a:extLst>
          </p:cNvPr>
          <p:cNvSpPr>
            <a:spLocks noGrp="1"/>
          </p:cNvSpPr>
          <p:nvPr>
            <p:ph idx="1"/>
          </p:nvPr>
        </p:nvSpPr>
        <p:spPr>
          <a:xfrm>
            <a:off x="1981200" y="2007297"/>
            <a:ext cx="8229600" cy="4157663"/>
          </a:xfrm>
        </p:spPr>
        <p:txBody>
          <a:bodyPr vert="horz" lIns="91440" tIns="45720" rIns="91440" bIns="45720" rtlCol="0" anchor="t">
            <a:normAutofit/>
          </a:bodyPr>
          <a:lstStyle/>
          <a:p>
            <a:pPr marL="0" indent="0" algn="ctr">
              <a:buFont typeface="Arial" panose="020B0604020202020204" pitchFamily="34" charset="0"/>
              <a:buNone/>
            </a:pPr>
            <a:r>
              <a:rPr lang="en-US" altLang="en-US">
                <a:latin typeface="Avenir Next LT Pro"/>
                <a:ea typeface="ＭＳ Ｐゴシック"/>
                <a:cs typeface="Arial"/>
              </a:rPr>
              <a:t>Full recovery from an eating disorder is possible. Early detection and intervention are important.</a:t>
            </a:r>
          </a:p>
        </p:txBody>
      </p:sp>
      <p:sp>
        <p:nvSpPr>
          <p:cNvPr id="4" name="TextBox 3">
            <a:extLst>
              <a:ext uri="{FF2B5EF4-FFF2-40B4-BE49-F238E27FC236}">
                <a16:creationId xmlns:a16="http://schemas.microsoft.com/office/drawing/2014/main" id="{2C94C7BE-1E2F-7B6C-B6FB-F147EAF3DF09}"/>
              </a:ext>
            </a:extLst>
          </p:cNvPr>
          <p:cNvSpPr txBox="1">
            <a:spLocks noChangeArrowheads="1"/>
          </p:cNvSpPr>
          <p:nvPr/>
        </p:nvSpPr>
        <p:spPr bwMode="auto">
          <a:xfrm rot="20753438">
            <a:off x="4302409" y="1703757"/>
            <a:ext cx="33813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eneva"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en-US" sz="9600">
                <a:solidFill>
                  <a:srgbClr val="FF0000"/>
                </a:solidFill>
              </a:rPr>
              <a:t>FACT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D7985-156E-58F8-7676-F495D09BEED8}"/>
              </a:ext>
            </a:extLst>
          </p:cNvPr>
          <p:cNvSpPr>
            <a:spLocks noGrp="1"/>
          </p:cNvSpPr>
          <p:nvPr>
            <p:ph type="title"/>
          </p:nvPr>
        </p:nvSpPr>
        <p:spPr/>
        <p:txBody>
          <a:bodyPr/>
          <a:lstStyle/>
          <a:p>
            <a:r>
              <a:rPr lang="en-US"/>
              <a:t>9 Truths Video</a:t>
            </a:r>
          </a:p>
        </p:txBody>
      </p:sp>
      <p:sp>
        <p:nvSpPr>
          <p:cNvPr id="3" name="Content Placeholder 2">
            <a:extLst>
              <a:ext uri="{FF2B5EF4-FFF2-40B4-BE49-F238E27FC236}">
                <a16:creationId xmlns:a16="http://schemas.microsoft.com/office/drawing/2014/main" id="{0D25A95F-855D-8B27-2FD1-60CE8AE4E730}"/>
              </a:ext>
            </a:extLst>
          </p:cNvPr>
          <p:cNvSpPr>
            <a:spLocks noGrp="1"/>
          </p:cNvSpPr>
          <p:nvPr>
            <p:ph idx="1"/>
          </p:nvPr>
        </p:nvSpPr>
        <p:spPr/>
        <p:txBody>
          <a:bodyPr vert="horz" lIns="91440" tIns="45720" rIns="91440" bIns="45720" rtlCol="0" anchor="t">
            <a:normAutofit/>
          </a:bodyPr>
          <a:lstStyle/>
          <a:p>
            <a:r>
              <a:rPr lang="en-US" dirty="0">
                <a:ea typeface="+mn-lt"/>
                <a:cs typeface="+mn-lt"/>
                <a:hlinkClick r:id="rId3"/>
              </a:rPr>
              <a:t>9 Truths Video</a:t>
            </a:r>
            <a:endParaRPr lang="en-US"/>
          </a:p>
        </p:txBody>
      </p:sp>
    </p:spTree>
    <p:extLst>
      <p:ext uri="{BB962C8B-B14F-4D97-AF65-F5344CB8AC3E}">
        <p14:creationId xmlns:p14="http://schemas.microsoft.com/office/powerpoint/2010/main" val="3484331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E1B9C-6980-4808-B923-183180CD6E17}"/>
              </a:ext>
            </a:extLst>
          </p:cNvPr>
          <p:cNvSpPr>
            <a:spLocks noGrp="1"/>
          </p:cNvSpPr>
          <p:nvPr>
            <p:ph type="title"/>
          </p:nvPr>
        </p:nvSpPr>
        <p:spPr>
          <a:xfrm>
            <a:off x="672962" y="72851"/>
            <a:ext cx="10357666" cy="1438450"/>
          </a:xfrm>
        </p:spPr>
        <p:txBody>
          <a:bodyPr/>
          <a:lstStyle/>
          <a:p>
            <a:r>
              <a:rPr lang="en-US"/>
              <a:t>What is an eating disorder?</a:t>
            </a:r>
          </a:p>
        </p:txBody>
      </p:sp>
      <p:sp>
        <p:nvSpPr>
          <p:cNvPr id="3" name="Content Placeholder 2">
            <a:extLst>
              <a:ext uri="{FF2B5EF4-FFF2-40B4-BE49-F238E27FC236}">
                <a16:creationId xmlns:a16="http://schemas.microsoft.com/office/drawing/2014/main" id="{0CFB8B76-82DE-4FB3-8C91-E9CBA8B18036}"/>
              </a:ext>
            </a:extLst>
          </p:cNvPr>
          <p:cNvSpPr>
            <a:spLocks noGrp="1"/>
          </p:cNvSpPr>
          <p:nvPr>
            <p:ph idx="1"/>
          </p:nvPr>
        </p:nvSpPr>
        <p:spPr>
          <a:xfrm>
            <a:off x="669850" y="1693232"/>
            <a:ext cx="10760149" cy="4696934"/>
          </a:xfrm>
        </p:spPr>
        <p:txBody>
          <a:bodyPr vert="horz" lIns="91440" tIns="45720" rIns="91440" bIns="45720" rtlCol="0" anchor="t">
            <a:normAutofit/>
          </a:bodyPr>
          <a:lstStyle/>
          <a:p>
            <a:pPr algn="l">
              <a:buFont typeface="Arial" panose="020B0604020202020204" pitchFamily="34" charset="0"/>
              <a:buChar char="•"/>
            </a:pPr>
            <a:r>
              <a:rPr lang="en-US" dirty="0">
                <a:latin typeface="Avenir Next LT Pro"/>
              </a:rPr>
              <a:t>Condition</a:t>
            </a:r>
            <a:r>
              <a:rPr lang="en-US" b="0" i="0" dirty="0">
                <a:effectLst/>
                <a:latin typeface="Avenir Next LT Pro"/>
              </a:rPr>
              <a:t> characterized by severe and persistent disturbance in eating behaviors and associated distressing thoughts and emotions</a:t>
            </a:r>
            <a:endParaRPr lang="en-US" dirty="0">
              <a:latin typeface="Avenir Next LT Pro"/>
            </a:endParaRPr>
          </a:p>
          <a:p>
            <a:pPr algn="l">
              <a:buFont typeface="Arial" panose="020B0604020202020204" pitchFamily="34" charset="0"/>
              <a:buChar char="•"/>
            </a:pPr>
            <a:r>
              <a:rPr lang="en-US" b="0" i="0" dirty="0">
                <a:effectLst/>
                <a:latin typeface="Avenir Next LT Pro"/>
              </a:rPr>
              <a:t>Body image disturbance, undue influence of body weight or shape on self-evaluation, or denial of the seriousness of the current low body weight</a:t>
            </a:r>
          </a:p>
          <a:p>
            <a:pPr algn="l">
              <a:buFont typeface="Arial" panose="020B0604020202020204" pitchFamily="34" charset="0"/>
              <a:buChar char="•"/>
            </a:pPr>
            <a:r>
              <a:rPr lang="en-US" b="0" i="0" dirty="0">
                <a:effectLst/>
                <a:latin typeface="Avenir Next LT Pro"/>
              </a:rPr>
              <a:t>There are five main types:</a:t>
            </a:r>
          </a:p>
          <a:p>
            <a:pPr lvl="1"/>
            <a:r>
              <a:rPr lang="en-US" b="0" i="0" dirty="0">
                <a:effectLst/>
                <a:latin typeface="Avenir Next LT Pro"/>
              </a:rPr>
              <a:t>Anorexia nervosa</a:t>
            </a:r>
          </a:p>
          <a:p>
            <a:pPr lvl="1"/>
            <a:r>
              <a:rPr lang="en-US" b="0" i="0" dirty="0">
                <a:effectLst/>
                <a:latin typeface="Avenir Next LT Pro"/>
              </a:rPr>
              <a:t>Bulimia nervosa</a:t>
            </a:r>
          </a:p>
          <a:p>
            <a:pPr lvl="1"/>
            <a:r>
              <a:rPr lang="en-US" b="0" i="0" dirty="0">
                <a:effectLst/>
                <a:latin typeface="Avenir Next LT Pro"/>
              </a:rPr>
              <a:t>Binge eating disorder</a:t>
            </a:r>
          </a:p>
          <a:p>
            <a:pPr lvl="1"/>
            <a:r>
              <a:rPr lang="en-US" b="0" i="0" dirty="0">
                <a:effectLst/>
                <a:latin typeface="Avenir Next LT Pro"/>
              </a:rPr>
              <a:t>Avoidant restrictive food intake disorder</a:t>
            </a:r>
          </a:p>
          <a:p>
            <a:pPr lvl="1"/>
            <a:r>
              <a:rPr lang="en-US" b="0" i="0" dirty="0">
                <a:effectLst/>
                <a:latin typeface="Avenir Next LT Pro"/>
              </a:rPr>
              <a:t>Other specified feeding or eating disorder</a:t>
            </a:r>
          </a:p>
          <a:p>
            <a:endParaRPr lang="en-US">
              <a:latin typeface="Avenir Next LT Pro"/>
            </a:endParaRPr>
          </a:p>
        </p:txBody>
      </p:sp>
    </p:spTree>
    <p:extLst>
      <p:ext uri="{BB962C8B-B14F-4D97-AF65-F5344CB8AC3E}">
        <p14:creationId xmlns:p14="http://schemas.microsoft.com/office/powerpoint/2010/main" val="516941488"/>
      </p:ext>
    </p:extLst>
  </p:cSld>
  <p:clrMapOvr>
    <a:masterClrMapping/>
  </p:clrMapOvr>
</p:sld>
</file>

<file path=ppt/theme/theme1.xml><?xml version="1.0" encoding="utf-8"?>
<a:theme xmlns:a="http://schemas.openxmlformats.org/drawingml/2006/main" name="VeniceBeachVTI">
  <a:themeElements>
    <a:clrScheme name="VeniceBeachVTI">
      <a:dk1>
        <a:sysClr val="windowText" lastClr="000000"/>
      </a:dk1>
      <a:lt1>
        <a:sysClr val="window" lastClr="FFFFFF"/>
      </a:lt1>
      <a:dk2>
        <a:srgbClr val="2B3E3D"/>
      </a:dk2>
      <a:lt2>
        <a:srgbClr val="FEF3EB"/>
      </a:lt2>
      <a:accent1>
        <a:srgbClr val="FE8542"/>
      </a:accent1>
      <a:accent2>
        <a:srgbClr val="EC6D60"/>
      </a:accent2>
      <a:accent3>
        <a:srgbClr val="CDA32B"/>
      </a:accent3>
      <a:accent4>
        <a:srgbClr val="EE66A7"/>
      </a:accent4>
      <a:accent5>
        <a:srgbClr val="EA5F48"/>
      </a:accent5>
      <a:accent6>
        <a:srgbClr val="C8466B"/>
      </a:accent6>
      <a:hlink>
        <a:srgbClr val="E46153"/>
      </a:hlink>
      <a:folHlink>
        <a:srgbClr val="CF63B0"/>
      </a:folHlink>
    </a:clrScheme>
    <a:fontScheme name="VeniceBeachVTI">
      <a:majorFont>
        <a:latin typeface="Avenir Next LT Pro Light"/>
        <a:ea typeface=""/>
        <a:cs typeface=""/>
      </a:majorFont>
      <a:minorFont>
        <a:latin typeface="Avenir Next LT Pro"/>
        <a:ea typeface=""/>
        <a:cs typeface=""/>
      </a:minorFont>
    </a:fontScheme>
    <a:fmtScheme name="VeniceBeach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eniceBeachVTI" id="{54706E44-6516-4822-8F8F-6BA182D64AC9}" vid="{F71BAAD1-41E5-4D56-97E1-12A04B86E57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3489</Words>
  <Application>Microsoft Office PowerPoint</Application>
  <PresentationFormat>Widescreen</PresentationFormat>
  <Paragraphs>360</Paragraphs>
  <Slides>33</Slides>
  <Notes>33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33</vt:i4>
      </vt:variant>
    </vt:vector>
  </HeadingPairs>
  <TitlesOfParts>
    <vt:vector size="44" baseType="lpstr">
      <vt:lpstr>ＭＳ Ｐゴシック</vt:lpstr>
      <vt:lpstr>Arial</vt:lpstr>
      <vt:lpstr>Avenir Next LT Pro</vt:lpstr>
      <vt:lpstr>Avenir Next LT Pro Light</vt:lpstr>
      <vt:lpstr>Calibri</vt:lpstr>
      <vt:lpstr>Courier New</vt:lpstr>
      <vt:lpstr>europa</vt:lpstr>
      <vt:lpstr>Noto Sans</vt:lpstr>
      <vt:lpstr>Verdana</vt:lpstr>
      <vt:lpstr>Wingdings</vt:lpstr>
      <vt:lpstr>VeniceBeachVTI</vt:lpstr>
      <vt:lpstr>Eating Disorders in Children and Adolescents</vt:lpstr>
      <vt:lpstr>Objectives</vt:lpstr>
      <vt:lpstr>Fact or Myth</vt:lpstr>
      <vt:lpstr>Fact or Myth</vt:lpstr>
      <vt:lpstr>Fact or Myth</vt:lpstr>
      <vt:lpstr>Fact or Myth</vt:lpstr>
      <vt:lpstr>Fact or Myth</vt:lpstr>
      <vt:lpstr>9 Truths Video</vt:lpstr>
      <vt:lpstr>What is an eating disorder?</vt:lpstr>
      <vt:lpstr>Types of Eating Disorders</vt:lpstr>
      <vt:lpstr>Types of Eating Disorders</vt:lpstr>
      <vt:lpstr>Prevalence</vt:lpstr>
      <vt:lpstr>How Eating Disorders Develop</vt:lpstr>
      <vt:lpstr>PowerPoint Presentation</vt:lpstr>
      <vt:lpstr>Risk Factors</vt:lpstr>
      <vt:lpstr>Protective Factors</vt:lpstr>
      <vt:lpstr>Eating Disorder Treatment</vt:lpstr>
      <vt:lpstr>Multidisciplinary Team </vt:lpstr>
      <vt:lpstr>Goals of Treatment</vt:lpstr>
      <vt:lpstr>Levels of Care</vt:lpstr>
      <vt:lpstr>Columbus Treatment Programs</vt:lpstr>
      <vt:lpstr>How to Help: Prevention</vt:lpstr>
      <vt:lpstr>How to Help: Identification</vt:lpstr>
      <vt:lpstr>Signs and Symptoms</vt:lpstr>
      <vt:lpstr>Signs and Symptoms</vt:lpstr>
      <vt:lpstr>Impacts on body</vt:lpstr>
      <vt:lpstr>How to Help: Address Concerns</vt:lpstr>
      <vt:lpstr>How to Help: Promote Positive Body Image</vt:lpstr>
      <vt:lpstr>Reflection: Could you be Promoting Size Discrimination?</vt:lpstr>
      <vt:lpstr>How to Support a Child Recovering from an Eating Disorder</vt:lpstr>
      <vt:lpstr>Key things to remember…</vt:lpstr>
      <vt:lpstr>Resources</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Glodowski, Jamie</dc:creator>
  <cp:lastModifiedBy>Glodowski, Jamie</cp:lastModifiedBy>
  <cp:revision>76</cp:revision>
  <dcterms:created xsi:type="dcterms:W3CDTF">2025-08-01T14:18:12Z</dcterms:created>
  <dcterms:modified xsi:type="dcterms:W3CDTF">2025-08-29T20:36:27Z</dcterms:modified>
</cp:coreProperties>
</file>