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7"/>
  </p:notesMasterIdLst>
  <p:sldIdLst>
    <p:sldId id="274" r:id="rId6"/>
    <p:sldId id="588" r:id="rId7"/>
    <p:sldId id="597" r:id="rId8"/>
    <p:sldId id="587" r:id="rId9"/>
    <p:sldId id="596" r:id="rId10"/>
    <p:sldId id="592" r:id="rId11"/>
    <p:sldId id="598" r:id="rId12"/>
    <p:sldId id="311" r:id="rId13"/>
    <p:sldId id="312" r:id="rId14"/>
    <p:sldId id="309" r:id="rId15"/>
    <p:sldId id="595" r:id="rId16"/>
    <p:sldId id="313" r:id="rId17"/>
    <p:sldId id="314" r:id="rId18"/>
    <p:sldId id="315" r:id="rId19"/>
    <p:sldId id="316" r:id="rId20"/>
    <p:sldId id="600" r:id="rId21"/>
    <p:sldId id="318" r:id="rId22"/>
    <p:sldId id="602" r:id="rId23"/>
    <p:sldId id="319" r:id="rId24"/>
    <p:sldId id="604" r:id="rId25"/>
    <p:sldId id="257" r:id="rId26"/>
    <p:sldId id="608" r:id="rId27"/>
    <p:sldId id="606" r:id="rId28"/>
    <p:sldId id="590" r:id="rId29"/>
    <p:sldId id="611" r:id="rId30"/>
    <p:sldId id="610" r:id="rId31"/>
    <p:sldId id="612" r:id="rId32"/>
    <p:sldId id="609" r:id="rId33"/>
    <p:sldId id="591" r:id="rId34"/>
    <p:sldId id="613" r:id="rId35"/>
    <p:sldId id="6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D4C29-ECFC-4F89-9202-0EDC91D48A8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AB20B8D-1796-4488-839F-A5CFB5CD9143}">
      <dgm:prSet/>
      <dgm:spPr/>
      <dgm:t>
        <a:bodyPr/>
        <a:lstStyle/>
        <a:p>
          <a:r>
            <a:rPr lang="en-US"/>
            <a:t>Most Abusers have an inferiority complex but create the “mirage” of being superior / “god-like”</a:t>
          </a:r>
        </a:p>
      </dgm:t>
    </dgm:pt>
    <dgm:pt modelId="{79035860-185D-4448-9852-F3034055697B}" type="parTrans" cxnId="{1F386F32-67DE-4702-B190-0A7B67844502}">
      <dgm:prSet/>
      <dgm:spPr/>
      <dgm:t>
        <a:bodyPr/>
        <a:lstStyle/>
        <a:p>
          <a:endParaRPr lang="en-US"/>
        </a:p>
      </dgm:t>
    </dgm:pt>
    <dgm:pt modelId="{0A5D3E9C-E1BB-4CCC-B882-404E6D0D6670}" type="sibTrans" cxnId="{1F386F32-67DE-4702-B190-0A7B67844502}">
      <dgm:prSet/>
      <dgm:spPr/>
      <dgm:t>
        <a:bodyPr/>
        <a:lstStyle/>
        <a:p>
          <a:endParaRPr lang="en-US"/>
        </a:p>
      </dgm:t>
    </dgm:pt>
    <dgm:pt modelId="{8A31B920-0BA3-4F80-B160-E2F13B5C37B7}">
      <dgm:prSet/>
      <dgm:spPr/>
      <dgm:t>
        <a:bodyPr/>
        <a:lstStyle/>
        <a:p>
          <a:r>
            <a:rPr lang="en-US"/>
            <a:t>Abusers lack empathy </a:t>
          </a:r>
        </a:p>
      </dgm:t>
    </dgm:pt>
    <dgm:pt modelId="{57A0D089-C0B3-415C-847F-DD29FDE2AF79}" type="parTrans" cxnId="{5C3F506D-71B9-4775-B439-7638DC882235}">
      <dgm:prSet/>
      <dgm:spPr/>
      <dgm:t>
        <a:bodyPr/>
        <a:lstStyle/>
        <a:p>
          <a:endParaRPr lang="en-US"/>
        </a:p>
      </dgm:t>
    </dgm:pt>
    <dgm:pt modelId="{FAA44400-BEA7-405B-A0B3-B58EFEE92AAA}" type="sibTrans" cxnId="{5C3F506D-71B9-4775-B439-7638DC882235}">
      <dgm:prSet/>
      <dgm:spPr/>
      <dgm:t>
        <a:bodyPr/>
        <a:lstStyle/>
        <a:p>
          <a:endParaRPr lang="en-US"/>
        </a:p>
      </dgm:t>
    </dgm:pt>
    <dgm:pt modelId="{7BA23921-F08A-4604-88EC-B6002F6EF4C8}">
      <dgm:prSet/>
      <dgm:spPr/>
      <dgm:t>
        <a:bodyPr/>
        <a:lstStyle/>
        <a:p>
          <a:r>
            <a:rPr lang="en-US"/>
            <a:t>Incapable of seeing they have a problem </a:t>
          </a:r>
        </a:p>
      </dgm:t>
    </dgm:pt>
    <dgm:pt modelId="{9E486B2E-8C52-4C9E-8FBA-55758229FD80}" type="parTrans" cxnId="{0FFDAA97-C258-439A-BE92-720FBD7051E0}">
      <dgm:prSet/>
      <dgm:spPr/>
      <dgm:t>
        <a:bodyPr/>
        <a:lstStyle/>
        <a:p>
          <a:endParaRPr lang="en-US"/>
        </a:p>
      </dgm:t>
    </dgm:pt>
    <dgm:pt modelId="{CCAE1882-0DAB-434B-81F3-B29F4F457F24}" type="sibTrans" cxnId="{0FFDAA97-C258-439A-BE92-720FBD7051E0}">
      <dgm:prSet/>
      <dgm:spPr/>
      <dgm:t>
        <a:bodyPr/>
        <a:lstStyle/>
        <a:p>
          <a:endParaRPr lang="en-US"/>
        </a:p>
      </dgm:t>
    </dgm:pt>
    <dgm:pt modelId="{C952D729-AB29-4401-AF24-77F230B1625B}">
      <dgm:prSet/>
      <dgm:spPr/>
      <dgm:t>
        <a:bodyPr/>
        <a:lstStyle/>
        <a:p>
          <a:r>
            <a:rPr lang="en-US"/>
            <a:t>Sneaky and extremely manipulative</a:t>
          </a:r>
        </a:p>
      </dgm:t>
    </dgm:pt>
    <dgm:pt modelId="{B20401E8-41D7-4512-9FD8-F2F96AADD14F}" type="parTrans" cxnId="{2BBA4199-3768-4C46-869B-FB04891E0B60}">
      <dgm:prSet/>
      <dgm:spPr/>
      <dgm:t>
        <a:bodyPr/>
        <a:lstStyle/>
        <a:p>
          <a:endParaRPr lang="en-US"/>
        </a:p>
      </dgm:t>
    </dgm:pt>
    <dgm:pt modelId="{80765217-D7E7-4CCA-B502-9FA138D70A4C}" type="sibTrans" cxnId="{2BBA4199-3768-4C46-869B-FB04891E0B60}">
      <dgm:prSet/>
      <dgm:spPr/>
      <dgm:t>
        <a:bodyPr/>
        <a:lstStyle/>
        <a:p>
          <a:endParaRPr lang="en-US"/>
        </a:p>
      </dgm:t>
    </dgm:pt>
    <dgm:pt modelId="{B1876BB6-4DD9-4A41-A11F-277E29D7A4B3}">
      <dgm:prSet/>
      <dgm:spPr/>
      <dgm:t>
        <a:bodyPr/>
        <a:lstStyle/>
        <a:p>
          <a:r>
            <a:rPr lang="en-US"/>
            <a:t>Prey on others, ego gratification </a:t>
          </a:r>
        </a:p>
      </dgm:t>
    </dgm:pt>
    <dgm:pt modelId="{C1B64DCB-B712-4024-8BFC-A081714EDCC9}" type="parTrans" cxnId="{8B165551-DED4-4DF1-AA16-6BDA4C8271F9}">
      <dgm:prSet/>
      <dgm:spPr/>
      <dgm:t>
        <a:bodyPr/>
        <a:lstStyle/>
        <a:p>
          <a:endParaRPr lang="en-US"/>
        </a:p>
      </dgm:t>
    </dgm:pt>
    <dgm:pt modelId="{745449A0-16E9-44A6-BB2D-BCAAC7B07B35}" type="sibTrans" cxnId="{8B165551-DED4-4DF1-AA16-6BDA4C8271F9}">
      <dgm:prSet/>
      <dgm:spPr/>
      <dgm:t>
        <a:bodyPr/>
        <a:lstStyle/>
        <a:p>
          <a:endParaRPr lang="en-US"/>
        </a:p>
      </dgm:t>
    </dgm:pt>
    <dgm:pt modelId="{61C44450-24FC-4CFA-B484-B3D02606109B}">
      <dgm:prSet/>
      <dgm:spPr/>
      <dgm:t>
        <a:bodyPr/>
        <a:lstStyle/>
        <a:p>
          <a:r>
            <a:rPr lang="en-US"/>
            <a:t>Defy, challenge and demean authority</a:t>
          </a:r>
        </a:p>
      </dgm:t>
    </dgm:pt>
    <dgm:pt modelId="{E1F8BAA0-36F5-4069-840A-61FF14D66656}" type="parTrans" cxnId="{A0731505-CF57-42D3-81B1-6B202CECCF5A}">
      <dgm:prSet/>
      <dgm:spPr/>
      <dgm:t>
        <a:bodyPr/>
        <a:lstStyle/>
        <a:p>
          <a:endParaRPr lang="en-US"/>
        </a:p>
      </dgm:t>
    </dgm:pt>
    <dgm:pt modelId="{FBD4DC8C-13FC-466D-8103-E39AE09AD2FC}" type="sibTrans" cxnId="{A0731505-CF57-42D3-81B1-6B202CECCF5A}">
      <dgm:prSet/>
      <dgm:spPr/>
      <dgm:t>
        <a:bodyPr/>
        <a:lstStyle/>
        <a:p>
          <a:endParaRPr lang="en-US"/>
        </a:p>
      </dgm:t>
    </dgm:pt>
    <dgm:pt modelId="{C24FD6CB-9B04-F24F-8A87-ADAD0C446FF0}" type="pres">
      <dgm:prSet presAssocID="{DFAD4C29-ECFC-4F89-9202-0EDC91D48A80}" presName="diagram" presStyleCnt="0">
        <dgm:presLayoutVars>
          <dgm:dir/>
          <dgm:resizeHandles val="exact"/>
        </dgm:presLayoutVars>
      </dgm:prSet>
      <dgm:spPr/>
    </dgm:pt>
    <dgm:pt modelId="{8ABBEDAD-9084-1F46-946A-B4354732EA67}" type="pres">
      <dgm:prSet presAssocID="{AAB20B8D-1796-4488-839F-A5CFB5CD9143}" presName="node" presStyleLbl="node1" presStyleIdx="0" presStyleCnt="6">
        <dgm:presLayoutVars>
          <dgm:bulletEnabled val="1"/>
        </dgm:presLayoutVars>
      </dgm:prSet>
      <dgm:spPr/>
    </dgm:pt>
    <dgm:pt modelId="{EEBE2887-C57E-494A-A31D-8D42E9F4BD13}" type="pres">
      <dgm:prSet presAssocID="{0A5D3E9C-E1BB-4CCC-B882-404E6D0D6670}" presName="sibTrans" presStyleCnt="0"/>
      <dgm:spPr/>
    </dgm:pt>
    <dgm:pt modelId="{53449FB8-A673-3C4F-9890-571BF434E629}" type="pres">
      <dgm:prSet presAssocID="{8A31B920-0BA3-4F80-B160-E2F13B5C37B7}" presName="node" presStyleLbl="node1" presStyleIdx="1" presStyleCnt="6">
        <dgm:presLayoutVars>
          <dgm:bulletEnabled val="1"/>
        </dgm:presLayoutVars>
      </dgm:prSet>
      <dgm:spPr/>
    </dgm:pt>
    <dgm:pt modelId="{9F8561C5-C50D-8146-B399-B19C0D14975E}" type="pres">
      <dgm:prSet presAssocID="{FAA44400-BEA7-405B-A0B3-B58EFEE92AAA}" presName="sibTrans" presStyleCnt="0"/>
      <dgm:spPr/>
    </dgm:pt>
    <dgm:pt modelId="{8B8AB037-7D48-A140-B0E8-033AAA69F90E}" type="pres">
      <dgm:prSet presAssocID="{7BA23921-F08A-4604-88EC-B6002F6EF4C8}" presName="node" presStyleLbl="node1" presStyleIdx="2" presStyleCnt="6">
        <dgm:presLayoutVars>
          <dgm:bulletEnabled val="1"/>
        </dgm:presLayoutVars>
      </dgm:prSet>
      <dgm:spPr/>
    </dgm:pt>
    <dgm:pt modelId="{C069A6EE-3406-0540-BAB6-75FE18AF083E}" type="pres">
      <dgm:prSet presAssocID="{CCAE1882-0DAB-434B-81F3-B29F4F457F24}" presName="sibTrans" presStyleCnt="0"/>
      <dgm:spPr/>
    </dgm:pt>
    <dgm:pt modelId="{AE97972E-CFC6-5D4F-9BF6-9A21E461BB99}" type="pres">
      <dgm:prSet presAssocID="{C952D729-AB29-4401-AF24-77F230B1625B}" presName="node" presStyleLbl="node1" presStyleIdx="3" presStyleCnt="6">
        <dgm:presLayoutVars>
          <dgm:bulletEnabled val="1"/>
        </dgm:presLayoutVars>
      </dgm:prSet>
      <dgm:spPr/>
    </dgm:pt>
    <dgm:pt modelId="{86332F67-4170-4049-881F-40D3A6C6CBD8}" type="pres">
      <dgm:prSet presAssocID="{80765217-D7E7-4CCA-B502-9FA138D70A4C}" presName="sibTrans" presStyleCnt="0"/>
      <dgm:spPr/>
    </dgm:pt>
    <dgm:pt modelId="{811D36FF-A087-954F-9588-F9297E9B1248}" type="pres">
      <dgm:prSet presAssocID="{B1876BB6-4DD9-4A41-A11F-277E29D7A4B3}" presName="node" presStyleLbl="node1" presStyleIdx="4" presStyleCnt="6">
        <dgm:presLayoutVars>
          <dgm:bulletEnabled val="1"/>
        </dgm:presLayoutVars>
      </dgm:prSet>
      <dgm:spPr/>
    </dgm:pt>
    <dgm:pt modelId="{880BFF6F-5568-234E-AE44-F1165578D7D7}" type="pres">
      <dgm:prSet presAssocID="{745449A0-16E9-44A6-BB2D-BCAAC7B07B35}" presName="sibTrans" presStyleCnt="0"/>
      <dgm:spPr/>
    </dgm:pt>
    <dgm:pt modelId="{193E3095-49A3-2C42-863B-B83DD9E0EFF3}" type="pres">
      <dgm:prSet presAssocID="{61C44450-24FC-4CFA-B484-B3D02606109B}" presName="node" presStyleLbl="node1" presStyleIdx="5" presStyleCnt="6">
        <dgm:presLayoutVars>
          <dgm:bulletEnabled val="1"/>
        </dgm:presLayoutVars>
      </dgm:prSet>
      <dgm:spPr/>
    </dgm:pt>
  </dgm:ptLst>
  <dgm:cxnLst>
    <dgm:cxn modelId="{A0731505-CF57-42D3-81B1-6B202CECCF5A}" srcId="{DFAD4C29-ECFC-4F89-9202-0EDC91D48A80}" destId="{61C44450-24FC-4CFA-B484-B3D02606109B}" srcOrd="5" destOrd="0" parTransId="{E1F8BAA0-36F5-4069-840A-61FF14D66656}" sibTransId="{FBD4DC8C-13FC-466D-8103-E39AE09AD2FC}"/>
    <dgm:cxn modelId="{CF59D511-C017-134D-AD4D-A04A662A1282}" type="presOf" srcId="{7BA23921-F08A-4604-88EC-B6002F6EF4C8}" destId="{8B8AB037-7D48-A140-B0E8-033AAA69F90E}" srcOrd="0" destOrd="0" presId="urn:microsoft.com/office/officeart/2005/8/layout/default"/>
    <dgm:cxn modelId="{C252C920-FB96-0D44-AEE7-7C7B334EE70B}" type="presOf" srcId="{B1876BB6-4DD9-4A41-A11F-277E29D7A4B3}" destId="{811D36FF-A087-954F-9588-F9297E9B1248}" srcOrd="0" destOrd="0" presId="urn:microsoft.com/office/officeart/2005/8/layout/default"/>
    <dgm:cxn modelId="{1F386F32-67DE-4702-B190-0A7B67844502}" srcId="{DFAD4C29-ECFC-4F89-9202-0EDC91D48A80}" destId="{AAB20B8D-1796-4488-839F-A5CFB5CD9143}" srcOrd="0" destOrd="0" parTransId="{79035860-185D-4448-9852-F3034055697B}" sibTransId="{0A5D3E9C-E1BB-4CCC-B882-404E6D0D6670}"/>
    <dgm:cxn modelId="{AD2A9449-1BDF-3248-AFF7-F77B7B9F0291}" type="presOf" srcId="{61C44450-24FC-4CFA-B484-B3D02606109B}" destId="{193E3095-49A3-2C42-863B-B83DD9E0EFF3}" srcOrd="0" destOrd="0" presId="urn:microsoft.com/office/officeart/2005/8/layout/default"/>
    <dgm:cxn modelId="{5C3F506D-71B9-4775-B439-7638DC882235}" srcId="{DFAD4C29-ECFC-4F89-9202-0EDC91D48A80}" destId="{8A31B920-0BA3-4F80-B160-E2F13B5C37B7}" srcOrd="1" destOrd="0" parTransId="{57A0D089-C0B3-415C-847F-DD29FDE2AF79}" sibTransId="{FAA44400-BEA7-405B-A0B3-B58EFEE92AAA}"/>
    <dgm:cxn modelId="{8B165551-DED4-4DF1-AA16-6BDA4C8271F9}" srcId="{DFAD4C29-ECFC-4F89-9202-0EDC91D48A80}" destId="{B1876BB6-4DD9-4A41-A11F-277E29D7A4B3}" srcOrd="4" destOrd="0" parTransId="{C1B64DCB-B712-4024-8BFC-A081714EDCC9}" sibTransId="{745449A0-16E9-44A6-BB2D-BCAAC7B07B35}"/>
    <dgm:cxn modelId="{E67E8B78-3EDA-CB42-85A2-D0EEB8A0D66C}" type="presOf" srcId="{DFAD4C29-ECFC-4F89-9202-0EDC91D48A80}" destId="{C24FD6CB-9B04-F24F-8A87-ADAD0C446FF0}" srcOrd="0" destOrd="0" presId="urn:microsoft.com/office/officeart/2005/8/layout/default"/>
    <dgm:cxn modelId="{06F8A98C-2B50-DA4E-BFFF-CAA6FF406435}" type="presOf" srcId="{C952D729-AB29-4401-AF24-77F230B1625B}" destId="{AE97972E-CFC6-5D4F-9BF6-9A21E461BB99}" srcOrd="0" destOrd="0" presId="urn:microsoft.com/office/officeart/2005/8/layout/default"/>
    <dgm:cxn modelId="{0FFDAA97-C258-439A-BE92-720FBD7051E0}" srcId="{DFAD4C29-ECFC-4F89-9202-0EDC91D48A80}" destId="{7BA23921-F08A-4604-88EC-B6002F6EF4C8}" srcOrd="2" destOrd="0" parTransId="{9E486B2E-8C52-4C9E-8FBA-55758229FD80}" sibTransId="{CCAE1882-0DAB-434B-81F3-B29F4F457F24}"/>
    <dgm:cxn modelId="{28761A98-C71E-DE4E-B7EB-C1ABBE0CE9E5}" type="presOf" srcId="{AAB20B8D-1796-4488-839F-A5CFB5CD9143}" destId="{8ABBEDAD-9084-1F46-946A-B4354732EA67}" srcOrd="0" destOrd="0" presId="urn:microsoft.com/office/officeart/2005/8/layout/default"/>
    <dgm:cxn modelId="{2BBA4199-3768-4C46-869B-FB04891E0B60}" srcId="{DFAD4C29-ECFC-4F89-9202-0EDC91D48A80}" destId="{C952D729-AB29-4401-AF24-77F230B1625B}" srcOrd="3" destOrd="0" parTransId="{B20401E8-41D7-4512-9FD8-F2F96AADD14F}" sibTransId="{80765217-D7E7-4CCA-B502-9FA138D70A4C}"/>
    <dgm:cxn modelId="{571AB3C2-FA31-7A4E-BB8F-3F12CB467CAC}" type="presOf" srcId="{8A31B920-0BA3-4F80-B160-E2F13B5C37B7}" destId="{53449FB8-A673-3C4F-9890-571BF434E629}" srcOrd="0" destOrd="0" presId="urn:microsoft.com/office/officeart/2005/8/layout/default"/>
    <dgm:cxn modelId="{420E1439-FE53-584B-A08E-77ACB18A5F4D}" type="presParOf" srcId="{C24FD6CB-9B04-F24F-8A87-ADAD0C446FF0}" destId="{8ABBEDAD-9084-1F46-946A-B4354732EA67}" srcOrd="0" destOrd="0" presId="urn:microsoft.com/office/officeart/2005/8/layout/default"/>
    <dgm:cxn modelId="{53D19262-9BCC-E146-A51C-9945C63AF53C}" type="presParOf" srcId="{C24FD6CB-9B04-F24F-8A87-ADAD0C446FF0}" destId="{EEBE2887-C57E-494A-A31D-8D42E9F4BD13}" srcOrd="1" destOrd="0" presId="urn:microsoft.com/office/officeart/2005/8/layout/default"/>
    <dgm:cxn modelId="{39A15DF3-422F-BF48-A378-D49BBDEE3176}" type="presParOf" srcId="{C24FD6CB-9B04-F24F-8A87-ADAD0C446FF0}" destId="{53449FB8-A673-3C4F-9890-571BF434E629}" srcOrd="2" destOrd="0" presId="urn:microsoft.com/office/officeart/2005/8/layout/default"/>
    <dgm:cxn modelId="{FDE085D7-B755-0C41-BF7F-C3EF31112EB6}" type="presParOf" srcId="{C24FD6CB-9B04-F24F-8A87-ADAD0C446FF0}" destId="{9F8561C5-C50D-8146-B399-B19C0D14975E}" srcOrd="3" destOrd="0" presId="urn:microsoft.com/office/officeart/2005/8/layout/default"/>
    <dgm:cxn modelId="{F859B835-B2F8-4346-B3D3-D6DADA7AB3C6}" type="presParOf" srcId="{C24FD6CB-9B04-F24F-8A87-ADAD0C446FF0}" destId="{8B8AB037-7D48-A140-B0E8-033AAA69F90E}" srcOrd="4" destOrd="0" presId="urn:microsoft.com/office/officeart/2005/8/layout/default"/>
    <dgm:cxn modelId="{B62D34BD-5625-694A-9CA0-3B92A3073ABD}" type="presParOf" srcId="{C24FD6CB-9B04-F24F-8A87-ADAD0C446FF0}" destId="{C069A6EE-3406-0540-BAB6-75FE18AF083E}" srcOrd="5" destOrd="0" presId="urn:microsoft.com/office/officeart/2005/8/layout/default"/>
    <dgm:cxn modelId="{FD479D1E-9F21-2444-BE6E-5E2B6B3ACD21}" type="presParOf" srcId="{C24FD6CB-9B04-F24F-8A87-ADAD0C446FF0}" destId="{AE97972E-CFC6-5D4F-9BF6-9A21E461BB99}" srcOrd="6" destOrd="0" presId="urn:microsoft.com/office/officeart/2005/8/layout/default"/>
    <dgm:cxn modelId="{5C3A2676-A78A-5A4C-B4DE-6CE1F773B13A}" type="presParOf" srcId="{C24FD6CB-9B04-F24F-8A87-ADAD0C446FF0}" destId="{86332F67-4170-4049-881F-40D3A6C6CBD8}" srcOrd="7" destOrd="0" presId="urn:microsoft.com/office/officeart/2005/8/layout/default"/>
    <dgm:cxn modelId="{BE7D9E38-45A5-C04E-8B75-36D01B602777}" type="presParOf" srcId="{C24FD6CB-9B04-F24F-8A87-ADAD0C446FF0}" destId="{811D36FF-A087-954F-9588-F9297E9B1248}" srcOrd="8" destOrd="0" presId="urn:microsoft.com/office/officeart/2005/8/layout/default"/>
    <dgm:cxn modelId="{5008614E-F1BB-FD4A-9A0B-1B9BD5A21063}" type="presParOf" srcId="{C24FD6CB-9B04-F24F-8A87-ADAD0C446FF0}" destId="{880BFF6F-5568-234E-AE44-F1165578D7D7}" srcOrd="9" destOrd="0" presId="urn:microsoft.com/office/officeart/2005/8/layout/default"/>
    <dgm:cxn modelId="{872FCBCF-77F8-BE46-ADEA-615EC8A09EC6}" type="presParOf" srcId="{C24FD6CB-9B04-F24F-8A87-ADAD0C446FF0}" destId="{193E3095-49A3-2C42-863B-B83DD9E0EF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07DAB-01BF-4CBD-9423-0A863F8846F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627D7B6-B02E-43FB-B171-1886BED4A2BF}">
      <dgm:prSet/>
      <dgm:spPr/>
      <dgm:t>
        <a:bodyPr/>
        <a:lstStyle/>
        <a:p>
          <a:r>
            <a:rPr lang="en-US" dirty="0"/>
            <a:t>Poor impulse control</a:t>
          </a:r>
        </a:p>
      </dgm:t>
    </dgm:pt>
    <dgm:pt modelId="{0895B5D8-AFAD-4165-BD50-1C55310FCE36}" type="parTrans" cxnId="{286A7FE3-5D86-400F-AEE5-A3C9160C9025}">
      <dgm:prSet/>
      <dgm:spPr/>
      <dgm:t>
        <a:bodyPr/>
        <a:lstStyle/>
        <a:p>
          <a:endParaRPr lang="en-US"/>
        </a:p>
      </dgm:t>
    </dgm:pt>
    <dgm:pt modelId="{0A8B80B2-ED8C-4F8A-BA54-D992F384E7C0}" type="sibTrans" cxnId="{286A7FE3-5D86-400F-AEE5-A3C9160C9025}">
      <dgm:prSet/>
      <dgm:spPr/>
      <dgm:t>
        <a:bodyPr/>
        <a:lstStyle/>
        <a:p>
          <a:endParaRPr lang="en-US"/>
        </a:p>
      </dgm:t>
    </dgm:pt>
    <dgm:pt modelId="{62D91C02-D153-4962-991C-9EA8E7A29B7A}">
      <dgm:prSet/>
      <dgm:spPr/>
      <dgm:t>
        <a:bodyPr/>
        <a:lstStyle/>
        <a:p>
          <a:r>
            <a:rPr lang="en-US"/>
            <a:t>Number one victims are within the family </a:t>
          </a:r>
        </a:p>
      </dgm:t>
    </dgm:pt>
    <dgm:pt modelId="{1C6E1F6F-C692-433F-96B4-2A5CED1CF349}" type="parTrans" cxnId="{9C765188-7A96-4DF7-B8BA-14E324BB512B}">
      <dgm:prSet/>
      <dgm:spPr/>
      <dgm:t>
        <a:bodyPr/>
        <a:lstStyle/>
        <a:p>
          <a:endParaRPr lang="en-US"/>
        </a:p>
      </dgm:t>
    </dgm:pt>
    <dgm:pt modelId="{CB1F0CEF-189B-43B1-A7EB-62A4E9DF133E}" type="sibTrans" cxnId="{9C765188-7A96-4DF7-B8BA-14E324BB512B}">
      <dgm:prSet/>
      <dgm:spPr/>
      <dgm:t>
        <a:bodyPr/>
        <a:lstStyle/>
        <a:p>
          <a:endParaRPr lang="en-US"/>
        </a:p>
      </dgm:t>
    </dgm:pt>
    <dgm:pt modelId="{3A6A00A7-882A-4DBF-AD0C-B5C191B3622E}">
      <dgm:prSet/>
      <dgm:spPr/>
      <dgm:t>
        <a:bodyPr/>
        <a:lstStyle/>
        <a:p>
          <a:r>
            <a:rPr lang="en-US"/>
            <a:t>Strong candidates for sociopathic violence</a:t>
          </a:r>
        </a:p>
      </dgm:t>
    </dgm:pt>
    <dgm:pt modelId="{4447B8F3-71D8-4F1F-A00B-013E4A7531EE}" type="parTrans" cxnId="{E34615CD-AD98-468D-BC01-6D8B75EEFA49}">
      <dgm:prSet/>
      <dgm:spPr/>
      <dgm:t>
        <a:bodyPr/>
        <a:lstStyle/>
        <a:p>
          <a:endParaRPr lang="en-US"/>
        </a:p>
      </dgm:t>
    </dgm:pt>
    <dgm:pt modelId="{3DF05870-9B81-474E-B982-2E0051A2ABD9}" type="sibTrans" cxnId="{E34615CD-AD98-468D-BC01-6D8B75EEFA49}">
      <dgm:prSet/>
      <dgm:spPr/>
      <dgm:t>
        <a:bodyPr/>
        <a:lstStyle/>
        <a:p>
          <a:endParaRPr lang="en-US"/>
        </a:p>
      </dgm:t>
    </dgm:pt>
    <dgm:pt modelId="{F26A268D-7273-4DC6-B2C1-6146B1490ED2}">
      <dgm:prSet/>
      <dgm:spPr/>
      <dgm:t>
        <a:bodyPr/>
        <a:lstStyle/>
        <a:p>
          <a:r>
            <a:rPr lang="en-US"/>
            <a:t>Castle mentality</a:t>
          </a:r>
        </a:p>
      </dgm:t>
    </dgm:pt>
    <dgm:pt modelId="{83D48808-4D6C-471B-86B4-AF3C6474FD54}" type="parTrans" cxnId="{181A4093-A35C-4ED9-A375-6A44E3D74D97}">
      <dgm:prSet/>
      <dgm:spPr/>
      <dgm:t>
        <a:bodyPr/>
        <a:lstStyle/>
        <a:p>
          <a:endParaRPr lang="en-US"/>
        </a:p>
      </dgm:t>
    </dgm:pt>
    <dgm:pt modelId="{8458FF13-5C31-491D-A207-8F9EDB63FC21}" type="sibTrans" cxnId="{181A4093-A35C-4ED9-A375-6A44E3D74D97}">
      <dgm:prSet/>
      <dgm:spPr/>
      <dgm:t>
        <a:bodyPr/>
        <a:lstStyle/>
        <a:p>
          <a:endParaRPr lang="en-US"/>
        </a:p>
      </dgm:t>
    </dgm:pt>
    <dgm:pt modelId="{6FB1CC59-0A54-4AC0-A087-2C86B1129D47}">
      <dgm:prSet/>
      <dgm:spPr/>
      <dgm:t>
        <a:bodyPr/>
        <a:lstStyle/>
        <a:p>
          <a:r>
            <a:rPr lang="en-US"/>
            <a:t>Desperate thinking</a:t>
          </a:r>
        </a:p>
      </dgm:t>
    </dgm:pt>
    <dgm:pt modelId="{BA01EBAF-ACD0-44CB-96B8-13622F32EB70}" type="parTrans" cxnId="{6383C918-C567-4E6E-86DB-50A53BE17812}">
      <dgm:prSet/>
      <dgm:spPr/>
      <dgm:t>
        <a:bodyPr/>
        <a:lstStyle/>
        <a:p>
          <a:endParaRPr lang="en-US"/>
        </a:p>
      </dgm:t>
    </dgm:pt>
    <dgm:pt modelId="{A3B23271-5B86-444C-B691-50A78348CE48}" type="sibTrans" cxnId="{6383C918-C567-4E6E-86DB-50A53BE17812}">
      <dgm:prSet/>
      <dgm:spPr/>
      <dgm:t>
        <a:bodyPr/>
        <a:lstStyle/>
        <a:p>
          <a:endParaRPr lang="en-US"/>
        </a:p>
      </dgm:t>
    </dgm:pt>
    <dgm:pt modelId="{8D3741D5-A2CE-414B-9884-7213D5AEF539}" type="pres">
      <dgm:prSet presAssocID="{14F07DAB-01BF-4CBD-9423-0A863F8846F0}" presName="diagram" presStyleCnt="0">
        <dgm:presLayoutVars>
          <dgm:dir/>
          <dgm:resizeHandles val="exact"/>
        </dgm:presLayoutVars>
      </dgm:prSet>
      <dgm:spPr/>
    </dgm:pt>
    <dgm:pt modelId="{9EB91F52-851B-9846-9584-F92951AAC56E}" type="pres">
      <dgm:prSet presAssocID="{2627D7B6-B02E-43FB-B171-1886BED4A2BF}" presName="node" presStyleLbl="node1" presStyleIdx="0" presStyleCnt="5">
        <dgm:presLayoutVars>
          <dgm:bulletEnabled val="1"/>
        </dgm:presLayoutVars>
      </dgm:prSet>
      <dgm:spPr/>
    </dgm:pt>
    <dgm:pt modelId="{208E180A-FA79-8C41-A3F3-5DDD2A43B645}" type="pres">
      <dgm:prSet presAssocID="{0A8B80B2-ED8C-4F8A-BA54-D992F384E7C0}" presName="sibTrans" presStyleCnt="0"/>
      <dgm:spPr/>
    </dgm:pt>
    <dgm:pt modelId="{4B2B8D91-C1B3-4F40-8515-0B002720CF93}" type="pres">
      <dgm:prSet presAssocID="{62D91C02-D153-4962-991C-9EA8E7A29B7A}" presName="node" presStyleLbl="node1" presStyleIdx="1" presStyleCnt="5">
        <dgm:presLayoutVars>
          <dgm:bulletEnabled val="1"/>
        </dgm:presLayoutVars>
      </dgm:prSet>
      <dgm:spPr/>
    </dgm:pt>
    <dgm:pt modelId="{307C1453-18D2-9947-AD79-16643312192D}" type="pres">
      <dgm:prSet presAssocID="{CB1F0CEF-189B-43B1-A7EB-62A4E9DF133E}" presName="sibTrans" presStyleCnt="0"/>
      <dgm:spPr/>
    </dgm:pt>
    <dgm:pt modelId="{E700BF30-F47F-6D47-BFD8-B4702D35F637}" type="pres">
      <dgm:prSet presAssocID="{3A6A00A7-882A-4DBF-AD0C-B5C191B3622E}" presName="node" presStyleLbl="node1" presStyleIdx="2" presStyleCnt="5">
        <dgm:presLayoutVars>
          <dgm:bulletEnabled val="1"/>
        </dgm:presLayoutVars>
      </dgm:prSet>
      <dgm:spPr/>
    </dgm:pt>
    <dgm:pt modelId="{78911CFA-87B1-344D-BFD3-19F09D25D690}" type="pres">
      <dgm:prSet presAssocID="{3DF05870-9B81-474E-B982-2E0051A2ABD9}" presName="sibTrans" presStyleCnt="0"/>
      <dgm:spPr/>
    </dgm:pt>
    <dgm:pt modelId="{6B310409-A22A-4C44-93F2-D404D1257FB2}" type="pres">
      <dgm:prSet presAssocID="{F26A268D-7273-4DC6-B2C1-6146B1490ED2}" presName="node" presStyleLbl="node1" presStyleIdx="3" presStyleCnt="5">
        <dgm:presLayoutVars>
          <dgm:bulletEnabled val="1"/>
        </dgm:presLayoutVars>
      </dgm:prSet>
      <dgm:spPr/>
    </dgm:pt>
    <dgm:pt modelId="{E158106F-AB96-A54A-A18C-881A4066577D}" type="pres">
      <dgm:prSet presAssocID="{8458FF13-5C31-491D-A207-8F9EDB63FC21}" presName="sibTrans" presStyleCnt="0"/>
      <dgm:spPr/>
    </dgm:pt>
    <dgm:pt modelId="{1DCD3694-9154-A548-9E48-608BF8908C35}" type="pres">
      <dgm:prSet presAssocID="{6FB1CC59-0A54-4AC0-A087-2C86B1129D47}" presName="node" presStyleLbl="node1" presStyleIdx="4" presStyleCnt="5">
        <dgm:presLayoutVars>
          <dgm:bulletEnabled val="1"/>
        </dgm:presLayoutVars>
      </dgm:prSet>
      <dgm:spPr/>
    </dgm:pt>
  </dgm:ptLst>
  <dgm:cxnLst>
    <dgm:cxn modelId="{FDF12D12-3D6E-0C4A-8AD4-22B5D541E2A9}" type="presOf" srcId="{6FB1CC59-0A54-4AC0-A087-2C86B1129D47}" destId="{1DCD3694-9154-A548-9E48-608BF8908C35}" srcOrd="0" destOrd="0" presId="urn:microsoft.com/office/officeart/2005/8/layout/default"/>
    <dgm:cxn modelId="{6383C918-C567-4E6E-86DB-50A53BE17812}" srcId="{14F07DAB-01BF-4CBD-9423-0A863F8846F0}" destId="{6FB1CC59-0A54-4AC0-A087-2C86B1129D47}" srcOrd="4" destOrd="0" parTransId="{BA01EBAF-ACD0-44CB-96B8-13622F32EB70}" sibTransId="{A3B23271-5B86-444C-B691-50A78348CE48}"/>
    <dgm:cxn modelId="{3E75AD26-7485-8C48-9A2B-E1CE7E6327AD}" type="presOf" srcId="{14F07DAB-01BF-4CBD-9423-0A863F8846F0}" destId="{8D3741D5-A2CE-414B-9884-7213D5AEF539}" srcOrd="0" destOrd="0" presId="urn:microsoft.com/office/officeart/2005/8/layout/default"/>
    <dgm:cxn modelId="{7CC41C33-475B-2B43-A155-7ADC2AF47B6E}" type="presOf" srcId="{62D91C02-D153-4962-991C-9EA8E7A29B7A}" destId="{4B2B8D91-C1B3-4F40-8515-0B002720CF93}" srcOrd="0" destOrd="0" presId="urn:microsoft.com/office/officeart/2005/8/layout/default"/>
    <dgm:cxn modelId="{10E6F76F-D826-604A-B293-B34D2F5FFD16}" type="presOf" srcId="{2627D7B6-B02E-43FB-B171-1886BED4A2BF}" destId="{9EB91F52-851B-9846-9584-F92951AAC56E}" srcOrd="0" destOrd="0" presId="urn:microsoft.com/office/officeart/2005/8/layout/default"/>
    <dgm:cxn modelId="{A6F81857-8B6B-0646-9222-BE04DCCBC767}" type="presOf" srcId="{F26A268D-7273-4DC6-B2C1-6146B1490ED2}" destId="{6B310409-A22A-4C44-93F2-D404D1257FB2}" srcOrd="0" destOrd="0" presId="urn:microsoft.com/office/officeart/2005/8/layout/default"/>
    <dgm:cxn modelId="{9C765188-7A96-4DF7-B8BA-14E324BB512B}" srcId="{14F07DAB-01BF-4CBD-9423-0A863F8846F0}" destId="{62D91C02-D153-4962-991C-9EA8E7A29B7A}" srcOrd="1" destOrd="0" parTransId="{1C6E1F6F-C692-433F-96B4-2A5CED1CF349}" sibTransId="{CB1F0CEF-189B-43B1-A7EB-62A4E9DF133E}"/>
    <dgm:cxn modelId="{181A4093-A35C-4ED9-A375-6A44E3D74D97}" srcId="{14F07DAB-01BF-4CBD-9423-0A863F8846F0}" destId="{F26A268D-7273-4DC6-B2C1-6146B1490ED2}" srcOrd="3" destOrd="0" parTransId="{83D48808-4D6C-471B-86B4-AF3C6474FD54}" sibTransId="{8458FF13-5C31-491D-A207-8F9EDB63FC21}"/>
    <dgm:cxn modelId="{D41CAAB1-49C3-4748-BD3A-79946C732E1B}" type="presOf" srcId="{3A6A00A7-882A-4DBF-AD0C-B5C191B3622E}" destId="{E700BF30-F47F-6D47-BFD8-B4702D35F637}" srcOrd="0" destOrd="0" presId="urn:microsoft.com/office/officeart/2005/8/layout/default"/>
    <dgm:cxn modelId="{E34615CD-AD98-468D-BC01-6D8B75EEFA49}" srcId="{14F07DAB-01BF-4CBD-9423-0A863F8846F0}" destId="{3A6A00A7-882A-4DBF-AD0C-B5C191B3622E}" srcOrd="2" destOrd="0" parTransId="{4447B8F3-71D8-4F1F-A00B-013E4A7531EE}" sibTransId="{3DF05870-9B81-474E-B982-2E0051A2ABD9}"/>
    <dgm:cxn modelId="{286A7FE3-5D86-400F-AEE5-A3C9160C9025}" srcId="{14F07DAB-01BF-4CBD-9423-0A863F8846F0}" destId="{2627D7B6-B02E-43FB-B171-1886BED4A2BF}" srcOrd="0" destOrd="0" parTransId="{0895B5D8-AFAD-4165-BD50-1C55310FCE36}" sibTransId="{0A8B80B2-ED8C-4F8A-BA54-D992F384E7C0}"/>
    <dgm:cxn modelId="{D1AD0C9C-9CDB-7B4D-ABD7-507351905D13}" type="presParOf" srcId="{8D3741D5-A2CE-414B-9884-7213D5AEF539}" destId="{9EB91F52-851B-9846-9584-F92951AAC56E}" srcOrd="0" destOrd="0" presId="urn:microsoft.com/office/officeart/2005/8/layout/default"/>
    <dgm:cxn modelId="{767D0AB4-2606-184C-ACEA-561C1618C981}" type="presParOf" srcId="{8D3741D5-A2CE-414B-9884-7213D5AEF539}" destId="{208E180A-FA79-8C41-A3F3-5DDD2A43B645}" srcOrd="1" destOrd="0" presId="urn:microsoft.com/office/officeart/2005/8/layout/default"/>
    <dgm:cxn modelId="{CF07D947-92C3-2F4F-AC6A-01BC27779412}" type="presParOf" srcId="{8D3741D5-A2CE-414B-9884-7213D5AEF539}" destId="{4B2B8D91-C1B3-4F40-8515-0B002720CF93}" srcOrd="2" destOrd="0" presId="urn:microsoft.com/office/officeart/2005/8/layout/default"/>
    <dgm:cxn modelId="{0F70B56D-8F53-7B48-839A-7DC9C2CDAE21}" type="presParOf" srcId="{8D3741D5-A2CE-414B-9884-7213D5AEF539}" destId="{307C1453-18D2-9947-AD79-16643312192D}" srcOrd="3" destOrd="0" presId="urn:microsoft.com/office/officeart/2005/8/layout/default"/>
    <dgm:cxn modelId="{5ADEC9FE-1804-084D-A5AC-F6A5594B2EF4}" type="presParOf" srcId="{8D3741D5-A2CE-414B-9884-7213D5AEF539}" destId="{E700BF30-F47F-6D47-BFD8-B4702D35F637}" srcOrd="4" destOrd="0" presId="urn:microsoft.com/office/officeart/2005/8/layout/default"/>
    <dgm:cxn modelId="{4DAA07D4-2D5F-CF45-90D7-7093ACFCA53A}" type="presParOf" srcId="{8D3741D5-A2CE-414B-9884-7213D5AEF539}" destId="{78911CFA-87B1-344D-BFD3-19F09D25D690}" srcOrd="5" destOrd="0" presId="urn:microsoft.com/office/officeart/2005/8/layout/default"/>
    <dgm:cxn modelId="{F03F89B2-E3A6-3444-AFBD-DFFE0B2AA0D6}" type="presParOf" srcId="{8D3741D5-A2CE-414B-9884-7213D5AEF539}" destId="{6B310409-A22A-4C44-93F2-D404D1257FB2}" srcOrd="6" destOrd="0" presId="urn:microsoft.com/office/officeart/2005/8/layout/default"/>
    <dgm:cxn modelId="{91A63965-D0AC-414E-AEA1-C4B7139DE671}" type="presParOf" srcId="{8D3741D5-A2CE-414B-9884-7213D5AEF539}" destId="{E158106F-AB96-A54A-A18C-881A4066577D}" srcOrd="7" destOrd="0" presId="urn:microsoft.com/office/officeart/2005/8/layout/default"/>
    <dgm:cxn modelId="{85C8AC19-0534-C441-811B-F89DD5AD8F35}" type="presParOf" srcId="{8D3741D5-A2CE-414B-9884-7213D5AEF539}" destId="{1DCD3694-9154-A548-9E48-608BF8908C3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8D350-E539-439B-9B64-E30673636A55}"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B5658520-6105-4AF1-8D31-9073DF11FF4B}">
      <dgm:prSet/>
      <dgm:spPr/>
      <dgm:t>
        <a:bodyPr/>
        <a:lstStyle/>
        <a:p>
          <a:r>
            <a:rPr lang="en-US" dirty="0"/>
            <a:t>Trained that the violence will get worse if authorities are notified</a:t>
          </a:r>
        </a:p>
      </dgm:t>
    </dgm:pt>
    <dgm:pt modelId="{6C69EFB8-8EE7-4AA9-ADF1-99F81A149753}" type="parTrans" cxnId="{E174B212-227C-48CB-9D47-D885EBFC3980}">
      <dgm:prSet/>
      <dgm:spPr/>
      <dgm:t>
        <a:bodyPr/>
        <a:lstStyle/>
        <a:p>
          <a:endParaRPr lang="en-US"/>
        </a:p>
      </dgm:t>
    </dgm:pt>
    <dgm:pt modelId="{B4215A6F-DD9F-4665-99BD-4A01A4C29BD0}" type="sibTrans" cxnId="{E174B212-227C-48CB-9D47-D885EBFC3980}">
      <dgm:prSet/>
      <dgm:spPr/>
      <dgm:t>
        <a:bodyPr/>
        <a:lstStyle/>
        <a:p>
          <a:endParaRPr lang="en-US"/>
        </a:p>
      </dgm:t>
    </dgm:pt>
    <dgm:pt modelId="{C6C2F796-ABED-4CFB-B5B3-0E1135F23EBF}">
      <dgm:prSet/>
      <dgm:spPr/>
      <dgm:t>
        <a:bodyPr/>
        <a:lstStyle/>
        <a:p>
          <a:r>
            <a:rPr lang="en-US"/>
            <a:t>All done behind closed doors</a:t>
          </a:r>
        </a:p>
      </dgm:t>
    </dgm:pt>
    <dgm:pt modelId="{8D4762E6-8B09-4A6C-A3CE-EE9C806DEC1A}" type="parTrans" cxnId="{847172AB-C88F-4991-A26A-AFF215477CB2}">
      <dgm:prSet/>
      <dgm:spPr/>
      <dgm:t>
        <a:bodyPr/>
        <a:lstStyle/>
        <a:p>
          <a:endParaRPr lang="en-US"/>
        </a:p>
      </dgm:t>
    </dgm:pt>
    <dgm:pt modelId="{4C1E8C6C-5D0A-4038-8C75-5BF5EF6852FF}" type="sibTrans" cxnId="{847172AB-C88F-4991-A26A-AFF215477CB2}">
      <dgm:prSet/>
      <dgm:spPr/>
      <dgm:t>
        <a:bodyPr/>
        <a:lstStyle/>
        <a:p>
          <a:endParaRPr lang="en-US"/>
        </a:p>
      </dgm:t>
    </dgm:pt>
    <dgm:pt modelId="{81A86ED3-B3C2-4531-968B-A85E9CBA7F43}">
      <dgm:prSet/>
      <dgm:spPr/>
      <dgm:t>
        <a:bodyPr/>
        <a:lstStyle/>
        <a:p>
          <a:r>
            <a:rPr lang="en-US"/>
            <a:t>Measures are taken to prevent discovery</a:t>
          </a:r>
        </a:p>
      </dgm:t>
    </dgm:pt>
    <dgm:pt modelId="{DC533E5D-06E8-4B62-B7B5-89E08DD3BB6F}" type="parTrans" cxnId="{013688C9-8B53-43EE-813F-E2D6AD811E12}">
      <dgm:prSet/>
      <dgm:spPr/>
      <dgm:t>
        <a:bodyPr/>
        <a:lstStyle/>
        <a:p>
          <a:endParaRPr lang="en-US"/>
        </a:p>
      </dgm:t>
    </dgm:pt>
    <dgm:pt modelId="{F50D7F5E-124C-4998-B3BC-721CAC493D80}" type="sibTrans" cxnId="{013688C9-8B53-43EE-813F-E2D6AD811E12}">
      <dgm:prSet/>
      <dgm:spPr/>
      <dgm:t>
        <a:bodyPr/>
        <a:lstStyle/>
        <a:p>
          <a:endParaRPr lang="en-US"/>
        </a:p>
      </dgm:t>
    </dgm:pt>
    <dgm:pt modelId="{C7C1CA74-2641-4D1D-BBE6-628DB4E6ED00}">
      <dgm:prSet/>
      <dgm:spPr/>
      <dgm:t>
        <a:bodyPr/>
        <a:lstStyle/>
        <a:p>
          <a:r>
            <a:rPr lang="en-US"/>
            <a:t>Domestic Violence is 3</a:t>
          </a:r>
          <a:r>
            <a:rPr lang="en-US" baseline="30000"/>
            <a:t>rd</a:t>
          </a:r>
          <a:r>
            <a:rPr lang="en-US"/>
            <a:t> leading cause of homelessness</a:t>
          </a:r>
        </a:p>
      </dgm:t>
    </dgm:pt>
    <dgm:pt modelId="{62E44E84-D461-43EB-8447-F0BD39E47C24}" type="parTrans" cxnId="{E24D5FC3-FBD8-4AE3-B949-D1B9A9D2F180}">
      <dgm:prSet/>
      <dgm:spPr/>
      <dgm:t>
        <a:bodyPr/>
        <a:lstStyle/>
        <a:p>
          <a:endParaRPr lang="en-US"/>
        </a:p>
      </dgm:t>
    </dgm:pt>
    <dgm:pt modelId="{D801E83D-C991-4FFD-A04C-03857B825E3B}" type="sibTrans" cxnId="{E24D5FC3-FBD8-4AE3-B949-D1B9A9D2F180}">
      <dgm:prSet/>
      <dgm:spPr/>
      <dgm:t>
        <a:bodyPr/>
        <a:lstStyle/>
        <a:p>
          <a:endParaRPr lang="en-US"/>
        </a:p>
      </dgm:t>
    </dgm:pt>
    <dgm:pt modelId="{CC2640C7-4F4E-43EC-BDE9-61A5DDF2F376}">
      <dgm:prSet/>
      <dgm:spPr/>
      <dgm:t>
        <a:bodyPr/>
        <a:lstStyle/>
        <a:p>
          <a:r>
            <a:rPr lang="en-US"/>
            <a:t>Preservation </a:t>
          </a:r>
        </a:p>
      </dgm:t>
    </dgm:pt>
    <dgm:pt modelId="{EAE02069-E05F-47B0-B786-02C457555D6F}" type="parTrans" cxnId="{C0750E62-1124-49D0-8D07-DDFA4EF4B840}">
      <dgm:prSet/>
      <dgm:spPr/>
      <dgm:t>
        <a:bodyPr/>
        <a:lstStyle/>
        <a:p>
          <a:endParaRPr lang="en-US"/>
        </a:p>
      </dgm:t>
    </dgm:pt>
    <dgm:pt modelId="{3FD05179-3625-46A5-BCFB-28F0421337EF}" type="sibTrans" cxnId="{C0750E62-1124-49D0-8D07-DDFA4EF4B840}">
      <dgm:prSet/>
      <dgm:spPr/>
      <dgm:t>
        <a:bodyPr/>
        <a:lstStyle/>
        <a:p>
          <a:endParaRPr lang="en-US"/>
        </a:p>
      </dgm:t>
    </dgm:pt>
    <dgm:pt modelId="{4B64FDF8-6A95-A04E-A2CF-7C592D518C8D}" type="pres">
      <dgm:prSet presAssocID="{8D18D350-E539-439B-9B64-E30673636A55}" presName="diagram" presStyleCnt="0">
        <dgm:presLayoutVars>
          <dgm:dir/>
          <dgm:resizeHandles val="exact"/>
        </dgm:presLayoutVars>
      </dgm:prSet>
      <dgm:spPr/>
    </dgm:pt>
    <dgm:pt modelId="{AEDBE39B-065B-6749-9F0C-4647572AAAF2}" type="pres">
      <dgm:prSet presAssocID="{B5658520-6105-4AF1-8D31-9073DF11FF4B}" presName="node" presStyleLbl="node1" presStyleIdx="0" presStyleCnt="5">
        <dgm:presLayoutVars>
          <dgm:bulletEnabled val="1"/>
        </dgm:presLayoutVars>
      </dgm:prSet>
      <dgm:spPr/>
    </dgm:pt>
    <dgm:pt modelId="{75DCFAAA-D320-284B-A929-C7F6BEFD48FA}" type="pres">
      <dgm:prSet presAssocID="{B4215A6F-DD9F-4665-99BD-4A01A4C29BD0}" presName="sibTrans" presStyleCnt="0"/>
      <dgm:spPr/>
    </dgm:pt>
    <dgm:pt modelId="{5CF0E740-E54A-A446-BB53-90DAB86E9DE6}" type="pres">
      <dgm:prSet presAssocID="{C6C2F796-ABED-4CFB-B5B3-0E1135F23EBF}" presName="node" presStyleLbl="node1" presStyleIdx="1" presStyleCnt="5">
        <dgm:presLayoutVars>
          <dgm:bulletEnabled val="1"/>
        </dgm:presLayoutVars>
      </dgm:prSet>
      <dgm:spPr/>
    </dgm:pt>
    <dgm:pt modelId="{458EBF7C-984F-1A4B-AE76-0BEF5840765F}" type="pres">
      <dgm:prSet presAssocID="{4C1E8C6C-5D0A-4038-8C75-5BF5EF6852FF}" presName="sibTrans" presStyleCnt="0"/>
      <dgm:spPr/>
    </dgm:pt>
    <dgm:pt modelId="{2CFD5FF9-FFF0-CF4F-AE08-4A610B92F408}" type="pres">
      <dgm:prSet presAssocID="{81A86ED3-B3C2-4531-968B-A85E9CBA7F43}" presName="node" presStyleLbl="node1" presStyleIdx="2" presStyleCnt="5">
        <dgm:presLayoutVars>
          <dgm:bulletEnabled val="1"/>
        </dgm:presLayoutVars>
      </dgm:prSet>
      <dgm:spPr/>
    </dgm:pt>
    <dgm:pt modelId="{CB377BEB-7D56-ED4C-9ACE-028B8A4E7D80}" type="pres">
      <dgm:prSet presAssocID="{F50D7F5E-124C-4998-B3BC-721CAC493D80}" presName="sibTrans" presStyleCnt="0"/>
      <dgm:spPr/>
    </dgm:pt>
    <dgm:pt modelId="{38DA2279-42B4-624A-AA30-1FB489FA2503}" type="pres">
      <dgm:prSet presAssocID="{C7C1CA74-2641-4D1D-BBE6-628DB4E6ED00}" presName="node" presStyleLbl="node1" presStyleIdx="3" presStyleCnt="5">
        <dgm:presLayoutVars>
          <dgm:bulletEnabled val="1"/>
        </dgm:presLayoutVars>
      </dgm:prSet>
      <dgm:spPr/>
    </dgm:pt>
    <dgm:pt modelId="{2299B955-7C3C-E348-ACFD-F9FF56B72676}" type="pres">
      <dgm:prSet presAssocID="{D801E83D-C991-4FFD-A04C-03857B825E3B}" presName="sibTrans" presStyleCnt="0"/>
      <dgm:spPr/>
    </dgm:pt>
    <dgm:pt modelId="{3508670A-4771-C644-B671-2388477D7ACD}" type="pres">
      <dgm:prSet presAssocID="{CC2640C7-4F4E-43EC-BDE9-61A5DDF2F376}" presName="node" presStyleLbl="node1" presStyleIdx="4" presStyleCnt="5">
        <dgm:presLayoutVars>
          <dgm:bulletEnabled val="1"/>
        </dgm:presLayoutVars>
      </dgm:prSet>
      <dgm:spPr/>
    </dgm:pt>
  </dgm:ptLst>
  <dgm:cxnLst>
    <dgm:cxn modelId="{CD7D6112-C6C7-DF4F-916E-F55E8045015B}" type="presOf" srcId="{CC2640C7-4F4E-43EC-BDE9-61A5DDF2F376}" destId="{3508670A-4771-C644-B671-2388477D7ACD}" srcOrd="0" destOrd="0" presId="urn:microsoft.com/office/officeart/2005/8/layout/default"/>
    <dgm:cxn modelId="{E174B212-227C-48CB-9D47-D885EBFC3980}" srcId="{8D18D350-E539-439B-9B64-E30673636A55}" destId="{B5658520-6105-4AF1-8D31-9073DF11FF4B}" srcOrd="0" destOrd="0" parTransId="{6C69EFB8-8EE7-4AA9-ADF1-99F81A149753}" sibTransId="{B4215A6F-DD9F-4665-99BD-4A01A4C29BD0}"/>
    <dgm:cxn modelId="{FE52731F-FA5D-BE45-8737-D6CA783778B5}" type="presOf" srcId="{B5658520-6105-4AF1-8D31-9073DF11FF4B}" destId="{AEDBE39B-065B-6749-9F0C-4647572AAAF2}" srcOrd="0" destOrd="0" presId="urn:microsoft.com/office/officeart/2005/8/layout/default"/>
    <dgm:cxn modelId="{2DBDE928-B420-3E4B-BDD5-09FBE07255C4}" type="presOf" srcId="{8D18D350-E539-439B-9B64-E30673636A55}" destId="{4B64FDF8-6A95-A04E-A2CF-7C592D518C8D}" srcOrd="0" destOrd="0" presId="urn:microsoft.com/office/officeart/2005/8/layout/default"/>
    <dgm:cxn modelId="{C0750E62-1124-49D0-8D07-DDFA4EF4B840}" srcId="{8D18D350-E539-439B-9B64-E30673636A55}" destId="{CC2640C7-4F4E-43EC-BDE9-61A5DDF2F376}" srcOrd="4" destOrd="0" parTransId="{EAE02069-E05F-47B0-B786-02C457555D6F}" sibTransId="{3FD05179-3625-46A5-BCFB-28F0421337EF}"/>
    <dgm:cxn modelId="{9B59F463-8AC7-C542-95FD-32BE116658A5}" type="presOf" srcId="{81A86ED3-B3C2-4531-968B-A85E9CBA7F43}" destId="{2CFD5FF9-FFF0-CF4F-AE08-4A610B92F408}" srcOrd="0" destOrd="0" presId="urn:microsoft.com/office/officeart/2005/8/layout/default"/>
    <dgm:cxn modelId="{60874491-E807-AB4D-8AE0-E6332EBB7E28}" type="presOf" srcId="{C7C1CA74-2641-4D1D-BBE6-628DB4E6ED00}" destId="{38DA2279-42B4-624A-AA30-1FB489FA2503}" srcOrd="0" destOrd="0" presId="urn:microsoft.com/office/officeart/2005/8/layout/default"/>
    <dgm:cxn modelId="{847172AB-C88F-4991-A26A-AFF215477CB2}" srcId="{8D18D350-E539-439B-9B64-E30673636A55}" destId="{C6C2F796-ABED-4CFB-B5B3-0E1135F23EBF}" srcOrd="1" destOrd="0" parTransId="{8D4762E6-8B09-4A6C-A3CE-EE9C806DEC1A}" sibTransId="{4C1E8C6C-5D0A-4038-8C75-5BF5EF6852FF}"/>
    <dgm:cxn modelId="{998BF6B1-0CC9-CF42-9CE2-1E11C2EC76FC}" type="presOf" srcId="{C6C2F796-ABED-4CFB-B5B3-0E1135F23EBF}" destId="{5CF0E740-E54A-A446-BB53-90DAB86E9DE6}" srcOrd="0" destOrd="0" presId="urn:microsoft.com/office/officeart/2005/8/layout/default"/>
    <dgm:cxn modelId="{E24D5FC3-FBD8-4AE3-B949-D1B9A9D2F180}" srcId="{8D18D350-E539-439B-9B64-E30673636A55}" destId="{C7C1CA74-2641-4D1D-BBE6-628DB4E6ED00}" srcOrd="3" destOrd="0" parTransId="{62E44E84-D461-43EB-8447-F0BD39E47C24}" sibTransId="{D801E83D-C991-4FFD-A04C-03857B825E3B}"/>
    <dgm:cxn modelId="{013688C9-8B53-43EE-813F-E2D6AD811E12}" srcId="{8D18D350-E539-439B-9B64-E30673636A55}" destId="{81A86ED3-B3C2-4531-968B-A85E9CBA7F43}" srcOrd="2" destOrd="0" parTransId="{DC533E5D-06E8-4B62-B7B5-89E08DD3BB6F}" sibTransId="{F50D7F5E-124C-4998-B3BC-721CAC493D80}"/>
    <dgm:cxn modelId="{EB6B59B2-7724-2248-8C7A-9324D1094074}" type="presParOf" srcId="{4B64FDF8-6A95-A04E-A2CF-7C592D518C8D}" destId="{AEDBE39B-065B-6749-9F0C-4647572AAAF2}" srcOrd="0" destOrd="0" presId="urn:microsoft.com/office/officeart/2005/8/layout/default"/>
    <dgm:cxn modelId="{99D73C70-D2E9-524F-9D8E-F48F8A6B7AC8}" type="presParOf" srcId="{4B64FDF8-6A95-A04E-A2CF-7C592D518C8D}" destId="{75DCFAAA-D320-284B-A929-C7F6BEFD48FA}" srcOrd="1" destOrd="0" presId="urn:microsoft.com/office/officeart/2005/8/layout/default"/>
    <dgm:cxn modelId="{885CC525-46AE-D147-BCFE-07FC84E505A5}" type="presParOf" srcId="{4B64FDF8-6A95-A04E-A2CF-7C592D518C8D}" destId="{5CF0E740-E54A-A446-BB53-90DAB86E9DE6}" srcOrd="2" destOrd="0" presId="urn:microsoft.com/office/officeart/2005/8/layout/default"/>
    <dgm:cxn modelId="{C7B2B49A-176A-EA4D-8BE6-91120F289FB5}" type="presParOf" srcId="{4B64FDF8-6A95-A04E-A2CF-7C592D518C8D}" destId="{458EBF7C-984F-1A4B-AE76-0BEF5840765F}" srcOrd="3" destOrd="0" presId="urn:microsoft.com/office/officeart/2005/8/layout/default"/>
    <dgm:cxn modelId="{4561E2CF-E61A-FF4B-AD47-2D886EBBDB99}" type="presParOf" srcId="{4B64FDF8-6A95-A04E-A2CF-7C592D518C8D}" destId="{2CFD5FF9-FFF0-CF4F-AE08-4A610B92F408}" srcOrd="4" destOrd="0" presId="urn:microsoft.com/office/officeart/2005/8/layout/default"/>
    <dgm:cxn modelId="{BD154DE4-9DCE-F64D-BE69-76100A661042}" type="presParOf" srcId="{4B64FDF8-6A95-A04E-A2CF-7C592D518C8D}" destId="{CB377BEB-7D56-ED4C-9ACE-028B8A4E7D80}" srcOrd="5" destOrd="0" presId="urn:microsoft.com/office/officeart/2005/8/layout/default"/>
    <dgm:cxn modelId="{406C6EE8-3BF2-F441-9AD2-9A55CDD28348}" type="presParOf" srcId="{4B64FDF8-6A95-A04E-A2CF-7C592D518C8D}" destId="{38DA2279-42B4-624A-AA30-1FB489FA2503}" srcOrd="6" destOrd="0" presId="urn:microsoft.com/office/officeart/2005/8/layout/default"/>
    <dgm:cxn modelId="{960AEDE3-CB11-2E49-91E5-B9CB4AD8BC83}" type="presParOf" srcId="{4B64FDF8-6A95-A04E-A2CF-7C592D518C8D}" destId="{2299B955-7C3C-E348-ACFD-F9FF56B72676}" srcOrd="7" destOrd="0" presId="urn:microsoft.com/office/officeart/2005/8/layout/default"/>
    <dgm:cxn modelId="{C2393D0F-7ADE-AB48-8059-042E545F7E19}" type="presParOf" srcId="{4B64FDF8-6A95-A04E-A2CF-7C592D518C8D}" destId="{3508670A-4771-C644-B671-2388477D7AC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D994B-0120-426C-8039-A24AEC7328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9FC54F3-FE37-42E8-BC34-5387B826E8E7}">
      <dgm:prSet/>
      <dgm:spPr/>
      <dgm:t>
        <a:bodyPr/>
        <a:lstStyle/>
        <a:p>
          <a:r>
            <a:rPr lang="en-US" b="0" i="0" dirty="0"/>
            <a:t>(5) "Serious physical harm to persons" means any of the following:</a:t>
          </a:r>
          <a:endParaRPr lang="en-US" dirty="0"/>
        </a:p>
      </dgm:t>
    </dgm:pt>
    <dgm:pt modelId="{F149B60C-C0B0-47B6-8D68-7E595B5F5CD0}" type="parTrans" cxnId="{5E17BBBA-AD8D-4C84-BC4C-73A59E694F7A}">
      <dgm:prSet/>
      <dgm:spPr/>
      <dgm:t>
        <a:bodyPr/>
        <a:lstStyle/>
        <a:p>
          <a:endParaRPr lang="en-US"/>
        </a:p>
      </dgm:t>
    </dgm:pt>
    <dgm:pt modelId="{BBD6CEAB-1D0E-4405-8B26-0536724196B0}" type="sibTrans" cxnId="{5E17BBBA-AD8D-4C84-BC4C-73A59E694F7A}">
      <dgm:prSet/>
      <dgm:spPr/>
      <dgm:t>
        <a:bodyPr/>
        <a:lstStyle/>
        <a:p>
          <a:endParaRPr lang="en-US"/>
        </a:p>
      </dgm:t>
    </dgm:pt>
    <dgm:pt modelId="{E7FF5EA7-FDD6-4BBD-A930-DA3751C1B011}">
      <dgm:prSet/>
      <dgm:spPr/>
      <dgm:t>
        <a:bodyPr/>
        <a:lstStyle/>
        <a:p>
          <a:r>
            <a:rPr lang="en-US" b="0" i="0"/>
            <a:t>(a) Any mental illness or condition of such gravity as would normally require hospitalization or prolonged psychiatric treatment;</a:t>
          </a:r>
          <a:endParaRPr lang="en-US"/>
        </a:p>
      </dgm:t>
    </dgm:pt>
    <dgm:pt modelId="{80837B82-DE09-4064-878F-F9E3A7926DCD}" type="parTrans" cxnId="{2C38D834-DA56-4347-BB67-C4F629D497A0}">
      <dgm:prSet/>
      <dgm:spPr/>
      <dgm:t>
        <a:bodyPr/>
        <a:lstStyle/>
        <a:p>
          <a:endParaRPr lang="en-US"/>
        </a:p>
      </dgm:t>
    </dgm:pt>
    <dgm:pt modelId="{3B528C64-E4F5-4B58-B626-41174815478B}" type="sibTrans" cxnId="{2C38D834-DA56-4347-BB67-C4F629D497A0}">
      <dgm:prSet/>
      <dgm:spPr/>
      <dgm:t>
        <a:bodyPr/>
        <a:lstStyle/>
        <a:p>
          <a:endParaRPr lang="en-US"/>
        </a:p>
      </dgm:t>
    </dgm:pt>
    <dgm:pt modelId="{E53E2463-EDF3-4B00-993F-E7E22359C561}">
      <dgm:prSet/>
      <dgm:spPr/>
      <dgm:t>
        <a:bodyPr/>
        <a:lstStyle/>
        <a:p>
          <a:r>
            <a:rPr lang="en-US" b="0" i="0"/>
            <a:t>(b) Any physical harm that carries a substantial risk of death;</a:t>
          </a:r>
          <a:endParaRPr lang="en-US"/>
        </a:p>
      </dgm:t>
    </dgm:pt>
    <dgm:pt modelId="{C6CAD300-CCF8-4DD4-AE93-B522D4567CA9}" type="parTrans" cxnId="{4376752B-647D-47C6-B03A-4103C87F487B}">
      <dgm:prSet/>
      <dgm:spPr/>
      <dgm:t>
        <a:bodyPr/>
        <a:lstStyle/>
        <a:p>
          <a:endParaRPr lang="en-US"/>
        </a:p>
      </dgm:t>
    </dgm:pt>
    <dgm:pt modelId="{E9CFD8E9-34E5-45CC-BC62-6174488B7D00}" type="sibTrans" cxnId="{4376752B-647D-47C6-B03A-4103C87F487B}">
      <dgm:prSet/>
      <dgm:spPr/>
      <dgm:t>
        <a:bodyPr/>
        <a:lstStyle/>
        <a:p>
          <a:endParaRPr lang="en-US"/>
        </a:p>
      </dgm:t>
    </dgm:pt>
    <dgm:pt modelId="{96EFDD2A-2726-43D7-B045-C93280578EBE}">
      <dgm:prSet/>
      <dgm:spPr/>
      <dgm:t>
        <a:bodyPr/>
        <a:lstStyle/>
        <a:p>
          <a:r>
            <a:rPr lang="en-US" b="0" i="0" dirty="0">
              <a:solidFill>
                <a:srgbClr val="002060"/>
              </a:solidFill>
            </a:rPr>
            <a:t>(c) Any physical harm that involves some permanent incapacity, whether partial or total, or that involves some temporary, substantial incapacity</a:t>
          </a:r>
          <a:r>
            <a:rPr lang="en-US" b="0" i="0" dirty="0"/>
            <a:t>;</a:t>
          </a:r>
          <a:endParaRPr lang="en-US" dirty="0"/>
        </a:p>
      </dgm:t>
    </dgm:pt>
    <dgm:pt modelId="{2C16C03A-DFE4-47D5-9109-CA7840CA50E2}" type="parTrans" cxnId="{E33D2DD2-9EA4-4483-A9BA-3B9482A8727D}">
      <dgm:prSet/>
      <dgm:spPr/>
      <dgm:t>
        <a:bodyPr/>
        <a:lstStyle/>
        <a:p>
          <a:endParaRPr lang="en-US"/>
        </a:p>
      </dgm:t>
    </dgm:pt>
    <dgm:pt modelId="{756FC8E5-A5C0-46F3-BFC2-5CCA1C52092D}" type="sibTrans" cxnId="{E33D2DD2-9EA4-4483-A9BA-3B9482A8727D}">
      <dgm:prSet/>
      <dgm:spPr/>
      <dgm:t>
        <a:bodyPr/>
        <a:lstStyle/>
        <a:p>
          <a:endParaRPr lang="en-US"/>
        </a:p>
      </dgm:t>
    </dgm:pt>
    <dgm:pt modelId="{E7EA462D-21AE-4C08-8202-F4E944184AA6}">
      <dgm:prSet/>
      <dgm:spPr/>
      <dgm:t>
        <a:bodyPr/>
        <a:lstStyle/>
        <a:p>
          <a:r>
            <a:rPr lang="en-US" b="0" i="0"/>
            <a:t>(d) Any physical harm that involves some permanent disfigurement or that involves some temporary, serious disfigurement;</a:t>
          </a:r>
          <a:endParaRPr lang="en-US"/>
        </a:p>
      </dgm:t>
    </dgm:pt>
    <dgm:pt modelId="{CC1CC187-D4DA-44A3-86D4-39F4AB399325}" type="parTrans" cxnId="{0A351026-75DE-448C-919C-925EB486A157}">
      <dgm:prSet/>
      <dgm:spPr/>
      <dgm:t>
        <a:bodyPr/>
        <a:lstStyle/>
        <a:p>
          <a:endParaRPr lang="en-US"/>
        </a:p>
      </dgm:t>
    </dgm:pt>
    <dgm:pt modelId="{47FF2B5F-D740-4239-81EB-C336ABFD2BC6}" type="sibTrans" cxnId="{0A351026-75DE-448C-919C-925EB486A157}">
      <dgm:prSet/>
      <dgm:spPr/>
      <dgm:t>
        <a:bodyPr/>
        <a:lstStyle/>
        <a:p>
          <a:endParaRPr lang="en-US"/>
        </a:p>
      </dgm:t>
    </dgm:pt>
    <dgm:pt modelId="{310D4ACC-D096-4C73-A17A-60C36A01944E}">
      <dgm:prSet/>
      <dgm:spPr/>
      <dgm:t>
        <a:bodyPr/>
        <a:lstStyle/>
        <a:p>
          <a:r>
            <a:rPr lang="en-US" b="0" i="0"/>
            <a:t>(e) Any physical harm that involves acute pain of such duration as to result in substantial suffering or that involves any degree of prolonged or intractable pain.</a:t>
          </a:r>
          <a:endParaRPr lang="en-US"/>
        </a:p>
      </dgm:t>
    </dgm:pt>
    <dgm:pt modelId="{17EEBECD-A2CC-4310-B15B-075FE0CEB725}" type="parTrans" cxnId="{0EE7F3D8-E0E9-4B86-A903-BD7962B5E5A8}">
      <dgm:prSet/>
      <dgm:spPr/>
      <dgm:t>
        <a:bodyPr/>
        <a:lstStyle/>
        <a:p>
          <a:endParaRPr lang="en-US"/>
        </a:p>
      </dgm:t>
    </dgm:pt>
    <dgm:pt modelId="{3BA5DFCC-9EF3-4CF7-BE09-1EA2DCD1837B}" type="sibTrans" cxnId="{0EE7F3D8-E0E9-4B86-A903-BD7962B5E5A8}">
      <dgm:prSet/>
      <dgm:spPr/>
      <dgm:t>
        <a:bodyPr/>
        <a:lstStyle/>
        <a:p>
          <a:endParaRPr lang="en-US"/>
        </a:p>
      </dgm:t>
    </dgm:pt>
    <dgm:pt modelId="{44A9310B-D422-410C-B935-2B59D1482335}" type="pres">
      <dgm:prSet presAssocID="{417D994B-0120-426C-8039-A24AEC732884}" presName="linear" presStyleCnt="0">
        <dgm:presLayoutVars>
          <dgm:animLvl val="lvl"/>
          <dgm:resizeHandles val="exact"/>
        </dgm:presLayoutVars>
      </dgm:prSet>
      <dgm:spPr/>
    </dgm:pt>
    <dgm:pt modelId="{2938B448-7711-424D-BFA3-24503CB97EB1}" type="pres">
      <dgm:prSet presAssocID="{09FC54F3-FE37-42E8-BC34-5387B826E8E7}" presName="parentText" presStyleLbl="node1" presStyleIdx="0" presStyleCnt="6">
        <dgm:presLayoutVars>
          <dgm:chMax val="0"/>
          <dgm:bulletEnabled val="1"/>
        </dgm:presLayoutVars>
      </dgm:prSet>
      <dgm:spPr/>
    </dgm:pt>
    <dgm:pt modelId="{FB63A523-E9A4-4393-8E48-0EEA12B78309}" type="pres">
      <dgm:prSet presAssocID="{BBD6CEAB-1D0E-4405-8B26-0536724196B0}" presName="spacer" presStyleCnt="0"/>
      <dgm:spPr/>
    </dgm:pt>
    <dgm:pt modelId="{D46CB1FB-F137-485A-AA6B-590C55E06DC3}" type="pres">
      <dgm:prSet presAssocID="{E7FF5EA7-FDD6-4BBD-A930-DA3751C1B011}" presName="parentText" presStyleLbl="node1" presStyleIdx="1" presStyleCnt="6">
        <dgm:presLayoutVars>
          <dgm:chMax val="0"/>
          <dgm:bulletEnabled val="1"/>
        </dgm:presLayoutVars>
      </dgm:prSet>
      <dgm:spPr/>
    </dgm:pt>
    <dgm:pt modelId="{2199483C-F905-4B85-8271-87DC6EBE1D25}" type="pres">
      <dgm:prSet presAssocID="{3B528C64-E4F5-4B58-B626-41174815478B}" presName="spacer" presStyleCnt="0"/>
      <dgm:spPr/>
    </dgm:pt>
    <dgm:pt modelId="{EB5E7FB1-AC80-4177-A541-B672D4368F09}" type="pres">
      <dgm:prSet presAssocID="{E53E2463-EDF3-4B00-993F-E7E22359C561}" presName="parentText" presStyleLbl="node1" presStyleIdx="2" presStyleCnt="6">
        <dgm:presLayoutVars>
          <dgm:chMax val="0"/>
          <dgm:bulletEnabled val="1"/>
        </dgm:presLayoutVars>
      </dgm:prSet>
      <dgm:spPr/>
    </dgm:pt>
    <dgm:pt modelId="{018D2100-31CF-436C-98E5-6021CFE90340}" type="pres">
      <dgm:prSet presAssocID="{E9CFD8E9-34E5-45CC-BC62-6174488B7D00}" presName="spacer" presStyleCnt="0"/>
      <dgm:spPr/>
    </dgm:pt>
    <dgm:pt modelId="{71CE3000-8D19-408A-B079-4C8E482F3CDC}" type="pres">
      <dgm:prSet presAssocID="{96EFDD2A-2726-43D7-B045-C93280578EBE}" presName="parentText" presStyleLbl="node1" presStyleIdx="3" presStyleCnt="6">
        <dgm:presLayoutVars>
          <dgm:chMax val="0"/>
          <dgm:bulletEnabled val="1"/>
        </dgm:presLayoutVars>
      </dgm:prSet>
      <dgm:spPr/>
    </dgm:pt>
    <dgm:pt modelId="{D9E581AE-79F1-4596-B60F-B751709016A7}" type="pres">
      <dgm:prSet presAssocID="{756FC8E5-A5C0-46F3-BFC2-5CCA1C52092D}" presName="spacer" presStyleCnt="0"/>
      <dgm:spPr/>
    </dgm:pt>
    <dgm:pt modelId="{FC031143-93F4-4616-823A-1504570720AA}" type="pres">
      <dgm:prSet presAssocID="{E7EA462D-21AE-4C08-8202-F4E944184AA6}" presName="parentText" presStyleLbl="node1" presStyleIdx="4" presStyleCnt="6">
        <dgm:presLayoutVars>
          <dgm:chMax val="0"/>
          <dgm:bulletEnabled val="1"/>
        </dgm:presLayoutVars>
      </dgm:prSet>
      <dgm:spPr/>
    </dgm:pt>
    <dgm:pt modelId="{E0CEECF9-47B5-4034-A52E-FE328D25360C}" type="pres">
      <dgm:prSet presAssocID="{47FF2B5F-D740-4239-81EB-C336ABFD2BC6}" presName="spacer" presStyleCnt="0"/>
      <dgm:spPr/>
    </dgm:pt>
    <dgm:pt modelId="{B7B56EB6-9036-42C4-ADA4-2454542FDD60}" type="pres">
      <dgm:prSet presAssocID="{310D4ACC-D096-4C73-A17A-60C36A01944E}" presName="parentText" presStyleLbl="node1" presStyleIdx="5" presStyleCnt="6">
        <dgm:presLayoutVars>
          <dgm:chMax val="0"/>
          <dgm:bulletEnabled val="1"/>
        </dgm:presLayoutVars>
      </dgm:prSet>
      <dgm:spPr/>
    </dgm:pt>
  </dgm:ptLst>
  <dgm:cxnLst>
    <dgm:cxn modelId="{68634C12-08A3-46EE-BD66-8261D98B2D38}" type="presOf" srcId="{09FC54F3-FE37-42E8-BC34-5387B826E8E7}" destId="{2938B448-7711-424D-BFA3-24503CB97EB1}" srcOrd="0" destOrd="0" presId="urn:microsoft.com/office/officeart/2005/8/layout/vList2"/>
    <dgm:cxn modelId="{25467A13-55B0-41B9-B1DA-5EC28B42CDC6}" type="presOf" srcId="{E7FF5EA7-FDD6-4BBD-A930-DA3751C1B011}" destId="{D46CB1FB-F137-485A-AA6B-590C55E06DC3}" srcOrd="0" destOrd="0" presId="urn:microsoft.com/office/officeart/2005/8/layout/vList2"/>
    <dgm:cxn modelId="{0A351026-75DE-448C-919C-925EB486A157}" srcId="{417D994B-0120-426C-8039-A24AEC732884}" destId="{E7EA462D-21AE-4C08-8202-F4E944184AA6}" srcOrd="4" destOrd="0" parTransId="{CC1CC187-D4DA-44A3-86D4-39F4AB399325}" sibTransId="{47FF2B5F-D740-4239-81EB-C336ABFD2BC6}"/>
    <dgm:cxn modelId="{4376752B-647D-47C6-B03A-4103C87F487B}" srcId="{417D994B-0120-426C-8039-A24AEC732884}" destId="{E53E2463-EDF3-4B00-993F-E7E22359C561}" srcOrd="2" destOrd="0" parTransId="{C6CAD300-CCF8-4DD4-AE93-B522D4567CA9}" sibTransId="{E9CFD8E9-34E5-45CC-BC62-6174488B7D00}"/>
    <dgm:cxn modelId="{2C38D834-DA56-4347-BB67-C4F629D497A0}" srcId="{417D994B-0120-426C-8039-A24AEC732884}" destId="{E7FF5EA7-FDD6-4BBD-A930-DA3751C1B011}" srcOrd="1" destOrd="0" parTransId="{80837B82-DE09-4064-878F-F9E3A7926DCD}" sibTransId="{3B528C64-E4F5-4B58-B626-41174815478B}"/>
    <dgm:cxn modelId="{3D4C9B5E-A6AE-4050-9729-46ADE9C0538B}" type="presOf" srcId="{310D4ACC-D096-4C73-A17A-60C36A01944E}" destId="{B7B56EB6-9036-42C4-ADA4-2454542FDD60}" srcOrd="0" destOrd="0" presId="urn:microsoft.com/office/officeart/2005/8/layout/vList2"/>
    <dgm:cxn modelId="{0ED19443-11E2-4185-8B12-733090A3A1DE}" type="presOf" srcId="{E7EA462D-21AE-4C08-8202-F4E944184AA6}" destId="{FC031143-93F4-4616-823A-1504570720AA}" srcOrd="0" destOrd="0" presId="urn:microsoft.com/office/officeart/2005/8/layout/vList2"/>
    <dgm:cxn modelId="{F2A8E744-F3E8-4FCD-BC76-6FDB9181D9AF}" type="presOf" srcId="{E53E2463-EDF3-4B00-993F-E7E22359C561}" destId="{EB5E7FB1-AC80-4177-A541-B672D4368F09}" srcOrd="0" destOrd="0" presId="urn:microsoft.com/office/officeart/2005/8/layout/vList2"/>
    <dgm:cxn modelId="{182140A5-59F8-4372-ACAD-5E142321F659}" type="presOf" srcId="{96EFDD2A-2726-43D7-B045-C93280578EBE}" destId="{71CE3000-8D19-408A-B079-4C8E482F3CDC}" srcOrd="0" destOrd="0" presId="urn:microsoft.com/office/officeart/2005/8/layout/vList2"/>
    <dgm:cxn modelId="{8CCE89A9-57BA-4822-BE6A-D2DAE7C7FBD7}" type="presOf" srcId="{417D994B-0120-426C-8039-A24AEC732884}" destId="{44A9310B-D422-410C-B935-2B59D1482335}" srcOrd="0" destOrd="0" presId="urn:microsoft.com/office/officeart/2005/8/layout/vList2"/>
    <dgm:cxn modelId="{5E17BBBA-AD8D-4C84-BC4C-73A59E694F7A}" srcId="{417D994B-0120-426C-8039-A24AEC732884}" destId="{09FC54F3-FE37-42E8-BC34-5387B826E8E7}" srcOrd="0" destOrd="0" parTransId="{F149B60C-C0B0-47B6-8D68-7E595B5F5CD0}" sibTransId="{BBD6CEAB-1D0E-4405-8B26-0536724196B0}"/>
    <dgm:cxn modelId="{E33D2DD2-9EA4-4483-A9BA-3B9482A8727D}" srcId="{417D994B-0120-426C-8039-A24AEC732884}" destId="{96EFDD2A-2726-43D7-B045-C93280578EBE}" srcOrd="3" destOrd="0" parTransId="{2C16C03A-DFE4-47D5-9109-CA7840CA50E2}" sibTransId="{756FC8E5-A5C0-46F3-BFC2-5CCA1C52092D}"/>
    <dgm:cxn modelId="{0EE7F3D8-E0E9-4B86-A903-BD7962B5E5A8}" srcId="{417D994B-0120-426C-8039-A24AEC732884}" destId="{310D4ACC-D096-4C73-A17A-60C36A01944E}" srcOrd="5" destOrd="0" parTransId="{17EEBECD-A2CC-4310-B15B-075FE0CEB725}" sibTransId="{3BA5DFCC-9EF3-4CF7-BE09-1EA2DCD1837B}"/>
    <dgm:cxn modelId="{8DE13852-8D38-42DE-8610-331C0FD2698A}" type="presParOf" srcId="{44A9310B-D422-410C-B935-2B59D1482335}" destId="{2938B448-7711-424D-BFA3-24503CB97EB1}" srcOrd="0" destOrd="0" presId="urn:microsoft.com/office/officeart/2005/8/layout/vList2"/>
    <dgm:cxn modelId="{3FBC1FBE-0DAB-4A6B-A69B-F7A4B509B810}" type="presParOf" srcId="{44A9310B-D422-410C-B935-2B59D1482335}" destId="{FB63A523-E9A4-4393-8E48-0EEA12B78309}" srcOrd="1" destOrd="0" presId="urn:microsoft.com/office/officeart/2005/8/layout/vList2"/>
    <dgm:cxn modelId="{B687C574-0FE6-441E-8CFA-12CF11CC4837}" type="presParOf" srcId="{44A9310B-D422-410C-B935-2B59D1482335}" destId="{D46CB1FB-F137-485A-AA6B-590C55E06DC3}" srcOrd="2" destOrd="0" presId="urn:microsoft.com/office/officeart/2005/8/layout/vList2"/>
    <dgm:cxn modelId="{F4154A02-5049-42C7-B8A1-926EB8052E5C}" type="presParOf" srcId="{44A9310B-D422-410C-B935-2B59D1482335}" destId="{2199483C-F905-4B85-8271-87DC6EBE1D25}" srcOrd="3" destOrd="0" presId="urn:microsoft.com/office/officeart/2005/8/layout/vList2"/>
    <dgm:cxn modelId="{037A028C-EBB7-4D18-A93C-25C08124A48F}" type="presParOf" srcId="{44A9310B-D422-410C-B935-2B59D1482335}" destId="{EB5E7FB1-AC80-4177-A541-B672D4368F09}" srcOrd="4" destOrd="0" presId="urn:microsoft.com/office/officeart/2005/8/layout/vList2"/>
    <dgm:cxn modelId="{BE93561C-21E8-493C-8140-CFBEAFDA5EB9}" type="presParOf" srcId="{44A9310B-D422-410C-B935-2B59D1482335}" destId="{018D2100-31CF-436C-98E5-6021CFE90340}" srcOrd="5" destOrd="0" presId="urn:microsoft.com/office/officeart/2005/8/layout/vList2"/>
    <dgm:cxn modelId="{CCA86871-4F0C-4FCB-B541-38C42E0BAB44}" type="presParOf" srcId="{44A9310B-D422-410C-B935-2B59D1482335}" destId="{71CE3000-8D19-408A-B079-4C8E482F3CDC}" srcOrd="6" destOrd="0" presId="urn:microsoft.com/office/officeart/2005/8/layout/vList2"/>
    <dgm:cxn modelId="{CF553159-7CAB-4D0B-8266-3712133F0B08}" type="presParOf" srcId="{44A9310B-D422-410C-B935-2B59D1482335}" destId="{D9E581AE-79F1-4596-B60F-B751709016A7}" srcOrd="7" destOrd="0" presId="urn:microsoft.com/office/officeart/2005/8/layout/vList2"/>
    <dgm:cxn modelId="{E040CDD0-3F51-4375-9DAC-F440E6DA32FB}" type="presParOf" srcId="{44A9310B-D422-410C-B935-2B59D1482335}" destId="{FC031143-93F4-4616-823A-1504570720AA}" srcOrd="8" destOrd="0" presId="urn:microsoft.com/office/officeart/2005/8/layout/vList2"/>
    <dgm:cxn modelId="{1DB69FFC-25CA-4B26-82E4-E1E7463DD14B}" type="presParOf" srcId="{44A9310B-D422-410C-B935-2B59D1482335}" destId="{E0CEECF9-47B5-4034-A52E-FE328D25360C}" srcOrd="9" destOrd="0" presId="urn:microsoft.com/office/officeart/2005/8/layout/vList2"/>
    <dgm:cxn modelId="{38C2EC64-63AA-4983-A48D-EF1BC63215DB}" type="presParOf" srcId="{44A9310B-D422-410C-B935-2B59D1482335}" destId="{B7B56EB6-9036-42C4-ADA4-2454542FDD6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BEDAD-9084-1F46-946A-B4354732EA67}">
      <dsp:nvSpPr>
        <dsp:cNvPr id="0" name=""/>
        <dsp:cNvSpPr/>
      </dsp:nvSpPr>
      <dsp:spPr>
        <a:xfrm>
          <a:off x="25321" y="139"/>
          <a:ext cx="1752460" cy="1051476"/>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Most Abusers have an inferiority complex but create the “mirage” of being superior / “god-like”</a:t>
          </a:r>
        </a:p>
      </dsp:txBody>
      <dsp:txXfrm>
        <a:off x="25321" y="139"/>
        <a:ext cx="1752460" cy="1051476"/>
      </dsp:txXfrm>
    </dsp:sp>
    <dsp:sp modelId="{53449FB8-A673-3C4F-9890-571BF434E629}">
      <dsp:nvSpPr>
        <dsp:cNvPr id="0" name=""/>
        <dsp:cNvSpPr/>
      </dsp:nvSpPr>
      <dsp:spPr>
        <a:xfrm>
          <a:off x="1953028" y="139"/>
          <a:ext cx="1752460" cy="1051476"/>
        </a:xfrm>
        <a:prstGeom prst="rect">
          <a:avLst/>
        </a:prstGeom>
        <a:solidFill>
          <a:schemeClr val="accent5">
            <a:hueOff val="-1996349"/>
            <a:satOff val="-3091"/>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Abusers lack empathy </a:t>
          </a:r>
        </a:p>
      </dsp:txBody>
      <dsp:txXfrm>
        <a:off x="1953028" y="139"/>
        <a:ext cx="1752460" cy="1051476"/>
      </dsp:txXfrm>
    </dsp:sp>
    <dsp:sp modelId="{8B8AB037-7D48-A140-B0E8-033AAA69F90E}">
      <dsp:nvSpPr>
        <dsp:cNvPr id="0" name=""/>
        <dsp:cNvSpPr/>
      </dsp:nvSpPr>
      <dsp:spPr>
        <a:xfrm>
          <a:off x="25321" y="1226862"/>
          <a:ext cx="1752460" cy="1051476"/>
        </a:xfrm>
        <a:prstGeom prst="rect">
          <a:avLst/>
        </a:prstGeom>
        <a:solidFill>
          <a:schemeClr val="accent5">
            <a:hueOff val="-3992698"/>
            <a:satOff val="-6182"/>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Incapable of seeing they have a problem </a:t>
          </a:r>
        </a:p>
      </dsp:txBody>
      <dsp:txXfrm>
        <a:off x="25321" y="1226862"/>
        <a:ext cx="1752460" cy="1051476"/>
      </dsp:txXfrm>
    </dsp:sp>
    <dsp:sp modelId="{AE97972E-CFC6-5D4F-9BF6-9A21E461BB99}">
      <dsp:nvSpPr>
        <dsp:cNvPr id="0" name=""/>
        <dsp:cNvSpPr/>
      </dsp:nvSpPr>
      <dsp:spPr>
        <a:xfrm>
          <a:off x="1953028" y="1226862"/>
          <a:ext cx="1752460" cy="1051476"/>
        </a:xfrm>
        <a:prstGeom prst="rect">
          <a:avLst/>
        </a:prstGeom>
        <a:solidFill>
          <a:schemeClr val="accent5">
            <a:hueOff val="-5989047"/>
            <a:satOff val="-9272"/>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Sneaky and extremely manipulative</a:t>
          </a:r>
        </a:p>
      </dsp:txBody>
      <dsp:txXfrm>
        <a:off x="1953028" y="1226862"/>
        <a:ext cx="1752460" cy="1051476"/>
      </dsp:txXfrm>
    </dsp:sp>
    <dsp:sp modelId="{811D36FF-A087-954F-9588-F9297E9B1248}">
      <dsp:nvSpPr>
        <dsp:cNvPr id="0" name=""/>
        <dsp:cNvSpPr/>
      </dsp:nvSpPr>
      <dsp:spPr>
        <a:xfrm>
          <a:off x="25321" y="2453584"/>
          <a:ext cx="1752460" cy="1051476"/>
        </a:xfrm>
        <a:prstGeom prst="rect">
          <a:avLst/>
        </a:prstGeom>
        <a:solidFill>
          <a:schemeClr val="accent5">
            <a:hueOff val="-7985396"/>
            <a:satOff val="-12363"/>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Prey on others, ego gratification </a:t>
          </a:r>
        </a:p>
      </dsp:txBody>
      <dsp:txXfrm>
        <a:off x="25321" y="2453584"/>
        <a:ext cx="1752460" cy="1051476"/>
      </dsp:txXfrm>
    </dsp:sp>
    <dsp:sp modelId="{193E3095-49A3-2C42-863B-B83DD9E0EFF3}">
      <dsp:nvSpPr>
        <dsp:cNvPr id="0" name=""/>
        <dsp:cNvSpPr/>
      </dsp:nvSpPr>
      <dsp:spPr>
        <a:xfrm>
          <a:off x="1953028" y="2453584"/>
          <a:ext cx="1752460" cy="1051476"/>
        </a:xfrm>
        <a:prstGeom prst="rect">
          <a:avLst/>
        </a:prstGeom>
        <a:solidFill>
          <a:schemeClr val="accent5">
            <a:hueOff val="-9981745"/>
            <a:satOff val="-15454"/>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Defy, challenge and demean authority</a:t>
          </a:r>
        </a:p>
      </dsp:txBody>
      <dsp:txXfrm>
        <a:off x="1953028" y="2453584"/>
        <a:ext cx="1752460" cy="1051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91F52-851B-9846-9584-F92951AAC56E}">
      <dsp:nvSpPr>
        <dsp:cNvPr id="0" name=""/>
        <dsp:cNvSpPr/>
      </dsp:nvSpPr>
      <dsp:spPr>
        <a:xfrm>
          <a:off x="609282" y="2284"/>
          <a:ext cx="2825948" cy="1695569"/>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Poor impulse control</a:t>
          </a:r>
        </a:p>
      </dsp:txBody>
      <dsp:txXfrm>
        <a:off x="609282" y="2284"/>
        <a:ext cx="2825948" cy="1695569"/>
      </dsp:txXfrm>
    </dsp:sp>
    <dsp:sp modelId="{4B2B8D91-C1B3-4F40-8515-0B002720CF93}">
      <dsp:nvSpPr>
        <dsp:cNvPr id="0" name=""/>
        <dsp:cNvSpPr/>
      </dsp:nvSpPr>
      <dsp:spPr>
        <a:xfrm>
          <a:off x="3717826" y="2284"/>
          <a:ext cx="2825948" cy="1695569"/>
        </a:xfrm>
        <a:prstGeom prst="rect">
          <a:avLst/>
        </a:prstGeom>
        <a:solidFill>
          <a:schemeClr val="accent2">
            <a:hueOff val="496123"/>
            <a:satOff val="-1364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Number one victims are within the family </a:t>
          </a:r>
        </a:p>
      </dsp:txBody>
      <dsp:txXfrm>
        <a:off x="3717826" y="2284"/>
        <a:ext cx="2825948" cy="1695569"/>
      </dsp:txXfrm>
    </dsp:sp>
    <dsp:sp modelId="{E700BF30-F47F-6D47-BFD8-B4702D35F637}">
      <dsp:nvSpPr>
        <dsp:cNvPr id="0" name=""/>
        <dsp:cNvSpPr/>
      </dsp:nvSpPr>
      <dsp:spPr>
        <a:xfrm>
          <a:off x="6826370" y="2284"/>
          <a:ext cx="2825948" cy="1695569"/>
        </a:xfrm>
        <a:prstGeom prst="rect">
          <a:avLst/>
        </a:prstGeom>
        <a:solidFill>
          <a:schemeClr val="accent2">
            <a:hueOff val="992246"/>
            <a:satOff val="-27297"/>
            <a:lumOff val="5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Strong candidates for sociopathic violence</a:t>
          </a:r>
        </a:p>
      </dsp:txBody>
      <dsp:txXfrm>
        <a:off x="6826370" y="2284"/>
        <a:ext cx="2825948" cy="1695569"/>
      </dsp:txXfrm>
    </dsp:sp>
    <dsp:sp modelId="{6B310409-A22A-4C44-93F2-D404D1257FB2}">
      <dsp:nvSpPr>
        <dsp:cNvPr id="0" name=""/>
        <dsp:cNvSpPr/>
      </dsp:nvSpPr>
      <dsp:spPr>
        <a:xfrm>
          <a:off x="2163554" y="1980448"/>
          <a:ext cx="2825948" cy="1695569"/>
        </a:xfrm>
        <a:prstGeom prst="rect">
          <a:avLst/>
        </a:prstGeom>
        <a:solidFill>
          <a:schemeClr val="accent2">
            <a:hueOff val="1488370"/>
            <a:satOff val="-40946"/>
            <a:lumOff val="882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Castle mentality</a:t>
          </a:r>
        </a:p>
      </dsp:txBody>
      <dsp:txXfrm>
        <a:off x="2163554" y="1980448"/>
        <a:ext cx="2825948" cy="1695569"/>
      </dsp:txXfrm>
    </dsp:sp>
    <dsp:sp modelId="{1DCD3694-9154-A548-9E48-608BF8908C35}">
      <dsp:nvSpPr>
        <dsp:cNvPr id="0" name=""/>
        <dsp:cNvSpPr/>
      </dsp:nvSpPr>
      <dsp:spPr>
        <a:xfrm>
          <a:off x="5272098" y="1980448"/>
          <a:ext cx="2825948" cy="1695569"/>
        </a:xfrm>
        <a:prstGeom prst="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Desperate thinking</a:t>
          </a:r>
        </a:p>
      </dsp:txBody>
      <dsp:txXfrm>
        <a:off x="5272098" y="1980448"/>
        <a:ext cx="2825948" cy="1695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BE39B-065B-6749-9F0C-4647572AAAF2}">
      <dsp:nvSpPr>
        <dsp:cNvPr id="0" name=""/>
        <dsp:cNvSpPr/>
      </dsp:nvSpPr>
      <dsp:spPr>
        <a:xfrm>
          <a:off x="455" y="336743"/>
          <a:ext cx="1776142" cy="106568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Trained that the violence will get worse if authorities are notified</a:t>
          </a:r>
        </a:p>
      </dsp:txBody>
      <dsp:txXfrm>
        <a:off x="455" y="336743"/>
        <a:ext cx="1776142" cy="1065685"/>
      </dsp:txXfrm>
    </dsp:sp>
    <dsp:sp modelId="{5CF0E740-E54A-A446-BB53-90DAB86E9DE6}">
      <dsp:nvSpPr>
        <dsp:cNvPr id="0" name=""/>
        <dsp:cNvSpPr/>
      </dsp:nvSpPr>
      <dsp:spPr>
        <a:xfrm>
          <a:off x="1954212" y="336743"/>
          <a:ext cx="1776142" cy="106568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All done behind closed doors</a:t>
          </a:r>
        </a:p>
      </dsp:txBody>
      <dsp:txXfrm>
        <a:off x="1954212" y="336743"/>
        <a:ext cx="1776142" cy="1065685"/>
      </dsp:txXfrm>
    </dsp:sp>
    <dsp:sp modelId="{2CFD5FF9-FFF0-CF4F-AE08-4A610B92F408}">
      <dsp:nvSpPr>
        <dsp:cNvPr id="0" name=""/>
        <dsp:cNvSpPr/>
      </dsp:nvSpPr>
      <dsp:spPr>
        <a:xfrm>
          <a:off x="455" y="1580042"/>
          <a:ext cx="1776142" cy="106568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Measures are taken to prevent discovery</a:t>
          </a:r>
        </a:p>
      </dsp:txBody>
      <dsp:txXfrm>
        <a:off x="455" y="1580042"/>
        <a:ext cx="1776142" cy="1065685"/>
      </dsp:txXfrm>
    </dsp:sp>
    <dsp:sp modelId="{38DA2279-42B4-624A-AA30-1FB489FA2503}">
      <dsp:nvSpPr>
        <dsp:cNvPr id="0" name=""/>
        <dsp:cNvSpPr/>
      </dsp:nvSpPr>
      <dsp:spPr>
        <a:xfrm>
          <a:off x="1954212" y="1580042"/>
          <a:ext cx="1776142" cy="106568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Domestic Violence is 3</a:t>
          </a:r>
          <a:r>
            <a:rPr lang="en-US" sz="1600" kern="1200" baseline="30000"/>
            <a:t>rd</a:t>
          </a:r>
          <a:r>
            <a:rPr lang="en-US" sz="1600" kern="1200"/>
            <a:t> leading cause of homelessness</a:t>
          </a:r>
        </a:p>
      </dsp:txBody>
      <dsp:txXfrm>
        <a:off x="1954212" y="1580042"/>
        <a:ext cx="1776142" cy="1065685"/>
      </dsp:txXfrm>
    </dsp:sp>
    <dsp:sp modelId="{3508670A-4771-C644-B671-2388477D7ACD}">
      <dsp:nvSpPr>
        <dsp:cNvPr id="0" name=""/>
        <dsp:cNvSpPr/>
      </dsp:nvSpPr>
      <dsp:spPr>
        <a:xfrm>
          <a:off x="977333" y="2823342"/>
          <a:ext cx="1776142" cy="106568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Preservation </a:t>
          </a:r>
        </a:p>
      </dsp:txBody>
      <dsp:txXfrm>
        <a:off x="977333" y="2823342"/>
        <a:ext cx="1776142" cy="1065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8B448-7711-424D-BFA3-24503CB97EB1}">
      <dsp:nvSpPr>
        <dsp:cNvPr id="0" name=""/>
        <dsp:cNvSpPr/>
      </dsp:nvSpPr>
      <dsp:spPr>
        <a:xfrm>
          <a:off x="0" y="54474"/>
          <a:ext cx="11345810" cy="5668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(5) "Serious physical harm to persons" means any of the following:</a:t>
          </a:r>
          <a:endParaRPr lang="en-US" sz="1500" kern="1200" dirty="0"/>
        </a:p>
      </dsp:txBody>
      <dsp:txXfrm>
        <a:off x="27669" y="82143"/>
        <a:ext cx="11290472" cy="511472"/>
      </dsp:txXfrm>
    </dsp:sp>
    <dsp:sp modelId="{D46CB1FB-F137-485A-AA6B-590C55E06DC3}">
      <dsp:nvSpPr>
        <dsp:cNvPr id="0" name=""/>
        <dsp:cNvSpPr/>
      </dsp:nvSpPr>
      <dsp:spPr>
        <a:xfrm>
          <a:off x="0" y="664484"/>
          <a:ext cx="11345810" cy="5668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(a) Any mental illness or condition of such gravity as would normally require hospitalization or prolonged psychiatric treatment;</a:t>
          </a:r>
          <a:endParaRPr lang="en-US" sz="1500" kern="1200"/>
        </a:p>
      </dsp:txBody>
      <dsp:txXfrm>
        <a:off x="27669" y="692153"/>
        <a:ext cx="11290472" cy="511472"/>
      </dsp:txXfrm>
    </dsp:sp>
    <dsp:sp modelId="{EB5E7FB1-AC80-4177-A541-B672D4368F09}">
      <dsp:nvSpPr>
        <dsp:cNvPr id="0" name=""/>
        <dsp:cNvSpPr/>
      </dsp:nvSpPr>
      <dsp:spPr>
        <a:xfrm>
          <a:off x="0" y="1274494"/>
          <a:ext cx="11345810" cy="5668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(b) Any physical harm that carries a substantial risk of death;</a:t>
          </a:r>
          <a:endParaRPr lang="en-US" sz="1500" kern="1200"/>
        </a:p>
      </dsp:txBody>
      <dsp:txXfrm>
        <a:off x="27669" y="1302163"/>
        <a:ext cx="11290472" cy="511472"/>
      </dsp:txXfrm>
    </dsp:sp>
    <dsp:sp modelId="{71CE3000-8D19-408A-B079-4C8E482F3CDC}">
      <dsp:nvSpPr>
        <dsp:cNvPr id="0" name=""/>
        <dsp:cNvSpPr/>
      </dsp:nvSpPr>
      <dsp:spPr>
        <a:xfrm>
          <a:off x="0" y="1884505"/>
          <a:ext cx="11345810" cy="5668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solidFill>
                <a:srgbClr val="002060"/>
              </a:solidFill>
            </a:rPr>
            <a:t>(c) Any physical harm that involves some permanent incapacity, whether partial or total, or that involves some temporary, substantial incapacity</a:t>
          </a:r>
          <a:r>
            <a:rPr lang="en-US" sz="1500" b="0" i="0" kern="1200" dirty="0"/>
            <a:t>;</a:t>
          </a:r>
          <a:endParaRPr lang="en-US" sz="1500" kern="1200" dirty="0"/>
        </a:p>
      </dsp:txBody>
      <dsp:txXfrm>
        <a:off x="27669" y="1912174"/>
        <a:ext cx="11290472" cy="511472"/>
      </dsp:txXfrm>
    </dsp:sp>
    <dsp:sp modelId="{FC031143-93F4-4616-823A-1504570720AA}">
      <dsp:nvSpPr>
        <dsp:cNvPr id="0" name=""/>
        <dsp:cNvSpPr/>
      </dsp:nvSpPr>
      <dsp:spPr>
        <a:xfrm>
          <a:off x="0" y="2494515"/>
          <a:ext cx="11345810" cy="5668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(d) Any physical harm that involves some permanent disfigurement or that involves some temporary, serious disfigurement;</a:t>
          </a:r>
          <a:endParaRPr lang="en-US" sz="1500" kern="1200"/>
        </a:p>
      </dsp:txBody>
      <dsp:txXfrm>
        <a:off x="27669" y="2522184"/>
        <a:ext cx="11290472" cy="511472"/>
      </dsp:txXfrm>
    </dsp:sp>
    <dsp:sp modelId="{B7B56EB6-9036-42C4-ADA4-2454542FDD60}">
      <dsp:nvSpPr>
        <dsp:cNvPr id="0" name=""/>
        <dsp:cNvSpPr/>
      </dsp:nvSpPr>
      <dsp:spPr>
        <a:xfrm>
          <a:off x="0" y="3104525"/>
          <a:ext cx="11345810" cy="5668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(e) Any physical harm that involves acute pain of such duration as to result in substantial suffering or that involves any degree of prolonged or intractable pain.</a:t>
          </a:r>
          <a:endParaRPr lang="en-US" sz="1500" kern="1200"/>
        </a:p>
      </dsp:txBody>
      <dsp:txXfrm>
        <a:off x="27669" y="3132194"/>
        <a:ext cx="11290472" cy="5114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3</a:t>
            </a:fld>
            <a:endParaRPr lang="en-US"/>
          </a:p>
        </p:txBody>
      </p:sp>
    </p:spTree>
    <p:extLst>
      <p:ext uri="{BB962C8B-B14F-4D97-AF65-F5344CB8AC3E}">
        <p14:creationId xmlns:p14="http://schemas.microsoft.com/office/powerpoint/2010/main" val="233673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9/9/2024</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357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2414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5663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89914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4768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9/9/2024</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74971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3246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3463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982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7139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6486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9/9/2024</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8156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9/9/2024</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9420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9/9/2024</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9/9/2024</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9/9/2024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9/9/2024</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9/9/2024</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93430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cstate="email">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83235" y="363483"/>
            <a:ext cx="10225530" cy="1475013"/>
          </a:xfrm>
        </p:spPr>
        <p:txBody>
          <a:bodyPr>
            <a:normAutofit fontScale="90000"/>
          </a:bodyPr>
          <a:lstStyle/>
          <a:p>
            <a:br>
              <a:rPr lang="en-US" sz="4000">
                <a:solidFill>
                  <a:schemeClr val="tx1"/>
                </a:solidFill>
              </a:rPr>
            </a:br>
            <a:r>
              <a:rPr lang="en-US" sz="4000">
                <a:solidFill>
                  <a:schemeClr val="tx1"/>
                </a:solidFill>
              </a:rPr>
              <a:t>       DOMESTIC VIOLENCE AND ANIMAL ABUSE</a:t>
            </a:r>
            <a:br>
              <a:rPr lang="en-US" sz="4000">
                <a:solidFill>
                  <a:schemeClr val="tx1"/>
                </a:solidFill>
              </a:rPr>
            </a:br>
            <a:endParaRPr lang="en-US" sz="400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983235" y="5823752"/>
            <a:ext cx="10225530" cy="1100831"/>
          </a:xfrm>
        </p:spPr>
        <p:txBody>
          <a:bodyPr>
            <a:normAutofit/>
          </a:bodyPr>
          <a:lstStyle/>
          <a:p>
            <a:r>
              <a:rPr lang="en-US" sz="1600">
                <a:solidFill>
                  <a:schemeClr val="tx1"/>
                </a:solidFill>
              </a:rPr>
              <a:t>“Abusers utilize a pattern of coercive tactics and intimidation by </a:t>
            </a:r>
            <a:r>
              <a:rPr lang="en-US" sz="1600" u="sng">
                <a:solidFill>
                  <a:schemeClr val="tx1"/>
                </a:solidFill>
              </a:rPr>
              <a:t>whatever</a:t>
            </a:r>
            <a:r>
              <a:rPr lang="en-US" sz="1600">
                <a:solidFill>
                  <a:schemeClr val="tx1"/>
                </a:solidFill>
              </a:rPr>
              <a:t> means necessary to gain and maintain </a:t>
            </a:r>
            <a:r>
              <a:rPr lang="en-US" sz="1600" b="1" u="sng">
                <a:solidFill>
                  <a:schemeClr val="tx1"/>
                </a:solidFill>
              </a:rPr>
              <a:t>power and control </a:t>
            </a:r>
            <a:r>
              <a:rPr lang="en-US" sz="1600">
                <a:solidFill>
                  <a:schemeClr val="tx1"/>
                </a:solidFill>
              </a:rPr>
              <a:t>over their victims”</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3087-0714-4D1B-967E-7CEFFDE3BD51}"/>
              </a:ext>
            </a:extLst>
          </p:cNvPr>
          <p:cNvSpPr>
            <a:spLocks noGrp="1"/>
          </p:cNvSpPr>
          <p:nvPr>
            <p:ph type="title"/>
          </p:nvPr>
        </p:nvSpPr>
        <p:spPr/>
        <p:txBody>
          <a:bodyPr>
            <a:normAutofit/>
          </a:bodyPr>
          <a:lstStyle/>
          <a:p>
            <a:pPr algn="ctr"/>
            <a:r>
              <a:rPr lang="en-US" sz="3600" dirty="0"/>
              <a:t>MOTIVES of the abuser</a:t>
            </a:r>
          </a:p>
        </p:txBody>
      </p:sp>
      <p:sp>
        <p:nvSpPr>
          <p:cNvPr id="4" name="Content Placeholder 3">
            <a:extLst>
              <a:ext uri="{FF2B5EF4-FFF2-40B4-BE49-F238E27FC236}">
                <a16:creationId xmlns:a16="http://schemas.microsoft.com/office/drawing/2014/main" id="{724EFA85-6F28-4ABE-B7EC-CC1A59A5B7FE}"/>
              </a:ext>
            </a:extLst>
          </p:cNvPr>
          <p:cNvSpPr>
            <a:spLocks noGrp="1"/>
          </p:cNvSpPr>
          <p:nvPr>
            <p:ph sz="half" idx="1"/>
          </p:nvPr>
        </p:nvSpPr>
        <p:spPr>
          <a:xfrm>
            <a:off x="714358" y="1920240"/>
            <a:ext cx="5194767" cy="3873333"/>
          </a:xfrm>
        </p:spPr>
        <p:txBody>
          <a:bodyPr/>
          <a:lstStyle/>
          <a:p>
            <a:r>
              <a:rPr lang="en-US" sz="2400" b="1" u="sng" dirty="0"/>
              <a:t>Power Reassurance Behavior</a:t>
            </a:r>
          </a:p>
          <a:p>
            <a:endParaRPr lang="en-US" dirty="0"/>
          </a:p>
          <a:p>
            <a:r>
              <a:rPr lang="en-US" sz="2400" dirty="0"/>
              <a:t>It is intended to restore the offender self confidence or self-worth with low aggression means</a:t>
            </a:r>
          </a:p>
          <a:p>
            <a:endParaRPr lang="en-US" dirty="0"/>
          </a:p>
        </p:txBody>
      </p:sp>
      <p:sp>
        <p:nvSpPr>
          <p:cNvPr id="5" name="Content Placeholder 4">
            <a:extLst>
              <a:ext uri="{FF2B5EF4-FFF2-40B4-BE49-F238E27FC236}">
                <a16:creationId xmlns:a16="http://schemas.microsoft.com/office/drawing/2014/main" id="{54FD84DD-11F3-4FFA-916D-CE9CC0A18609}"/>
              </a:ext>
            </a:extLst>
          </p:cNvPr>
          <p:cNvSpPr>
            <a:spLocks noGrp="1"/>
          </p:cNvSpPr>
          <p:nvPr>
            <p:ph sz="half" idx="2"/>
          </p:nvPr>
        </p:nvSpPr>
        <p:spPr>
          <a:xfrm>
            <a:off x="6416038" y="1717990"/>
            <a:ext cx="5194769" cy="4172797"/>
          </a:xfrm>
        </p:spPr>
        <p:txBody>
          <a:bodyPr/>
          <a:lstStyle/>
          <a:p>
            <a:endParaRPr lang="en-US" b="1" u="sng" dirty="0"/>
          </a:p>
          <a:p>
            <a:r>
              <a:rPr lang="en-US" sz="2400" b="1" u="sng" dirty="0"/>
              <a:t>Power Assertive Behavior</a:t>
            </a:r>
          </a:p>
          <a:p>
            <a:endParaRPr lang="en-US" b="1" u="sng" dirty="0"/>
          </a:p>
          <a:p>
            <a:r>
              <a:rPr lang="en-US" sz="2400" dirty="0"/>
              <a:t>Intended to restore offender self confidence or self-worth through moderate or highly aggressive means.</a:t>
            </a:r>
          </a:p>
          <a:p>
            <a:r>
              <a:rPr lang="en-US" sz="2400" dirty="0"/>
              <a:t>“The Punch”</a:t>
            </a:r>
          </a:p>
          <a:p>
            <a:endParaRPr lang="en-US" dirty="0"/>
          </a:p>
        </p:txBody>
      </p:sp>
    </p:spTree>
    <p:extLst>
      <p:ext uri="{BB962C8B-B14F-4D97-AF65-F5344CB8AC3E}">
        <p14:creationId xmlns:p14="http://schemas.microsoft.com/office/powerpoint/2010/main" val="23923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68192-9AB6-A80B-ADFC-DB17ACA44D71}"/>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lnSpc>
                <a:spcPct val="90000"/>
              </a:lnSpc>
            </a:pPr>
            <a:r>
              <a:rPr lang="en-US" sz="2600" b="0" kern="1200" cap="all" dirty="0">
                <a:solidFill>
                  <a:srgbClr val="FFFFFF">
                    <a:alpha val="90000"/>
                  </a:srgbClr>
                </a:solidFill>
                <a:latin typeface="+mj-lt"/>
                <a:ea typeface="+mj-ea"/>
                <a:cs typeface="+mj-cs"/>
              </a:rPr>
              <a:t>Abuse of a companion animal is one of the four most significant risk factors associated with someone committing domestic abuse and is an indicator of the use of controlling and violent behaviors. </a:t>
            </a:r>
            <a:br>
              <a:rPr lang="en-US" sz="2600" b="0" kern="1200" cap="all" dirty="0">
                <a:solidFill>
                  <a:srgbClr val="FFFFFF">
                    <a:alpha val="90000"/>
                  </a:srgbClr>
                </a:solidFill>
                <a:latin typeface="+mj-lt"/>
                <a:ea typeface="+mj-ea"/>
                <a:cs typeface="+mj-cs"/>
              </a:rPr>
            </a:br>
            <a:br>
              <a:rPr lang="en-US" sz="2600" b="0" kern="1200" cap="all" dirty="0">
                <a:solidFill>
                  <a:srgbClr val="FFFFFF">
                    <a:alpha val="90000"/>
                  </a:srgbClr>
                </a:solidFill>
                <a:latin typeface="+mj-lt"/>
                <a:ea typeface="+mj-ea"/>
                <a:cs typeface="+mj-cs"/>
              </a:rPr>
            </a:br>
            <a:endParaRPr lang="en-US" sz="2600" b="0" kern="1200" cap="all" dirty="0">
              <a:solidFill>
                <a:srgbClr val="FFFFFF">
                  <a:alpha val="90000"/>
                </a:srgbClr>
              </a:solidFill>
              <a:latin typeface="+mj-lt"/>
              <a:ea typeface="+mj-ea"/>
              <a:cs typeface="+mj-cs"/>
            </a:endParaRPr>
          </a:p>
        </p:txBody>
      </p:sp>
      <p:sp>
        <p:nvSpPr>
          <p:cNvPr id="37" name="Rectangle 36">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a:extLst>
              <a:ext uri="{FF2B5EF4-FFF2-40B4-BE49-F238E27FC236}">
                <a16:creationId xmlns:a16="http://schemas.microsoft.com/office/drawing/2014/main" id="{F5E0C076-A276-BA15-6535-058B2458913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34655" y="515467"/>
            <a:ext cx="3873574" cy="581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838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man with red hair">
            <a:extLst>
              <a:ext uri="{FF2B5EF4-FFF2-40B4-BE49-F238E27FC236}">
                <a16:creationId xmlns:a16="http://schemas.microsoft.com/office/drawing/2014/main" id="{4CDD0BF6-838F-4D19-6489-1E0AACB7D0A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 y="10"/>
            <a:ext cx="4578272" cy="2608947"/>
          </a:xfrm>
          <a:prstGeom prst="rect">
            <a:avLst/>
          </a:prstGeom>
        </p:spPr>
      </p:pic>
      <p:pic>
        <p:nvPicPr>
          <p:cNvPr id="7" name="Picture 6" descr="Person facing brick wall">
            <a:extLst>
              <a:ext uri="{FF2B5EF4-FFF2-40B4-BE49-F238E27FC236}">
                <a16:creationId xmlns:a16="http://schemas.microsoft.com/office/drawing/2014/main" id="{6BE53915-EB4D-6A0E-E1B1-55620074B75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 y="2608956"/>
            <a:ext cx="4560199" cy="4249043"/>
          </a:xfrm>
          <a:prstGeom prst="rect">
            <a:avLst/>
          </a:prstGeom>
        </p:spPr>
      </p:pic>
      <p:sp>
        <p:nvSpPr>
          <p:cNvPr id="32" name="Rectangle 31">
            <a:extLst>
              <a:ext uri="{FF2B5EF4-FFF2-40B4-BE49-F238E27FC236}">
                <a16:creationId xmlns:a16="http://schemas.microsoft.com/office/drawing/2014/main" id="{7B34D440-E359-4CB9-B8E8-81977A860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B8F5A0E-5428-4604-A0F3-2224BE870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288FC14-B788-4FBC-9C5E-BC4892F5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09FE599-2321-457C-9AA8-BA08B2C87C89}"/>
              </a:ext>
            </a:extLst>
          </p:cNvPr>
          <p:cNvSpPr>
            <a:spLocks noGrp="1"/>
          </p:cNvSpPr>
          <p:nvPr>
            <p:ph type="title"/>
          </p:nvPr>
        </p:nvSpPr>
        <p:spPr>
          <a:xfrm>
            <a:off x="5204707" y="457280"/>
            <a:ext cx="6400367" cy="1431399"/>
          </a:xfrm>
        </p:spPr>
        <p:txBody>
          <a:bodyPr anchor="ctr">
            <a:normAutofit/>
          </a:bodyPr>
          <a:lstStyle/>
          <a:p>
            <a:r>
              <a:rPr lang="en-US" dirty="0">
                <a:solidFill>
                  <a:srgbClr val="FFFFFF"/>
                </a:solidFill>
              </a:rPr>
              <a:t>Profiling the Victim</a:t>
            </a:r>
          </a:p>
        </p:txBody>
      </p:sp>
      <p:sp>
        <p:nvSpPr>
          <p:cNvPr id="3" name="Content Placeholder 2">
            <a:extLst>
              <a:ext uri="{FF2B5EF4-FFF2-40B4-BE49-F238E27FC236}">
                <a16:creationId xmlns:a16="http://schemas.microsoft.com/office/drawing/2014/main" id="{125FF369-7EB6-406C-91A3-4ACF083B3F94}"/>
              </a:ext>
            </a:extLst>
          </p:cNvPr>
          <p:cNvSpPr>
            <a:spLocks noGrp="1"/>
          </p:cNvSpPr>
          <p:nvPr>
            <p:ph idx="1"/>
          </p:nvPr>
        </p:nvSpPr>
        <p:spPr>
          <a:xfrm>
            <a:off x="5207590" y="2194527"/>
            <a:ext cx="6397545" cy="4061676"/>
          </a:xfrm>
        </p:spPr>
        <p:txBody>
          <a:bodyPr>
            <a:normAutofit/>
          </a:bodyPr>
          <a:lstStyle/>
          <a:p>
            <a:r>
              <a:rPr lang="en-US" sz="2000" b="1" dirty="0">
                <a:solidFill>
                  <a:srgbClr val="FFFFFF"/>
                </a:solidFill>
              </a:rPr>
              <a:t>“Why do they stay?”   </a:t>
            </a:r>
          </a:p>
          <a:p>
            <a:r>
              <a:rPr lang="en-US" sz="2000" dirty="0">
                <a:solidFill>
                  <a:srgbClr val="FFFFFF"/>
                </a:solidFill>
              </a:rPr>
              <a:t>Financial Abuse </a:t>
            </a:r>
          </a:p>
          <a:p>
            <a:r>
              <a:rPr lang="en-US" sz="2000" dirty="0">
                <a:solidFill>
                  <a:srgbClr val="FFFFFF"/>
                </a:solidFill>
              </a:rPr>
              <a:t>A woman is 70 times more likely to be murdered in few weeks after leaving the abusive partner</a:t>
            </a:r>
          </a:p>
          <a:p>
            <a:r>
              <a:rPr lang="en-US" sz="2000" dirty="0">
                <a:solidFill>
                  <a:srgbClr val="FFFFFF"/>
                </a:solidFill>
              </a:rPr>
              <a:t>Remember the conditioning…. Violent acts have been demonstrated – examples made.</a:t>
            </a:r>
          </a:p>
          <a:p>
            <a:r>
              <a:rPr lang="en-US" sz="2000" dirty="0">
                <a:solidFill>
                  <a:srgbClr val="FFFFFF"/>
                </a:solidFill>
              </a:rPr>
              <a:t>Threats to the kids (even greater if from another marriage), pets and animals</a:t>
            </a:r>
          </a:p>
          <a:p>
            <a:pPr marL="0" indent="0">
              <a:buNone/>
            </a:pPr>
            <a:endParaRPr lang="en-US" dirty="0">
              <a:solidFill>
                <a:srgbClr val="FFFFFF"/>
              </a:solidFill>
            </a:endParaRPr>
          </a:p>
        </p:txBody>
      </p:sp>
    </p:spTree>
    <p:extLst>
      <p:ext uri="{BB962C8B-B14F-4D97-AF65-F5344CB8AC3E}">
        <p14:creationId xmlns:p14="http://schemas.microsoft.com/office/powerpoint/2010/main" val="1671446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ite door in white room">
            <a:extLst>
              <a:ext uri="{FF2B5EF4-FFF2-40B4-BE49-F238E27FC236}">
                <a16:creationId xmlns:a16="http://schemas.microsoft.com/office/drawing/2014/main" id="{4770E453-2992-0ACD-59C9-55A8313C349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0F24487-4376-4A0E-ACA7-83F2216C87E3}"/>
              </a:ext>
            </a:extLst>
          </p:cNvPr>
          <p:cNvSpPr>
            <a:spLocks noGrp="1"/>
          </p:cNvSpPr>
          <p:nvPr>
            <p:ph type="title"/>
          </p:nvPr>
        </p:nvSpPr>
        <p:spPr>
          <a:xfrm>
            <a:off x="678531" y="958906"/>
            <a:ext cx="3730810" cy="1247938"/>
          </a:xfrm>
        </p:spPr>
        <p:txBody>
          <a:bodyPr anchor="ctr">
            <a:normAutofit/>
          </a:bodyPr>
          <a:lstStyle/>
          <a:p>
            <a:r>
              <a:rPr lang="en-US" sz="2600">
                <a:solidFill>
                  <a:srgbClr val="FFFFFF"/>
                </a:solidFill>
              </a:rPr>
              <a:t>Profiling the victim</a:t>
            </a:r>
          </a:p>
        </p:txBody>
      </p:sp>
      <p:graphicFrame>
        <p:nvGraphicFramePr>
          <p:cNvPr id="5" name="Content Placeholder 2">
            <a:extLst>
              <a:ext uri="{FF2B5EF4-FFF2-40B4-BE49-F238E27FC236}">
                <a16:creationId xmlns:a16="http://schemas.microsoft.com/office/drawing/2014/main" id="{0DBF3A78-F645-2FDE-A820-89B5F793E8E5}"/>
              </a:ext>
            </a:extLst>
          </p:cNvPr>
          <p:cNvGraphicFramePr>
            <a:graphicFrameLocks noGrp="1"/>
          </p:cNvGraphicFramePr>
          <p:nvPr>
            <p:ph idx="1"/>
            <p:extLst>
              <p:ext uri="{D42A27DB-BD31-4B8C-83A1-F6EECF244321}">
                <p14:modId xmlns:p14="http://schemas.microsoft.com/office/powerpoint/2010/main" val="1131055870"/>
              </p:ext>
            </p:extLst>
          </p:nvPr>
        </p:nvGraphicFramePr>
        <p:xfrm>
          <a:off x="678531" y="1890944"/>
          <a:ext cx="3730810" cy="4225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599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7A7C-0131-4743-9D4B-37CCAAF0ED26}"/>
              </a:ext>
            </a:extLst>
          </p:cNvPr>
          <p:cNvSpPr>
            <a:spLocks noGrp="1"/>
          </p:cNvSpPr>
          <p:nvPr>
            <p:ph type="title"/>
          </p:nvPr>
        </p:nvSpPr>
        <p:spPr>
          <a:xfrm>
            <a:off x="767857" y="933451"/>
            <a:ext cx="3031852" cy="880360"/>
          </a:xfrm>
        </p:spPr>
        <p:txBody>
          <a:bodyPr/>
          <a:lstStyle/>
          <a:p>
            <a:r>
              <a:rPr lang="en-US" dirty="0"/>
              <a:t>This is Real…</a:t>
            </a:r>
          </a:p>
        </p:txBody>
      </p:sp>
      <p:pic>
        <p:nvPicPr>
          <p:cNvPr id="6" name="Content Placeholder 5">
            <a:extLst>
              <a:ext uri="{FF2B5EF4-FFF2-40B4-BE49-F238E27FC236}">
                <a16:creationId xmlns:a16="http://schemas.microsoft.com/office/drawing/2014/main" id="{E0A0C433-E0D6-41BA-978C-F7530783D347}"/>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060271" y="790112"/>
            <a:ext cx="6214369" cy="5513033"/>
          </a:xfrm>
        </p:spPr>
      </p:pic>
      <p:sp>
        <p:nvSpPr>
          <p:cNvPr id="4" name="Text Placeholder 3">
            <a:extLst>
              <a:ext uri="{FF2B5EF4-FFF2-40B4-BE49-F238E27FC236}">
                <a16:creationId xmlns:a16="http://schemas.microsoft.com/office/drawing/2014/main" id="{6F8F9D71-5944-40AE-8494-E732D9E809C5}"/>
              </a:ext>
            </a:extLst>
          </p:cNvPr>
          <p:cNvSpPr>
            <a:spLocks noGrp="1"/>
          </p:cNvSpPr>
          <p:nvPr>
            <p:ph type="body" sz="half" idx="2"/>
          </p:nvPr>
        </p:nvSpPr>
        <p:spPr>
          <a:xfrm>
            <a:off x="767857" y="1813811"/>
            <a:ext cx="3031852" cy="4024235"/>
          </a:xfrm>
        </p:spPr>
        <p:txBody>
          <a:bodyPr>
            <a:normAutofit fontScale="85000" lnSpcReduction="20000"/>
          </a:bodyPr>
          <a:lstStyle/>
          <a:p>
            <a:r>
              <a:rPr lang="en-US" dirty="0"/>
              <a:t>Family fled to Ohio after years of abuse and isolation</a:t>
            </a:r>
          </a:p>
          <a:p>
            <a:r>
              <a:rPr lang="en-US" dirty="0"/>
              <a:t>Husband / Father given a life sentence</a:t>
            </a:r>
          </a:p>
          <a:p>
            <a:r>
              <a:rPr lang="en-US" dirty="0"/>
              <a:t>All members of the family</a:t>
            </a:r>
          </a:p>
          <a:p>
            <a:r>
              <a:rPr lang="en-US" dirty="0"/>
              <a:t>“Family” pets</a:t>
            </a:r>
          </a:p>
          <a:p>
            <a:r>
              <a:rPr lang="en-US" dirty="0"/>
              <a:t> </a:t>
            </a:r>
            <a:r>
              <a:rPr lang="en-US" u="sng" dirty="0"/>
              <a:t>https://www.krem.com/article/news/local/bonner-county/priest-river-man-given-life-sentence-for-unbelievable-abuse-of-his-own-children/293-558026940#:~:text=COEUR%20D%E2%80%99ALENE%2C%20Idaho%20%E2%80%93%20A%20Priest%20River%20man,different%20charges%20for%20the%20abuse%20of%20his%20kid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708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6BF2-A6F4-4CBA-86A6-AE459C8A6412}"/>
              </a:ext>
            </a:extLst>
          </p:cNvPr>
          <p:cNvSpPr>
            <a:spLocks noGrp="1"/>
          </p:cNvSpPr>
          <p:nvPr>
            <p:ph type="title"/>
          </p:nvPr>
        </p:nvSpPr>
        <p:spPr/>
        <p:txBody>
          <a:bodyPr/>
          <a:lstStyle/>
          <a:p>
            <a:r>
              <a:rPr lang="en-US"/>
              <a:t>Case Example</a:t>
            </a:r>
          </a:p>
        </p:txBody>
      </p:sp>
      <p:sp>
        <p:nvSpPr>
          <p:cNvPr id="4" name="Text Placeholder 3">
            <a:extLst>
              <a:ext uri="{FF2B5EF4-FFF2-40B4-BE49-F238E27FC236}">
                <a16:creationId xmlns:a16="http://schemas.microsoft.com/office/drawing/2014/main" id="{C343BABF-1C29-4ACC-9008-9A2B9B4B7B1E}"/>
              </a:ext>
            </a:extLst>
          </p:cNvPr>
          <p:cNvSpPr>
            <a:spLocks noGrp="1"/>
          </p:cNvSpPr>
          <p:nvPr>
            <p:ph type="body" sz="half" idx="2"/>
          </p:nvPr>
        </p:nvSpPr>
        <p:spPr/>
        <p:txBody>
          <a:bodyPr/>
          <a:lstStyle/>
          <a:p>
            <a:r>
              <a:rPr lang="en-US"/>
              <a:t>Raymond Cervantes</a:t>
            </a:r>
          </a:p>
          <a:p>
            <a:r>
              <a:rPr lang="en-US"/>
              <a:t>Killed his wife’s dog and assaulted her daughter during incident in Lucas County.</a:t>
            </a:r>
          </a:p>
          <a:p>
            <a:endParaRPr lang="en-US"/>
          </a:p>
          <a:p>
            <a:r>
              <a:rPr lang="en-US"/>
              <a:t>Jailed then let out on EHM</a:t>
            </a:r>
          </a:p>
        </p:txBody>
      </p:sp>
      <p:pic>
        <p:nvPicPr>
          <p:cNvPr id="10" name="Content Placeholder 9">
            <a:extLst>
              <a:ext uri="{FF2B5EF4-FFF2-40B4-BE49-F238E27FC236}">
                <a16:creationId xmlns:a16="http://schemas.microsoft.com/office/drawing/2014/main" id="{4759050D-CFE7-47A0-B584-BE0F55BC421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5459766" y="1154098"/>
            <a:ext cx="5495275" cy="4749555"/>
          </a:xfrm>
        </p:spPr>
      </p:pic>
    </p:spTree>
    <p:extLst>
      <p:ext uri="{BB962C8B-B14F-4D97-AF65-F5344CB8AC3E}">
        <p14:creationId xmlns:p14="http://schemas.microsoft.com/office/powerpoint/2010/main" val="378551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10">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Right Triangle 43">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sp>
        <p:nvSpPr>
          <p:cNvPr id="85" name="Rectangle 45">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grpSp>
        <p:nvGrpSpPr>
          <p:cNvPr id="86" name="Group 47">
            <a:extLst>
              <a:ext uri="{FF2B5EF4-FFF2-40B4-BE49-F238E27FC236}">
                <a16:creationId xmlns:a16="http://schemas.microsoft.com/office/drawing/2014/main" id="{48A25454-0DC9-46B6-B384-D91E12BADD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4F414637-7E01-4526-8150-3CD7567A7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50218B2-D57E-446B-989C-1762F2F29A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99E4D3-348D-4104-9BEB-8DEDBB2471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BC8F865-086C-4425-BE52-3809C31218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0F2888-14CA-416E-8FEC-95DE5491C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C00D1C-7471-42E1-9EFD-B98A7833B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282C300-D058-460C-9163-559100875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3344294-474A-4890-A2FF-4BCA2D9C03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666E3F-61F1-4C4A-9039-B5595C1E3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2DE1DA-0012-4917-955B-64079390C1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CDA7450-77F1-4AA0-B4E8-AAF677E682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3E4AECA-460E-4B7B-8F4D-81144A153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14A404F-84D0-4665-9006-25D2977B3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C8B78C-183B-4E78-8C61-4A5E69ABD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8B739F6-7B26-4C60-97BB-589CDD78BC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5D0C90-6AF4-4D07-83BD-AFFB6932F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F428431-B9C8-4C3B-813D-0E699E07CF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425A4C9-444C-465B-9A62-D2C3397C61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E3FFD67-A463-42E0-A7EB-8592FB78A0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445C4B0-FF3F-41BC-8B4A-3941687E8A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FF16FB-F344-403A-BD66-3BFFAEC8D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74B9A6-4845-4552-8A5E-293C01D592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B17A3E2-0561-4C5B-897B-B57DE7CEB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AD6CFA0-2BC8-4D6B-834C-FED765DB5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DAB0D9F-0B59-4CC4-8691-093234E462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E3A5D38-D8B2-4BA5-8182-0F4F18CC53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EF29FE6-30F8-41BA-95AF-F7AB418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DCE1658-0A2F-4B34-B153-0173D1E759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DDFEB6-C41E-4F92-B21F-15FE0CDB6E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32C260E-1203-483F-ADA6-D36C101C0F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696FB77-0CE6-4C13-B9FB-1518F19209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Flowchart: Document 80">
            <a:extLst>
              <a:ext uri="{FF2B5EF4-FFF2-40B4-BE49-F238E27FC236}">
                <a16:creationId xmlns:a16="http://schemas.microsoft.com/office/drawing/2014/main" id="{485F3864-E416-439F-893D-ADD4B8E84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491298"/>
          </a:xfrm>
          <a:prstGeom prst="flowChartDocumen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pic>
        <p:nvPicPr>
          <p:cNvPr id="6" name="Content Placeholder 5">
            <a:extLst>
              <a:ext uri="{FF2B5EF4-FFF2-40B4-BE49-F238E27FC236}">
                <a16:creationId xmlns:a16="http://schemas.microsoft.com/office/drawing/2014/main" id="{5D4AAE30-F9D1-40A1-BBB9-22E28914115C}"/>
              </a:ext>
            </a:extLst>
          </p:cNvPr>
          <p:cNvPicPr>
            <a:picLocks noGrp="1" noChangeAspect="1"/>
          </p:cNvPicPr>
          <p:nvPr>
            <p:ph idx="1"/>
          </p:nvPr>
        </p:nvPicPr>
        <p:blipFill rotWithShape="1">
          <a:blip r:embed="rId2" cstate="email">
            <a:alphaModFix amt="60000"/>
            <a:extLst>
              <a:ext uri="{28A0092B-C50C-407E-A947-70E740481C1C}">
                <a14:useLocalDpi xmlns:a14="http://schemas.microsoft.com/office/drawing/2010/main" val="0"/>
              </a:ext>
            </a:extLst>
          </a:blip>
          <a:srcRect r="-1"/>
          <a:stretch/>
        </p:blipFill>
        <p:spPr>
          <a:xfrm>
            <a:off x="-6331" y="-10603"/>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2" name="Title 1">
            <a:extLst>
              <a:ext uri="{FF2B5EF4-FFF2-40B4-BE49-F238E27FC236}">
                <a16:creationId xmlns:a16="http://schemas.microsoft.com/office/drawing/2014/main" id="{B4116828-FD93-4545-BC0E-F718D42F8B2E}"/>
              </a:ext>
            </a:extLst>
          </p:cNvPr>
          <p:cNvSpPr>
            <a:spLocks noGrp="1"/>
          </p:cNvSpPr>
          <p:nvPr>
            <p:ph type="title"/>
          </p:nvPr>
        </p:nvSpPr>
        <p:spPr>
          <a:xfrm>
            <a:off x="691079" y="725951"/>
            <a:ext cx="5897115" cy="4338044"/>
          </a:xfrm>
        </p:spPr>
        <p:txBody>
          <a:bodyPr vert="horz" lIns="91440" tIns="45720" rIns="91440" bIns="45720" rtlCol="0" anchor="t">
            <a:normAutofit/>
          </a:bodyPr>
          <a:lstStyle/>
          <a:p>
            <a:r>
              <a:rPr lang="en-US" sz="4400">
                <a:solidFill>
                  <a:srgbClr val="FFFFFF"/>
                </a:solidFill>
              </a:rPr>
              <a:t>August 2020</a:t>
            </a:r>
            <a:br>
              <a:rPr lang="en-US" sz="4400">
                <a:solidFill>
                  <a:srgbClr val="FFFFFF"/>
                </a:solidFill>
              </a:rPr>
            </a:br>
            <a:r>
              <a:rPr lang="en-US" sz="4400">
                <a:solidFill>
                  <a:srgbClr val="FFFFFF"/>
                </a:solidFill>
              </a:rPr>
              <a:t>Perrysburg Twp</a:t>
            </a:r>
          </a:p>
        </p:txBody>
      </p:sp>
      <p:sp>
        <p:nvSpPr>
          <p:cNvPr id="4" name="Text Placeholder 3">
            <a:extLst>
              <a:ext uri="{FF2B5EF4-FFF2-40B4-BE49-F238E27FC236}">
                <a16:creationId xmlns:a16="http://schemas.microsoft.com/office/drawing/2014/main" id="{29E82925-49E5-4F22-9DED-529C17B891AB}"/>
              </a:ext>
            </a:extLst>
          </p:cNvPr>
          <p:cNvSpPr>
            <a:spLocks noGrp="1"/>
          </p:cNvSpPr>
          <p:nvPr>
            <p:ph type="body" sz="half" idx="2"/>
          </p:nvPr>
        </p:nvSpPr>
        <p:spPr>
          <a:xfrm>
            <a:off x="7086743" y="720948"/>
            <a:ext cx="4421032" cy="4343047"/>
          </a:xfrm>
        </p:spPr>
        <p:txBody>
          <a:bodyPr vert="horz" lIns="91440" tIns="45720" rIns="91440" bIns="45720" rtlCol="0" anchor="t">
            <a:normAutofit/>
          </a:bodyPr>
          <a:lstStyle/>
          <a:p>
            <a:pPr indent="-228600">
              <a:buFont typeface="Wingdings" panose="05000000000000000000" pitchFamily="2" charset="2"/>
              <a:buChar char="§"/>
            </a:pPr>
            <a:r>
              <a:rPr lang="en-US">
                <a:solidFill>
                  <a:srgbClr val="FFFFFF"/>
                </a:solidFill>
              </a:rPr>
              <a:t>Cervantes manipulated his wife into coming to his sister’s.</a:t>
            </a:r>
          </a:p>
          <a:p>
            <a:pPr indent="-228600">
              <a:buFont typeface="Wingdings" panose="05000000000000000000" pitchFamily="2" charset="2"/>
              <a:buChar char="§"/>
            </a:pPr>
            <a:endParaRPr lang="en-US">
              <a:solidFill>
                <a:srgbClr val="FFFFFF"/>
              </a:solidFill>
            </a:endParaRPr>
          </a:p>
          <a:p>
            <a:pPr indent="-228600">
              <a:buFont typeface="Wingdings" panose="05000000000000000000" pitchFamily="2" charset="2"/>
              <a:buChar char="§"/>
            </a:pPr>
            <a:r>
              <a:rPr lang="en-US">
                <a:solidFill>
                  <a:srgbClr val="FFFFFF"/>
                </a:solidFill>
              </a:rPr>
              <a:t>Cut off ankle monitor</a:t>
            </a:r>
          </a:p>
          <a:p>
            <a:pPr indent="-228600">
              <a:buFont typeface="Wingdings" panose="05000000000000000000" pitchFamily="2" charset="2"/>
              <a:buChar char="§"/>
            </a:pPr>
            <a:endParaRPr lang="en-US">
              <a:solidFill>
                <a:srgbClr val="FFFFFF"/>
              </a:solidFill>
            </a:endParaRPr>
          </a:p>
          <a:p>
            <a:pPr indent="-228600">
              <a:buFont typeface="Wingdings" panose="05000000000000000000" pitchFamily="2" charset="2"/>
              <a:buChar char="§"/>
            </a:pPr>
            <a:r>
              <a:rPr lang="en-US">
                <a:solidFill>
                  <a:srgbClr val="FFFFFF"/>
                </a:solidFill>
              </a:rPr>
              <a:t>Lies in wait</a:t>
            </a:r>
          </a:p>
        </p:txBody>
      </p:sp>
    </p:spTree>
    <p:extLst>
      <p:ext uri="{BB962C8B-B14F-4D97-AF65-F5344CB8AC3E}">
        <p14:creationId xmlns:p14="http://schemas.microsoft.com/office/powerpoint/2010/main" val="266535128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0528-D8FA-4298-A1F7-3AC0FECCA53E}"/>
              </a:ext>
            </a:extLst>
          </p:cNvPr>
          <p:cNvSpPr>
            <a:spLocks noGrp="1"/>
          </p:cNvSpPr>
          <p:nvPr>
            <p:ph type="title"/>
          </p:nvPr>
        </p:nvSpPr>
        <p:spPr/>
        <p:txBody>
          <a:bodyPr/>
          <a:lstStyle/>
          <a:p>
            <a:pPr algn="ctr"/>
            <a:r>
              <a:rPr lang="en-US"/>
              <a:t>Case Example</a:t>
            </a:r>
          </a:p>
        </p:txBody>
      </p:sp>
      <p:sp>
        <p:nvSpPr>
          <p:cNvPr id="3" name="Text Placeholder 2">
            <a:extLst>
              <a:ext uri="{FF2B5EF4-FFF2-40B4-BE49-F238E27FC236}">
                <a16:creationId xmlns:a16="http://schemas.microsoft.com/office/drawing/2014/main" id="{13913C0E-BF37-472D-83C3-CB04965A7341}"/>
              </a:ext>
            </a:extLst>
          </p:cNvPr>
          <p:cNvSpPr>
            <a:spLocks noGrp="1"/>
          </p:cNvSpPr>
          <p:nvPr>
            <p:ph type="body" idx="1"/>
          </p:nvPr>
        </p:nvSpPr>
        <p:spPr/>
        <p:txBody>
          <a:bodyPr/>
          <a:lstStyle/>
          <a:p>
            <a:r>
              <a:rPr lang="en-US"/>
              <a:t>Night of incident at hospital</a:t>
            </a:r>
          </a:p>
        </p:txBody>
      </p:sp>
      <p:sp>
        <p:nvSpPr>
          <p:cNvPr id="5" name="Text Placeholder 4">
            <a:extLst>
              <a:ext uri="{FF2B5EF4-FFF2-40B4-BE49-F238E27FC236}">
                <a16:creationId xmlns:a16="http://schemas.microsoft.com/office/drawing/2014/main" id="{316002B2-5E92-432C-BC53-D3DA96A95DA9}"/>
              </a:ext>
            </a:extLst>
          </p:cNvPr>
          <p:cNvSpPr>
            <a:spLocks noGrp="1"/>
          </p:cNvSpPr>
          <p:nvPr>
            <p:ph type="body" sz="quarter" idx="3"/>
          </p:nvPr>
        </p:nvSpPr>
        <p:spPr/>
        <p:txBody>
          <a:bodyPr/>
          <a:lstStyle/>
          <a:p>
            <a:r>
              <a:rPr lang="en-US"/>
              <a:t>Follow up three days later</a:t>
            </a:r>
          </a:p>
        </p:txBody>
      </p:sp>
      <p:pic>
        <p:nvPicPr>
          <p:cNvPr id="12" name="Content Placeholder 11">
            <a:extLst>
              <a:ext uri="{FF2B5EF4-FFF2-40B4-BE49-F238E27FC236}">
                <a16:creationId xmlns:a16="http://schemas.microsoft.com/office/drawing/2014/main" id="{57CF802D-059B-4C8F-B430-08A2439B0DEF}"/>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976709" y="2804265"/>
            <a:ext cx="4900307" cy="3418982"/>
          </a:xfrm>
        </p:spPr>
      </p:pic>
      <p:pic>
        <p:nvPicPr>
          <p:cNvPr id="18" name="Content Placeholder 17">
            <a:extLst>
              <a:ext uri="{FF2B5EF4-FFF2-40B4-BE49-F238E27FC236}">
                <a16:creationId xmlns:a16="http://schemas.microsoft.com/office/drawing/2014/main" id="{54039C76-91D1-4CE7-9F81-47F9AF54BECD}"/>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416039" y="2804265"/>
            <a:ext cx="4799251" cy="3418982"/>
          </a:xfrm>
        </p:spPr>
      </p:pic>
    </p:spTree>
    <p:extLst>
      <p:ext uri="{BB962C8B-B14F-4D97-AF65-F5344CB8AC3E}">
        <p14:creationId xmlns:p14="http://schemas.microsoft.com/office/powerpoint/2010/main" val="416411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982A7D87-4FA0-CC58-36A8-A504DD4473AC}"/>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dirty="0">
                <a:solidFill>
                  <a:srgbClr val="FFFFFF"/>
                </a:solidFill>
                <a:latin typeface="+mj-lt"/>
                <a:ea typeface="+mj-ea"/>
                <a:cs typeface="+mj-cs"/>
              </a:rPr>
              <a:t>Evidence for Strangulation</a:t>
            </a:r>
          </a:p>
        </p:txBody>
      </p:sp>
      <p:sp>
        <p:nvSpPr>
          <p:cNvPr id="22" name="Rectangle 2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Content Placeholder 9">
            <a:extLst>
              <a:ext uri="{FF2B5EF4-FFF2-40B4-BE49-F238E27FC236}">
                <a16:creationId xmlns:a16="http://schemas.microsoft.com/office/drawing/2014/main" id="{A2106F86-DC34-FE76-D097-1CF739A35E1A}"/>
              </a:ext>
            </a:extLst>
          </p:cNvPr>
          <p:cNvPicPr>
            <a:picLocks noGrp="1" noChangeAspect="1"/>
          </p:cNvPicPr>
          <p:nvPr>
            <p:ph sz="half" idx="1"/>
          </p:nvPr>
        </p:nvPicPr>
        <p:blipFill rotWithShape="1">
          <a:blip r:embed="rId2" cstate="hqprint">
            <a:extLst>
              <a:ext uri="{28A0092B-C50C-407E-A947-70E740481C1C}">
                <a14:useLocalDpi xmlns:a14="http://schemas.microsoft.com/office/drawing/2010/main" val="0"/>
              </a:ext>
            </a:extLst>
          </a:blip>
          <a:srcRect/>
          <a:stretch/>
        </p:blipFill>
        <p:spPr>
          <a:xfrm>
            <a:off x="4241830" y="601200"/>
            <a:ext cx="7503636" cy="5789365"/>
          </a:xfrm>
          <a:prstGeom prst="rect">
            <a:avLst/>
          </a:prstGeom>
        </p:spPr>
      </p:pic>
      <p:pic>
        <p:nvPicPr>
          <p:cNvPr id="8" name="Content Placeholder 5">
            <a:extLst>
              <a:ext uri="{FF2B5EF4-FFF2-40B4-BE49-F238E27FC236}">
                <a16:creationId xmlns:a16="http://schemas.microsoft.com/office/drawing/2014/main" id="{C9A2B7B5-25CB-C37C-7093-9216FAD3A09E}"/>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71512" y="2576945"/>
            <a:ext cx="3703319" cy="3491346"/>
          </a:xfrm>
          <a:prstGeom prst="rect">
            <a:avLst/>
          </a:prstGeom>
        </p:spPr>
      </p:pic>
    </p:spTree>
    <p:extLst>
      <p:ext uri="{BB962C8B-B14F-4D97-AF65-F5344CB8AC3E}">
        <p14:creationId xmlns:p14="http://schemas.microsoft.com/office/powerpoint/2010/main" val="249036424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9240-618A-43B2-B1D3-9CEDCE7ACC5C}"/>
              </a:ext>
            </a:extLst>
          </p:cNvPr>
          <p:cNvSpPr>
            <a:spLocks noGrp="1"/>
          </p:cNvSpPr>
          <p:nvPr>
            <p:ph type="title"/>
          </p:nvPr>
        </p:nvSpPr>
        <p:spPr/>
        <p:txBody>
          <a:bodyPr/>
          <a:lstStyle/>
          <a:p>
            <a:pPr algn="ctr"/>
            <a:r>
              <a:rPr lang="en-US"/>
              <a:t>Case example</a:t>
            </a:r>
          </a:p>
        </p:txBody>
      </p:sp>
      <p:sp>
        <p:nvSpPr>
          <p:cNvPr id="3" name="Content Placeholder 2">
            <a:extLst>
              <a:ext uri="{FF2B5EF4-FFF2-40B4-BE49-F238E27FC236}">
                <a16:creationId xmlns:a16="http://schemas.microsoft.com/office/drawing/2014/main" id="{E45950F8-F352-4CA6-89E4-0E3C9E0DF659}"/>
              </a:ext>
            </a:extLst>
          </p:cNvPr>
          <p:cNvSpPr>
            <a:spLocks noGrp="1"/>
          </p:cNvSpPr>
          <p:nvPr>
            <p:ph sz="half" idx="1"/>
          </p:nvPr>
        </p:nvSpPr>
        <p:spPr>
          <a:xfrm>
            <a:off x="581193" y="2006353"/>
            <a:ext cx="5194767" cy="3854697"/>
          </a:xfrm>
        </p:spPr>
        <p:txBody>
          <a:bodyPr/>
          <a:lstStyle/>
          <a:p>
            <a:r>
              <a:rPr lang="en-US" sz="2400" dirty="0"/>
              <a:t>Level of  anger and violence increases</a:t>
            </a:r>
          </a:p>
          <a:p>
            <a:r>
              <a:rPr lang="en-US" sz="2400" dirty="0"/>
              <a:t>If victim is not immediately located, violence acted out on whatever available for impact </a:t>
            </a:r>
          </a:p>
          <a:p>
            <a:r>
              <a:rPr lang="en-US" sz="2400" dirty="0"/>
              <a:t>“If I can’t have you no one is </a:t>
            </a:r>
            <a:r>
              <a:rPr lang="en-US" sz="2400" dirty="0" err="1"/>
              <a:t>gonna</a:t>
            </a:r>
            <a:r>
              <a:rPr lang="en-US" sz="2400" dirty="0"/>
              <a:t>”</a:t>
            </a:r>
          </a:p>
          <a:p>
            <a:r>
              <a:rPr lang="en-US" sz="2400" dirty="0"/>
              <a:t>Strangulation…</a:t>
            </a:r>
          </a:p>
          <a:p>
            <a:endParaRPr lang="en-US" dirty="0"/>
          </a:p>
          <a:p>
            <a:endParaRPr lang="en-US" dirty="0"/>
          </a:p>
        </p:txBody>
      </p:sp>
      <p:pic>
        <p:nvPicPr>
          <p:cNvPr id="6" name="Content Placeholder 5">
            <a:extLst>
              <a:ext uri="{FF2B5EF4-FFF2-40B4-BE49-F238E27FC236}">
                <a16:creationId xmlns:a16="http://schemas.microsoft.com/office/drawing/2014/main" id="{83298775-13F6-442C-930E-570415307AF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8252" y="2006353"/>
            <a:ext cx="4225771" cy="4121989"/>
          </a:xfrm>
        </p:spPr>
      </p:pic>
    </p:spTree>
    <p:extLst>
      <p:ext uri="{BB962C8B-B14F-4D97-AF65-F5344CB8AC3E}">
        <p14:creationId xmlns:p14="http://schemas.microsoft.com/office/powerpoint/2010/main" val="36508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1" name="Straight Connector 8">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Right Triangle 40">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useBgFill="1">
        <p:nvSpPr>
          <p:cNvPr id="43" name="Rectangle 42">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sp useBgFill="1">
        <p:nvSpPr>
          <p:cNvPr id="45" name="Freeform: Shape 44">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94387" y="266591"/>
            <a:ext cx="6857996" cy="6324809"/>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47" name="Group 46">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00837340-106A-4297-B95B-3B80474101F3}"/>
              </a:ext>
            </a:extLst>
          </p:cNvPr>
          <p:cNvSpPr>
            <a:spLocks noGrp="1"/>
          </p:cNvSpPr>
          <p:nvPr>
            <p:ph type="title"/>
          </p:nvPr>
        </p:nvSpPr>
        <p:spPr>
          <a:xfrm>
            <a:off x="691079" y="725951"/>
            <a:ext cx="4923187" cy="5417452"/>
          </a:xfrm>
        </p:spPr>
        <p:txBody>
          <a:bodyPr vert="horz" lIns="91440" tIns="45720" rIns="91440" bIns="45720" rtlCol="0" anchor="ctr">
            <a:normAutofit/>
          </a:bodyPr>
          <a:lstStyle/>
          <a:p>
            <a:r>
              <a:rPr lang="en-US" dirty="0"/>
              <a:t>Todd Curtis – Retired Chief Investigator, </a:t>
            </a:r>
            <a:br>
              <a:rPr lang="en-US" dirty="0"/>
            </a:br>
            <a:r>
              <a:rPr lang="en-US" dirty="0"/>
              <a:t>Wood County Prosecutor</a:t>
            </a:r>
            <a:br>
              <a:rPr lang="en-US" dirty="0"/>
            </a:br>
            <a:endParaRPr lang="en-US" dirty="0"/>
          </a:p>
        </p:txBody>
      </p:sp>
      <p:sp>
        <p:nvSpPr>
          <p:cNvPr id="3" name="TextBox 2">
            <a:extLst>
              <a:ext uri="{FF2B5EF4-FFF2-40B4-BE49-F238E27FC236}">
                <a16:creationId xmlns:a16="http://schemas.microsoft.com/office/drawing/2014/main" id="{4CC6AC00-00BD-4192-82D4-E44B132ECD19}"/>
              </a:ext>
            </a:extLst>
          </p:cNvPr>
          <p:cNvSpPr txBox="1"/>
          <p:nvPr/>
        </p:nvSpPr>
        <p:spPr>
          <a:xfrm>
            <a:off x="7086745" y="713048"/>
            <a:ext cx="4414176" cy="5449532"/>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31 Years of Law Enforcement Service</a:t>
            </a:r>
          </a:p>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Retired Det. Sgt. Perrysburg Township Police Dept. </a:t>
            </a:r>
          </a:p>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State of Ohio Master Criminal Investigator</a:t>
            </a:r>
          </a:p>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Certified Criminal Profiler – Forensic Criminology Institute</a:t>
            </a:r>
          </a:p>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Certified Court expert Domestic Violence and Strangulation Assault Investigation</a:t>
            </a:r>
          </a:p>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State of Ohio and State of North Carolina Criminal Justice Instructor</a:t>
            </a:r>
          </a:p>
          <a:p>
            <a:pPr marL="28575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r>
              <a:rPr kumimoji="0" lang="en-US" sz="1900" b="0" i="0" u="none" strike="noStrike" kern="1200" cap="none" spc="0" normalizeH="0" baseline="0" noProof="0" dirty="0">
                <a:ln>
                  <a:noFill/>
                </a:ln>
                <a:solidFill>
                  <a:srgbClr val="21213D"/>
                </a:solidFill>
                <a:effectLst/>
                <a:uLnTx/>
                <a:uFillTx/>
                <a:latin typeface="Grandview"/>
                <a:ea typeface="+mn-ea"/>
                <a:cs typeface="+mn-cs"/>
              </a:rPr>
              <a:t>Adjunct Faculty at Owens Community College</a:t>
            </a:r>
          </a:p>
          <a:p>
            <a:pPr marL="0" marR="0" lvl="0" indent="-228600" algn="l" defTabSz="914400" rtl="0" eaLnBrk="1" fontAlgn="auto" latinLnBrk="0" hangingPunct="1">
              <a:lnSpc>
                <a:spcPct val="110000"/>
              </a:lnSpc>
              <a:spcBef>
                <a:spcPts val="0"/>
              </a:spcBef>
              <a:spcAft>
                <a:spcPts val="600"/>
              </a:spcAft>
              <a:buClr>
                <a:srgbClr val="21213D">
                  <a:lumMod val="50000"/>
                  <a:lumOff val="50000"/>
                </a:srgbClr>
              </a:buClr>
              <a:buSzPct val="75000"/>
              <a:buFont typeface="Wingdings" panose="05000000000000000000" pitchFamily="2" charset="2"/>
              <a:buChar char="§"/>
              <a:tabLst/>
              <a:defRPr/>
            </a:pPr>
            <a:endParaRPr kumimoji="0" lang="en-US" sz="1900" b="0" i="0" u="none" strike="noStrike" kern="1200" cap="none" spc="0" normalizeH="0" baseline="0" noProof="0" dirty="0">
              <a:ln>
                <a:noFill/>
              </a:ln>
              <a:solidFill>
                <a:srgbClr val="21213D"/>
              </a:solidFill>
              <a:effectLst/>
              <a:uLnTx/>
              <a:uFillTx/>
              <a:latin typeface="Grandview"/>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8367B5FE-DC66-8D91-6E2D-80247C316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058" y="1766764"/>
            <a:ext cx="2492489" cy="2576284"/>
          </a:xfrm>
          <a:prstGeom prst="rect">
            <a:avLst/>
          </a:prstGeom>
        </p:spPr>
      </p:pic>
    </p:spTree>
    <p:extLst>
      <p:ext uri="{BB962C8B-B14F-4D97-AF65-F5344CB8AC3E}">
        <p14:creationId xmlns:p14="http://schemas.microsoft.com/office/powerpoint/2010/main" val="100352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A9B9-EEE1-0115-7218-4B8044D8B21B}"/>
              </a:ext>
            </a:extLst>
          </p:cNvPr>
          <p:cNvSpPr>
            <a:spLocks noGrp="1"/>
          </p:cNvSpPr>
          <p:nvPr>
            <p:ph type="ctrTitle"/>
          </p:nvPr>
        </p:nvSpPr>
        <p:spPr/>
        <p:txBody>
          <a:bodyPr/>
          <a:lstStyle/>
          <a:p>
            <a:r>
              <a:rPr lang="en-US" dirty="0"/>
              <a:t>Raymond Cervantes</a:t>
            </a:r>
          </a:p>
        </p:txBody>
      </p:sp>
      <p:sp>
        <p:nvSpPr>
          <p:cNvPr id="3" name="Subtitle 2">
            <a:extLst>
              <a:ext uri="{FF2B5EF4-FFF2-40B4-BE49-F238E27FC236}">
                <a16:creationId xmlns:a16="http://schemas.microsoft.com/office/drawing/2014/main" id="{5D52EABE-3ED1-4CDB-F6E5-CD438069291B}"/>
              </a:ext>
            </a:extLst>
          </p:cNvPr>
          <p:cNvSpPr>
            <a:spLocks noGrp="1"/>
          </p:cNvSpPr>
          <p:nvPr>
            <p:ph type="subTitle" idx="1"/>
          </p:nvPr>
        </p:nvSpPr>
        <p:spPr>
          <a:xfrm>
            <a:off x="599227" y="5737324"/>
            <a:ext cx="10993546" cy="590321"/>
          </a:xfrm>
        </p:spPr>
        <p:txBody>
          <a:bodyPr>
            <a:normAutofit lnSpcReduction="10000"/>
          </a:bodyPr>
          <a:lstStyle/>
          <a:p>
            <a:r>
              <a:rPr lang="en-US" dirty="0">
                <a:solidFill>
                  <a:schemeClr val="bg1">
                    <a:lumMod val="95000"/>
                  </a:schemeClr>
                </a:solidFill>
              </a:rPr>
              <a:t>Convicted in Lucas, Henry and Wood Counties for Cruelty to animals, attempted murder, felonious assault, kidnapping, escape and tampering with evidence</a:t>
            </a:r>
          </a:p>
        </p:txBody>
      </p:sp>
      <p:sp>
        <p:nvSpPr>
          <p:cNvPr id="5" name="TextBox 4">
            <a:extLst>
              <a:ext uri="{FF2B5EF4-FFF2-40B4-BE49-F238E27FC236}">
                <a16:creationId xmlns:a16="http://schemas.microsoft.com/office/drawing/2014/main" id="{967D5562-F1F7-CDAF-35A2-ADF574FB39E3}"/>
              </a:ext>
            </a:extLst>
          </p:cNvPr>
          <p:cNvSpPr txBox="1"/>
          <p:nvPr/>
        </p:nvSpPr>
        <p:spPr>
          <a:xfrm>
            <a:off x="581191" y="3429000"/>
            <a:ext cx="11246048" cy="2031325"/>
          </a:xfrm>
          <a:prstGeom prst="rect">
            <a:avLst/>
          </a:prstGeom>
          <a:noFill/>
        </p:spPr>
        <p:txBody>
          <a:bodyPr wrap="square">
            <a:spAutoFit/>
          </a:bodyPr>
          <a:lstStyle/>
          <a:p>
            <a:r>
              <a:rPr lang="en-US" b="1" i="0" dirty="0">
                <a:solidFill>
                  <a:schemeClr val="bg1">
                    <a:lumMod val="95000"/>
                  </a:schemeClr>
                </a:solidFill>
                <a:effectLst/>
                <a:latin typeface="Martel"/>
              </a:rPr>
              <a:t>Man facing attempted murder racks up charges between three counties</a:t>
            </a:r>
          </a:p>
          <a:p>
            <a:endParaRPr lang="en-US" dirty="0">
              <a:solidFill>
                <a:schemeClr val="accent4">
                  <a:lumMod val="40000"/>
                  <a:lumOff val="60000"/>
                </a:schemeClr>
              </a:solidFill>
              <a:latin typeface="Open Sans" panose="020F0502020204030204" pitchFamily="34" charset="0"/>
            </a:endParaRPr>
          </a:p>
          <a:p>
            <a:r>
              <a:rPr lang="en-US" b="1" i="0" dirty="0">
                <a:solidFill>
                  <a:schemeClr val="bg1">
                    <a:lumMod val="95000"/>
                  </a:schemeClr>
                </a:solidFill>
                <a:effectLst/>
                <a:latin typeface="Open Sans" panose="020F0502020204030204" pitchFamily="34" charset="0"/>
              </a:rPr>
              <a:t>It took a Henry County jury less than two hours to find a Toledo man guilty of the 2020 attempted murder of his wife.</a:t>
            </a:r>
            <a:endParaRPr lang="en-US" b="1" dirty="0">
              <a:solidFill>
                <a:schemeClr val="bg1">
                  <a:lumMod val="95000"/>
                </a:schemeClr>
              </a:solidFill>
            </a:endParaRPr>
          </a:p>
          <a:p>
            <a:endParaRPr lang="en-US" dirty="0">
              <a:solidFill>
                <a:schemeClr val="accent4">
                  <a:lumMod val="40000"/>
                  <a:lumOff val="60000"/>
                </a:schemeClr>
              </a:solidFill>
            </a:endParaRPr>
          </a:p>
          <a:p>
            <a:r>
              <a:rPr lang="en-US" u="sng" dirty="0">
                <a:solidFill>
                  <a:schemeClr val="accent4">
                    <a:lumMod val="40000"/>
                    <a:lumOff val="60000"/>
                  </a:schemeClr>
                </a:solidFill>
              </a:rPr>
              <a:t>https://www.sent-trib.com/2023/07/13/i-cant-forget-what-you-did-man-sentenced-for-attempted-murder-of-ex-wife/</a:t>
            </a:r>
          </a:p>
        </p:txBody>
      </p:sp>
      <p:pic>
        <p:nvPicPr>
          <p:cNvPr id="1026" name="Picture 2">
            <a:extLst>
              <a:ext uri="{FF2B5EF4-FFF2-40B4-BE49-F238E27FC236}">
                <a16:creationId xmlns:a16="http://schemas.microsoft.com/office/drawing/2014/main" id="{DB79E922-8BB0-48B4-BE5B-838EA69BF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52" y="823865"/>
            <a:ext cx="2248696" cy="224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351F0-1C36-45A1-B2B1-A0B836A8F4BD}"/>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Strangulation law in ohio</a:t>
            </a:r>
            <a:br>
              <a:rPr lang="en-US" sz="4000">
                <a:solidFill>
                  <a:schemeClr val="accent1"/>
                </a:solidFill>
              </a:rPr>
            </a:br>
            <a:br>
              <a:rPr lang="en-US" sz="4000">
                <a:solidFill>
                  <a:schemeClr val="accent1"/>
                </a:solidFill>
              </a:rPr>
            </a:br>
            <a:r>
              <a:rPr lang="en-US" sz="4000">
                <a:solidFill>
                  <a:schemeClr val="accent1"/>
                </a:solidFill>
              </a:rPr>
              <a:t>ORC 2903.18</a:t>
            </a:r>
            <a:endParaRPr lang="en-US" sz="4000" dirty="0">
              <a:solidFill>
                <a:schemeClr val="accent1"/>
              </a:solidFill>
            </a:endParaRPr>
          </a:p>
        </p:txBody>
      </p:sp>
      <p:sp>
        <p:nvSpPr>
          <p:cNvPr id="28" name="Rectangle 18">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0">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E414E83-E1A7-4BBC-829D-534827F5B666}"/>
              </a:ext>
            </a:extLst>
          </p:cNvPr>
          <p:cNvSpPr>
            <a:spLocks noGrp="1"/>
          </p:cNvSpPr>
          <p:nvPr>
            <p:ph idx="1"/>
          </p:nvPr>
        </p:nvSpPr>
        <p:spPr>
          <a:xfrm>
            <a:off x="4476751" y="1005840"/>
            <a:ext cx="7372350" cy="5566410"/>
          </a:xfrm>
        </p:spPr>
        <p:txBody>
          <a:bodyPr>
            <a:normAutofit lnSpcReduction="10000"/>
          </a:bodyPr>
          <a:lstStyle/>
          <a:p>
            <a:pPr>
              <a:lnSpc>
                <a:spcPct val="100000"/>
              </a:lnSpc>
            </a:pPr>
            <a:r>
              <a:rPr lang="en-US" sz="1600" dirty="0"/>
              <a:t>(1) "Strangulation or suffocation" means any act that impedes the normal breathing or circulation of the blood by applying pressure to the throat or neck, or by covering the nose and mouth.</a:t>
            </a:r>
          </a:p>
          <a:p>
            <a:pPr>
              <a:lnSpc>
                <a:spcPct val="100000"/>
              </a:lnSpc>
            </a:pPr>
            <a:r>
              <a:rPr lang="en-US" sz="1600" dirty="0"/>
              <a:t>(2) "Dating relationship" has the same meaning as in section </a:t>
            </a:r>
            <a:r>
              <a:rPr lang="en-US" sz="1600" u="sng" dirty="0"/>
              <a:t>3113.31</a:t>
            </a:r>
            <a:r>
              <a:rPr lang="en-US" sz="1600" dirty="0"/>
              <a:t> of the Revised Code.</a:t>
            </a:r>
          </a:p>
          <a:p>
            <a:pPr>
              <a:lnSpc>
                <a:spcPct val="100000"/>
              </a:lnSpc>
            </a:pPr>
            <a:r>
              <a:rPr lang="en-US" sz="1600" dirty="0"/>
              <a:t>(3) "Family or household member" has the same meaning as in section </a:t>
            </a:r>
            <a:r>
              <a:rPr lang="en-US" sz="1600" u="sng" dirty="0"/>
              <a:t>2919.25</a:t>
            </a:r>
            <a:r>
              <a:rPr lang="en-US" sz="1600" dirty="0"/>
              <a:t> of the Revised Code.</a:t>
            </a:r>
          </a:p>
          <a:p>
            <a:pPr>
              <a:lnSpc>
                <a:spcPct val="100000"/>
              </a:lnSpc>
            </a:pPr>
            <a:r>
              <a:rPr lang="en-US" sz="1600" dirty="0"/>
              <a:t>(4) "Person with whom the offender is or was in a dating relationship" means a person who at the time of the conduct in question is in a dating relationship with the defendant or who, within the twelve months preceding the conduct in question, has had a dating relationship with the defendant.</a:t>
            </a:r>
          </a:p>
          <a:p>
            <a:pPr>
              <a:lnSpc>
                <a:spcPct val="100000"/>
              </a:lnSpc>
            </a:pPr>
            <a:r>
              <a:rPr lang="en-US" sz="1600" dirty="0"/>
              <a:t>(B) No person shall knowingly do any of the following:</a:t>
            </a:r>
          </a:p>
          <a:p>
            <a:pPr>
              <a:lnSpc>
                <a:spcPct val="100000"/>
              </a:lnSpc>
            </a:pPr>
            <a:r>
              <a:rPr lang="en-US" sz="1600" dirty="0"/>
              <a:t>(1) Cause serious physical harm to another by means of strangulation or suffocation;</a:t>
            </a:r>
          </a:p>
          <a:p>
            <a:pPr>
              <a:lnSpc>
                <a:spcPct val="100000"/>
              </a:lnSpc>
            </a:pPr>
            <a:r>
              <a:rPr lang="en-US" sz="1600" dirty="0"/>
              <a:t>(2) Create a substantial risk of serious physical harm to another by means of strangulation or suffocation;</a:t>
            </a:r>
          </a:p>
          <a:p>
            <a:pPr>
              <a:lnSpc>
                <a:spcPct val="100000"/>
              </a:lnSpc>
            </a:pPr>
            <a:r>
              <a:rPr lang="en-US" sz="1600" dirty="0"/>
              <a:t>(3) Cause or create a substantial risk of physical harm to another by means of strangulation or suffocation.</a:t>
            </a:r>
          </a:p>
          <a:p>
            <a:pPr>
              <a:lnSpc>
                <a:spcPct val="100000"/>
              </a:lnSpc>
            </a:pPr>
            <a:r>
              <a:rPr lang="en-US" sz="1600" dirty="0"/>
              <a:t>(C) Whoever violates this section is guilty of strangulation.</a:t>
            </a:r>
          </a:p>
          <a:p>
            <a:pPr>
              <a:lnSpc>
                <a:spcPct val="100000"/>
              </a:lnSpc>
            </a:pPr>
            <a:endParaRPr lang="en-US" sz="1100" dirty="0"/>
          </a:p>
        </p:txBody>
      </p:sp>
    </p:spTree>
    <p:extLst>
      <p:ext uri="{BB962C8B-B14F-4D97-AF65-F5344CB8AC3E}">
        <p14:creationId xmlns:p14="http://schemas.microsoft.com/office/powerpoint/2010/main" val="30364274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41C60A7-8BBB-FBBA-B518-9C6736312D50}"/>
              </a:ext>
            </a:extLst>
          </p:cNvPr>
          <p:cNvSpPr>
            <a:spLocks noGrp="1"/>
          </p:cNvSpPr>
          <p:nvPr>
            <p:ph type="ctrTitle"/>
          </p:nvPr>
        </p:nvSpPr>
        <p:spPr>
          <a:xfrm>
            <a:off x="581192" y="702156"/>
            <a:ext cx="11029616" cy="1188720"/>
          </a:xfrm>
        </p:spPr>
        <p:txBody>
          <a:bodyPr vert="horz" lIns="91440" tIns="45720" rIns="91440" bIns="45720" rtlCol="0" anchor="b">
            <a:normAutofit/>
          </a:bodyPr>
          <a:lstStyle/>
          <a:p>
            <a:r>
              <a:rPr lang="en-US" sz="2800" b="0" kern="1200" cap="all" dirty="0">
                <a:solidFill>
                  <a:schemeClr val="tx1">
                    <a:lumMod val="85000"/>
                    <a:lumOff val="15000"/>
                  </a:schemeClr>
                </a:solidFill>
                <a:latin typeface="+mj-lt"/>
                <a:ea typeface="+mj-ea"/>
                <a:cs typeface="+mj-cs"/>
              </a:rPr>
              <a:t>ORC 2903.18</a:t>
            </a:r>
          </a:p>
        </p:txBody>
      </p:sp>
      <p:sp>
        <p:nvSpPr>
          <p:cNvPr id="18" name="Rectangle 17">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7996A1BF-4057-29AD-6273-BF0207039251}"/>
              </a:ext>
            </a:extLst>
          </p:cNvPr>
          <p:cNvSpPr>
            <a:spLocks noGrp="1"/>
          </p:cNvSpPr>
          <p:nvPr>
            <p:ph type="subTitle" idx="1"/>
          </p:nvPr>
        </p:nvSpPr>
        <p:spPr>
          <a:xfrm>
            <a:off x="1019201" y="2341563"/>
            <a:ext cx="9790507" cy="458644"/>
          </a:xfrm>
        </p:spPr>
        <p:txBody>
          <a:bodyPr>
            <a:normAutofit/>
          </a:bodyPr>
          <a:lstStyle/>
          <a:p>
            <a:pPr defTabSz="406908">
              <a:spcAft>
                <a:spcPts val="534"/>
              </a:spcAft>
            </a:pPr>
            <a:r>
              <a:rPr lang="en-US" sz="1780" kern="1200" cap="all" dirty="0">
                <a:solidFill>
                  <a:schemeClr val="accent1">
                    <a:lumMod val="60000"/>
                    <a:lumOff val="40000"/>
                  </a:schemeClr>
                </a:solidFill>
                <a:latin typeface="+mn-lt"/>
                <a:ea typeface="+mn-ea"/>
                <a:cs typeface="+mn-cs"/>
              </a:rPr>
              <a:t>PENALTY SECTION</a:t>
            </a:r>
            <a:endParaRPr lang="en-US" sz="20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19C97AC2-9964-7EFE-4E7E-7679C8E17DBB}"/>
              </a:ext>
            </a:extLst>
          </p:cNvPr>
          <p:cNvSpPr txBox="1"/>
          <p:nvPr/>
        </p:nvSpPr>
        <p:spPr>
          <a:xfrm>
            <a:off x="581192" y="2800207"/>
            <a:ext cx="11029616" cy="3035126"/>
          </a:xfrm>
          <a:prstGeom prst="rect">
            <a:avLst/>
          </a:prstGeom>
          <a:noFill/>
        </p:spPr>
        <p:txBody>
          <a:bodyPr wrap="square">
            <a:spAutoFit/>
          </a:bodyPr>
          <a:lstStyle/>
          <a:p>
            <a:pPr defTabSz="813816">
              <a:spcAft>
                <a:spcPts val="600"/>
              </a:spcAft>
            </a:pPr>
            <a:r>
              <a:rPr lang="en-US" sz="1602" kern="1200" dirty="0">
                <a:solidFill>
                  <a:schemeClr val="accent3">
                    <a:lumMod val="40000"/>
                    <a:lumOff val="60000"/>
                  </a:schemeClr>
                </a:solidFill>
                <a:latin typeface="PT Serif" panose="020A0603040505020204" pitchFamily="18" charset="0"/>
                <a:ea typeface="+mn-ea"/>
                <a:cs typeface="+mn-cs"/>
              </a:rPr>
              <a:t>(1) A violation of division (B)(1) of this section is a felony of the second degree.</a:t>
            </a:r>
          </a:p>
          <a:p>
            <a:pPr defTabSz="813816">
              <a:spcAft>
                <a:spcPts val="600"/>
              </a:spcAft>
            </a:pPr>
            <a:r>
              <a:rPr lang="en-US" sz="1602" kern="1200" dirty="0">
                <a:solidFill>
                  <a:schemeClr val="accent3">
                    <a:lumMod val="40000"/>
                    <a:lumOff val="60000"/>
                  </a:schemeClr>
                </a:solidFill>
                <a:latin typeface="PT Serif" panose="020A0603040505020204" pitchFamily="18" charset="0"/>
                <a:ea typeface="+mn-ea"/>
                <a:cs typeface="+mn-cs"/>
              </a:rPr>
              <a:t>(2) A violation of division (B)(2) of this section is a felony of the third degree.</a:t>
            </a:r>
          </a:p>
          <a:p>
            <a:pPr defTabSz="813816">
              <a:spcAft>
                <a:spcPts val="600"/>
              </a:spcAft>
            </a:pPr>
            <a:r>
              <a:rPr lang="en-US" sz="1602" kern="1200" dirty="0">
                <a:solidFill>
                  <a:schemeClr val="accent3">
                    <a:lumMod val="40000"/>
                    <a:lumOff val="60000"/>
                  </a:schemeClr>
                </a:solidFill>
                <a:latin typeface="PT Serif" panose="020A0603040505020204" pitchFamily="18" charset="0"/>
                <a:ea typeface="+mn-ea"/>
                <a:cs typeface="+mn-cs"/>
              </a:rPr>
              <a:t>(3) A violation of division (B)(3) of this section is a felony of the fifth degree. If the victim of the violation of division (B)(3) of this section is a family or household member, or is a person with whom the offender is or was in a dating relationship, a violation of division (B)(3) of this section is a felony of the fourth degree. If the victim of the offense is a family or household member, or is a person with whom the offender is or was in a dating relationship, and the offender previously has been convicted of or pleaded guilty to a felony offense of violence, or if the offender knew that the victim of the violation was pregnant at the time of the violation, a violation of division (B)(3) of this section is a felony of the third degree.</a:t>
            </a:r>
          </a:p>
          <a:p>
            <a:pPr defTabSz="813816">
              <a:spcAft>
                <a:spcPts val="600"/>
              </a:spcAft>
            </a:pPr>
            <a:r>
              <a:rPr lang="en-US" sz="1602" kern="1200" dirty="0">
                <a:solidFill>
                  <a:schemeClr val="accent3">
                    <a:lumMod val="40000"/>
                    <a:lumOff val="60000"/>
                  </a:schemeClr>
                </a:solidFill>
                <a:latin typeface="PT Serif" panose="020A0603040505020204" pitchFamily="18" charset="0"/>
                <a:ea typeface="+mn-ea"/>
                <a:cs typeface="+mn-cs"/>
              </a:rPr>
              <a:t>(D) It is an affirmative defense to a charge under division (B) of this section that the act was done as part of a medical or other procedure undertaken to aid or benefit the victim.</a:t>
            </a:r>
            <a:endParaRPr lang="en-US" b="0" i="0" dirty="0">
              <a:solidFill>
                <a:schemeClr val="accent3">
                  <a:lumMod val="40000"/>
                  <a:lumOff val="60000"/>
                </a:schemeClr>
              </a:solidFill>
              <a:effectLst/>
              <a:latin typeface="PT Serif" panose="020A0603040505020204" pitchFamily="18" charset="0"/>
            </a:endParaRPr>
          </a:p>
        </p:txBody>
      </p:sp>
    </p:spTree>
    <p:extLst>
      <p:ext uri="{BB962C8B-B14F-4D97-AF65-F5344CB8AC3E}">
        <p14:creationId xmlns:p14="http://schemas.microsoft.com/office/powerpoint/2010/main" val="344262496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F71B-0D62-D93A-7A41-777FE9625D57}"/>
              </a:ext>
            </a:extLst>
          </p:cNvPr>
          <p:cNvSpPr>
            <a:spLocks noGrp="1"/>
          </p:cNvSpPr>
          <p:nvPr>
            <p:ph type="ctrTitle"/>
          </p:nvPr>
        </p:nvSpPr>
        <p:spPr>
          <a:xfrm>
            <a:off x="428795" y="1020431"/>
            <a:ext cx="11145946" cy="1017919"/>
          </a:xfrm>
        </p:spPr>
        <p:txBody>
          <a:bodyPr/>
          <a:lstStyle/>
          <a:p>
            <a:r>
              <a:rPr lang="en-US" dirty="0"/>
              <a:t>“Serious Physical Harm”</a:t>
            </a:r>
          </a:p>
        </p:txBody>
      </p:sp>
      <p:sp>
        <p:nvSpPr>
          <p:cNvPr id="3" name="Subtitle 2">
            <a:extLst>
              <a:ext uri="{FF2B5EF4-FFF2-40B4-BE49-F238E27FC236}">
                <a16:creationId xmlns:a16="http://schemas.microsoft.com/office/drawing/2014/main" id="{77FE280B-ECD6-A8BD-2CE1-437A3240BA1B}"/>
              </a:ext>
            </a:extLst>
          </p:cNvPr>
          <p:cNvSpPr>
            <a:spLocks noGrp="1"/>
          </p:cNvSpPr>
          <p:nvPr>
            <p:ph type="subTitle" idx="1"/>
          </p:nvPr>
        </p:nvSpPr>
        <p:spPr>
          <a:xfrm>
            <a:off x="428794" y="2038351"/>
            <a:ext cx="10993546" cy="552450"/>
          </a:xfrm>
        </p:spPr>
        <p:txBody>
          <a:bodyPr>
            <a:normAutofit/>
          </a:bodyPr>
          <a:lstStyle/>
          <a:p>
            <a:r>
              <a:rPr lang="en-US" dirty="0">
                <a:solidFill>
                  <a:srgbClr val="002060"/>
                </a:solidFill>
              </a:rPr>
              <a:t>ORC Defines</a:t>
            </a:r>
          </a:p>
        </p:txBody>
      </p:sp>
      <p:graphicFrame>
        <p:nvGraphicFramePr>
          <p:cNvPr id="7" name="TextBox 4">
            <a:extLst>
              <a:ext uri="{FF2B5EF4-FFF2-40B4-BE49-F238E27FC236}">
                <a16:creationId xmlns:a16="http://schemas.microsoft.com/office/drawing/2014/main" id="{7782656D-EC7F-E45E-AD5A-1184DEE7AA03}"/>
              </a:ext>
            </a:extLst>
          </p:cNvPr>
          <p:cNvGraphicFramePr/>
          <p:nvPr>
            <p:extLst>
              <p:ext uri="{D42A27DB-BD31-4B8C-83A1-F6EECF244321}">
                <p14:modId xmlns:p14="http://schemas.microsoft.com/office/powerpoint/2010/main" val="928482678"/>
              </p:ext>
            </p:extLst>
          </p:nvPr>
        </p:nvGraphicFramePr>
        <p:xfrm>
          <a:off x="560439" y="2724151"/>
          <a:ext cx="11345810" cy="372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07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C1CF-E080-49A3-914E-839514335D99}"/>
              </a:ext>
            </a:extLst>
          </p:cNvPr>
          <p:cNvSpPr>
            <a:spLocks noGrp="1"/>
          </p:cNvSpPr>
          <p:nvPr>
            <p:ph type="title"/>
          </p:nvPr>
        </p:nvSpPr>
        <p:spPr/>
        <p:txBody>
          <a:bodyPr/>
          <a:lstStyle/>
          <a:p>
            <a:r>
              <a:rPr lang="en-US" dirty="0"/>
              <a:t>Symptoms from Strangulation</a:t>
            </a:r>
          </a:p>
        </p:txBody>
      </p:sp>
      <p:sp>
        <p:nvSpPr>
          <p:cNvPr id="3" name="Content Placeholder 2">
            <a:extLst>
              <a:ext uri="{FF2B5EF4-FFF2-40B4-BE49-F238E27FC236}">
                <a16:creationId xmlns:a16="http://schemas.microsoft.com/office/drawing/2014/main" id="{119168B3-9409-4A7A-A062-A1ADEBDEEE79}"/>
              </a:ext>
            </a:extLst>
          </p:cNvPr>
          <p:cNvSpPr>
            <a:spLocks noGrp="1"/>
          </p:cNvSpPr>
          <p:nvPr>
            <p:ph idx="1"/>
          </p:nvPr>
        </p:nvSpPr>
        <p:spPr>
          <a:xfrm>
            <a:off x="1009649" y="2015732"/>
            <a:ext cx="10045205" cy="3887918"/>
          </a:xfrm>
        </p:spPr>
        <p:txBody>
          <a:bodyPr>
            <a:normAutofit/>
          </a:bodyPr>
          <a:lstStyle/>
          <a:p>
            <a:r>
              <a:rPr lang="en-US" sz="2000" dirty="0"/>
              <a:t>Couldn’t breathe –Trachea obstructed</a:t>
            </a:r>
          </a:p>
          <a:p>
            <a:r>
              <a:rPr lang="en-US" sz="2000" dirty="0"/>
              <a:t>Saw Spots, lights, darkness – Blood Flow restricted</a:t>
            </a:r>
          </a:p>
          <a:p>
            <a:r>
              <a:rPr lang="en-US" sz="2000" dirty="0"/>
              <a:t>Dizziness – could be from lack of oxygen, blood flow or both</a:t>
            </a:r>
          </a:p>
          <a:p>
            <a:r>
              <a:rPr lang="en-US" sz="2000" dirty="0"/>
              <a:t>Can’t remember – hippocampus cells (memory and recall) more susceptible to anoxia</a:t>
            </a:r>
          </a:p>
          <a:p>
            <a:r>
              <a:rPr lang="en-US" sz="2000" dirty="0"/>
              <a:t>Anoxia is the absence of oxygen supply to tissue</a:t>
            </a:r>
          </a:p>
          <a:p>
            <a:r>
              <a:rPr lang="en-US" sz="2000" dirty="0"/>
              <a:t>The brain cells are dying – up to 32,000 neurons lost per second </a:t>
            </a:r>
          </a:p>
          <a:p>
            <a:r>
              <a:rPr lang="en-US" sz="2000" dirty="0"/>
              <a:t>Loss of bladder function – after 15 seconds – bowl control after 30 seconds</a:t>
            </a:r>
          </a:p>
        </p:txBody>
      </p:sp>
    </p:spTree>
    <p:extLst>
      <p:ext uri="{BB962C8B-B14F-4D97-AF65-F5344CB8AC3E}">
        <p14:creationId xmlns:p14="http://schemas.microsoft.com/office/powerpoint/2010/main" val="1792848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295C-89AF-4987-9E59-9C62940B8F99}"/>
              </a:ext>
            </a:extLst>
          </p:cNvPr>
          <p:cNvSpPr>
            <a:spLocks noGrp="1"/>
          </p:cNvSpPr>
          <p:nvPr>
            <p:ph type="title"/>
          </p:nvPr>
        </p:nvSpPr>
        <p:spPr/>
        <p:txBody>
          <a:bodyPr/>
          <a:lstStyle/>
          <a:p>
            <a:r>
              <a:rPr lang="en-US" dirty="0"/>
              <a:t>50 % of Strangulation Assaults show no Marks – Follow up with victims!</a:t>
            </a:r>
          </a:p>
        </p:txBody>
      </p:sp>
      <p:pic>
        <p:nvPicPr>
          <p:cNvPr id="6" name="Content Placeholder 5" descr="A close-up of a person's chest&#10;&#10;Description automatically generated with low confidence">
            <a:extLst>
              <a:ext uri="{FF2B5EF4-FFF2-40B4-BE49-F238E27FC236}">
                <a16:creationId xmlns:a16="http://schemas.microsoft.com/office/drawing/2014/main" id="{E8FBBEDF-7EBE-4EEA-A053-1F74E88AB7B9}"/>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447800" y="1943100"/>
            <a:ext cx="4810125" cy="4791075"/>
          </a:xfrm>
        </p:spPr>
      </p:pic>
      <p:pic>
        <p:nvPicPr>
          <p:cNvPr id="8" name="Content Placeholder 7" descr="A person holding a piece of paper&#10;&#10;Description automatically generated with low confidence">
            <a:extLst>
              <a:ext uri="{FF2B5EF4-FFF2-40B4-BE49-F238E27FC236}">
                <a16:creationId xmlns:a16="http://schemas.microsoft.com/office/drawing/2014/main" id="{04EC5E2B-AFF7-44F7-9956-1BF113AC27FA}"/>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372224" y="1943100"/>
            <a:ext cx="4682627" cy="4791075"/>
          </a:xfrm>
        </p:spPr>
      </p:pic>
    </p:spTree>
    <p:extLst>
      <p:ext uri="{BB962C8B-B14F-4D97-AF65-F5344CB8AC3E}">
        <p14:creationId xmlns:p14="http://schemas.microsoft.com/office/powerpoint/2010/main" val="185454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16C9-5920-4ABE-9EB9-FF24D941EA61}"/>
              </a:ext>
            </a:extLst>
          </p:cNvPr>
          <p:cNvSpPr>
            <a:spLocks noGrp="1"/>
          </p:cNvSpPr>
          <p:nvPr>
            <p:ph type="title"/>
          </p:nvPr>
        </p:nvSpPr>
        <p:spPr/>
        <p:txBody>
          <a:bodyPr/>
          <a:lstStyle/>
          <a:p>
            <a:pPr algn="ctr"/>
            <a:r>
              <a:rPr lang="en-US" dirty="0"/>
              <a:t>Vascular Congestion = Petechial rupture</a:t>
            </a:r>
            <a:br>
              <a:rPr lang="en-US" dirty="0"/>
            </a:br>
            <a:r>
              <a:rPr lang="en-US" dirty="0"/>
              <a:t>Scalera Hemorrhage </a:t>
            </a:r>
          </a:p>
        </p:txBody>
      </p:sp>
      <p:pic>
        <p:nvPicPr>
          <p:cNvPr id="6" name="Content Placeholder 5" descr="A close up of a person's eye&#10;&#10;Description automatically generated with medium confidence">
            <a:extLst>
              <a:ext uri="{FF2B5EF4-FFF2-40B4-BE49-F238E27FC236}">
                <a16:creationId xmlns:a16="http://schemas.microsoft.com/office/drawing/2014/main" id="{A302CA00-FF75-4A42-8D1B-49AA5F2C350B}"/>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449218" y="2011363"/>
            <a:ext cx="4646782" cy="3448050"/>
          </a:xfrm>
        </p:spPr>
      </p:pic>
      <p:pic>
        <p:nvPicPr>
          <p:cNvPr id="12" name="Content Placeholder 11" descr="A picture containing application&#10;&#10;Description automatically generated">
            <a:extLst>
              <a:ext uri="{FF2B5EF4-FFF2-40B4-BE49-F238E27FC236}">
                <a16:creationId xmlns:a16="http://schemas.microsoft.com/office/drawing/2014/main" id="{08128622-CAEF-4FEC-8D31-B0723991544E}"/>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413500" y="2011363"/>
            <a:ext cx="4645025" cy="3448049"/>
          </a:xfrm>
        </p:spPr>
      </p:pic>
    </p:spTree>
    <p:extLst>
      <p:ext uri="{BB962C8B-B14F-4D97-AF65-F5344CB8AC3E}">
        <p14:creationId xmlns:p14="http://schemas.microsoft.com/office/powerpoint/2010/main" val="342822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43D7-395A-43AB-BB9C-3BC5B86A485A}"/>
              </a:ext>
            </a:extLst>
          </p:cNvPr>
          <p:cNvSpPr>
            <a:spLocks noGrp="1"/>
          </p:cNvSpPr>
          <p:nvPr>
            <p:ph type="title"/>
          </p:nvPr>
        </p:nvSpPr>
        <p:spPr/>
        <p:txBody>
          <a:bodyPr/>
          <a:lstStyle/>
          <a:p>
            <a:pPr algn="ctr"/>
            <a:r>
              <a:rPr lang="en-US" dirty="0"/>
              <a:t>Strangulation Assaults</a:t>
            </a:r>
          </a:p>
        </p:txBody>
      </p:sp>
      <p:sp>
        <p:nvSpPr>
          <p:cNvPr id="4" name="Content Placeholder 3">
            <a:extLst>
              <a:ext uri="{FF2B5EF4-FFF2-40B4-BE49-F238E27FC236}">
                <a16:creationId xmlns:a16="http://schemas.microsoft.com/office/drawing/2014/main" id="{918D6889-469C-49A7-A0B0-4198F97B6930}"/>
              </a:ext>
            </a:extLst>
          </p:cNvPr>
          <p:cNvSpPr>
            <a:spLocks noGrp="1"/>
          </p:cNvSpPr>
          <p:nvPr>
            <p:ph sz="half" idx="2"/>
          </p:nvPr>
        </p:nvSpPr>
        <p:spPr>
          <a:xfrm>
            <a:off x="6416039" y="1717991"/>
            <a:ext cx="5194769" cy="4143060"/>
          </a:xfrm>
        </p:spPr>
        <p:txBody>
          <a:bodyPr>
            <a:normAutofit/>
          </a:bodyPr>
          <a:lstStyle/>
          <a:p>
            <a:r>
              <a:rPr lang="en-US" sz="2000" dirty="0"/>
              <a:t>Important to move the hair</a:t>
            </a:r>
          </a:p>
          <a:p>
            <a:r>
              <a:rPr lang="en-US" sz="2000" dirty="0"/>
              <a:t>Check for grasp points</a:t>
            </a:r>
          </a:p>
          <a:p>
            <a:r>
              <a:rPr lang="en-US" sz="2000" dirty="0"/>
              <a:t>Direction of the marks</a:t>
            </a:r>
          </a:p>
          <a:p>
            <a:r>
              <a:rPr lang="en-US" sz="2000" dirty="0"/>
              <a:t>Check under chin</a:t>
            </a:r>
          </a:p>
          <a:p>
            <a:r>
              <a:rPr lang="en-US" sz="2000" dirty="0"/>
              <a:t>Follow up photos</a:t>
            </a:r>
          </a:p>
          <a:p>
            <a:r>
              <a:rPr lang="en-US" sz="2000" dirty="0"/>
              <a:t>Check for veinous pressure signs</a:t>
            </a:r>
          </a:p>
        </p:txBody>
      </p:sp>
      <p:pic>
        <p:nvPicPr>
          <p:cNvPr id="5" name="Content Placeholder 4" descr="A picture containing person, indoor, person, close&#10;&#10;Description automatically generated">
            <a:extLst>
              <a:ext uri="{FF2B5EF4-FFF2-40B4-BE49-F238E27FC236}">
                <a16:creationId xmlns:a16="http://schemas.microsoft.com/office/drawing/2014/main" id="{4CCEF886-25E3-4E32-8F67-3B902B2054DF}"/>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a:stretch/>
        </p:blipFill>
        <p:spPr>
          <a:xfrm>
            <a:off x="1535793" y="2011363"/>
            <a:ext cx="4469039" cy="3448050"/>
          </a:xfrm>
          <a:prstGeom prst="rect">
            <a:avLst/>
          </a:prstGeom>
        </p:spPr>
      </p:pic>
    </p:spTree>
    <p:extLst>
      <p:ext uri="{BB962C8B-B14F-4D97-AF65-F5344CB8AC3E}">
        <p14:creationId xmlns:p14="http://schemas.microsoft.com/office/powerpoint/2010/main" val="424056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3E806-9389-D01C-7980-DABF859B2A8A}"/>
              </a:ext>
            </a:extLst>
          </p:cNvPr>
          <p:cNvSpPr>
            <a:spLocks noGrp="1"/>
          </p:cNvSpPr>
          <p:nvPr>
            <p:ph type="title"/>
          </p:nvPr>
        </p:nvSpPr>
        <p:spPr/>
        <p:txBody>
          <a:bodyPr/>
          <a:lstStyle/>
          <a:p>
            <a:r>
              <a:rPr lang="en-US" dirty="0"/>
              <a:t>Officer Investigation and evidence collection</a:t>
            </a:r>
          </a:p>
        </p:txBody>
      </p:sp>
      <p:sp>
        <p:nvSpPr>
          <p:cNvPr id="7" name="Content Placeholder 6">
            <a:extLst>
              <a:ext uri="{FF2B5EF4-FFF2-40B4-BE49-F238E27FC236}">
                <a16:creationId xmlns:a16="http://schemas.microsoft.com/office/drawing/2014/main" id="{5CEF73EB-8202-0C43-39B1-DF7538CCEF59}"/>
              </a:ext>
            </a:extLst>
          </p:cNvPr>
          <p:cNvSpPr>
            <a:spLocks noGrp="1"/>
          </p:cNvSpPr>
          <p:nvPr>
            <p:ph idx="1"/>
          </p:nvPr>
        </p:nvSpPr>
        <p:spPr/>
        <p:txBody>
          <a:bodyPr>
            <a:normAutofit/>
          </a:bodyPr>
          <a:lstStyle/>
          <a:p>
            <a:r>
              <a:rPr lang="en-US" sz="2000" dirty="0"/>
              <a:t>Body Camera footage!</a:t>
            </a:r>
          </a:p>
          <a:p>
            <a:r>
              <a:rPr lang="en-US" sz="2000" dirty="0"/>
              <a:t>Written statement before much questioning (if possible).  Evidence can be right there in their own words:  “I tried to walk away but her put me in a choke hold and pushed me to the floor until I was dizzy and couldn’t yell for help”.</a:t>
            </a:r>
          </a:p>
          <a:p>
            <a:r>
              <a:rPr lang="en-US" sz="2000" dirty="0"/>
              <a:t>Photos – Incident, 48-72 hours (Re-Interview), 5 days and if need be, keep at it. </a:t>
            </a:r>
          </a:p>
          <a:p>
            <a:r>
              <a:rPr lang="en-US" sz="2000" dirty="0"/>
              <a:t>911 Call</a:t>
            </a:r>
          </a:p>
          <a:p>
            <a:r>
              <a:rPr lang="en-US" sz="2000" dirty="0"/>
              <a:t>Forensic collection</a:t>
            </a:r>
          </a:p>
          <a:p>
            <a:r>
              <a:rPr lang="en-US" sz="2000" dirty="0"/>
              <a:t>Audio or video of follow up interview when taking FOLLOW UP PHOTOS!</a:t>
            </a:r>
          </a:p>
        </p:txBody>
      </p:sp>
    </p:spTree>
    <p:extLst>
      <p:ext uri="{BB962C8B-B14F-4D97-AF65-F5344CB8AC3E}">
        <p14:creationId xmlns:p14="http://schemas.microsoft.com/office/powerpoint/2010/main" val="167017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A74-2B47-491F-A6E6-AD8EE8D45292}"/>
              </a:ext>
            </a:extLst>
          </p:cNvPr>
          <p:cNvSpPr>
            <a:spLocks noGrp="1"/>
          </p:cNvSpPr>
          <p:nvPr>
            <p:ph type="title"/>
          </p:nvPr>
        </p:nvSpPr>
        <p:spPr/>
        <p:txBody>
          <a:bodyPr/>
          <a:lstStyle/>
          <a:p>
            <a:r>
              <a:rPr lang="en-US" dirty="0"/>
              <a:t>“I didn’t choke her…”</a:t>
            </a:r>
          </a:p>
        </p:txBody>
      </p:sp>
      <p:pic>
        <p:nvPicPr>
          <p:cNvPr id="6" name="Content Placeholder 5" descr="A picture containing person, indoor&#10;&#10;Description automatically generated">
            <a:extLst>
              <a:ext uri="{FF2B5EF4-FFF2-40B4-BE49-F238E27FC236}">
                <a16:creationId xmlns:a16="http://schemas.microsoft.com/office/drawing/2014/main" id="{5867A4FB-846D-49E6-BDAA-3F33A9280732}"/>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449217" y="2011363"/>
            <a:ext cx="4329013" cy="4627562"/>
          </a:xfrm>
        </p:spPr>
      </p:pic>
      <p:pic>
        <p:nvPicPr>
          <p:cNvPr id="8" name="Content Placeholder 7" descr="A person with a tattoo on the back&#10;&#10;Description automatically generated with low confidence">
            <a:extLst>
              <a:ext uri="{FF2B5EF4-FFF2-40B4-BE49-F238E27FC236}">
                <a16:creationId xmlns:a16="http://schemas.microsoft.com/office/drawing/2014/main" id="{B5970FEF-9AD8-4EED-A95D-EB1C092824CC}"/>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267450" y="2017713"/>
            <a:ext cx="4787402" cy="4621212"/>
          </a:xfrm>
        </p:spPr>
      </p:pic>
    </p:spTree>
    <p:extLst>
      <p:ext uri="{BB962C8B-B14F-4D97-AF65-F5344CB8AC3E}">
        <p14:creationId xmlns:p14="http://schemas.microsoft.com/office/powerpoint/2010/main" val="9276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9" name="Group 25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60" name="Straight Connector 259">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50" name="Right Triangle 291">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51" name="Rectangle 293">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52" name="Group 295">
            <a:extLst>
              <a:ext uri="{FF2B5EF4-FFF2-40B4-BE49-F238E27FC236}">
                <a16:creationId xmlns:a16="http://schemas.microsoft.com/office/drawing/2014/main" id="{27A2371D-E95E-4E2E-ABB9-D6409A537F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97" name="Straight Connector 296">
              <a:extLst>
                <a:ext uri="{FF2B5EF4-FFF2-40B4-BE49-F238E27FC236}">
                  <a16:creationId xmlns:a16="http://schemas.microsoft.com/office/drawing/2014/main" id="{20814C69-0E8C-49A3-8452-971CA8350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1E24DB3-D306-4D9D-AD7B-F535197C07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CA1B06E0-67DD-4302-8D19-639196972A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FBD0468-E45E-4063-8C2D-BB5557741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F842838F-C61E-4F82-8E97-8A10316F4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D2F4E59-35DF-48ED-8513-D9C995716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152710FE-BF9F-4ADD-82DE-7AF0AB1F5E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19B014AE-E9E4-4054-BE0F-1BC2F089B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DEA021B-C8B0-48F9-B1CB-A8C2E1B85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49EAB92-8EB1-450F-9DC7-CAFA5FDA9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0A1EBB7-483A-419C-B619-AA3C9184C1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E1469A02-6DCF-4CBC-8B1F-E0B48A980E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6D0931D-7905-4655-B3A8-BD385587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9BF31427-7414-48AC-A250-D356CBC4BA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C8C5AE1-943C-444C-BEEB-756028247F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31751FEB-FFE8-484E-AF44-58FB0C2F5F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23BEB40B-97E7-4435-BAE6-0BAC8689D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719CDDE6-0CB4-4518-936D-351D7114F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95CD8E96-63B2-4A76-9FA4-FD574945D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A06729F-61CD-43D7-900D-23C5CF828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8A936353-A06F-4862-B713-D8761651C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CB75089-81A0-414F-880B-613FBC7102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1984B25A-77CE-42BE-8D5D-3E56ADB36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2C0E8CB-51AD-4D39-860D-95F98206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27B6EA0-1EC1-4EFC-A024-326C5FB6E0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3A37A491-22B7-497B-B872-FDB00072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35725797-7F94-4684-9B61-BE62966658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504F75D-D3A8-44BD-970F-4F37060BB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08E41E9-3A9D-4D8E-AF15-A6369C2652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2194DC5-C581-452C-B403-012A01F8A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C414A6B-23ED-46F4-982A-69E5E537A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53" name="Freeform: Shape 328">
            <a:extLst>
              <a:ext uri="{FF2B5EF4-FFF2-40B4-BE49-F238E27FC236}">
                <a16:creationId xmlns:a16="http://schemas.microsoft.com/office/drawing/2014/main" id="{4CB47DB7-904B-416E-8C82-41DA194E0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t looking upwards at the bottom of the view">
            <a:extLst>
              <a:ext uri="{FF2B5EF4-FFF2-40B4-BE49-F238E27FC236}">
                <a16:creationId xmlns:a16="http://schemas.microsoft.com/office/drawing/2014/main" id="{ECCFE0EE-0ACA-9AB4-85CD-D40571BACF4A}"/>
              </a:ext>
            </a:extLst>
          </p:cNvPr>
          <p:cNvPicPr>
            <a:picLocks noChangeAspect="1"/>
          </p:cNvPicPr>
          <p:nvPr/>
        </p:nvPicPr>
        <p:blipFill rotWithShape="1">
          <a:blip r:embed="rId3" cstate="email">
            <a:alphaModFix amt="60000"/>
            <a:extLst>
              <a:ext uri="{28A0092B-C50C-407E-A947-70E740481C1C}">
                <a14:useLocalDpi xmlns:a14="http://schemas.microsoft.com/office/drawing/2010/main" val="0"/>
              </a:ext>
            </a:extLst>
          </a:blip>
          <a:srcRect/>
          <a:stretch/>
        </p:blipFill>
        <p:spPr>
          <a:xfrm>
            <a:off x="-23207"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21D30626-003A-D9E4-653E-B52D6B5160E6}"/>
              </a:ext>
            </a:extLst>
          </p:cNvPr>
          <p:cNvSpPr>
            <a:spLocks noGrp="1"/>
          </p:cNvSpPr>
          <p:nvPr>
            <p:ph type="title"/>
          </p:nvPr>
        </p:nvSpPr>
        <p:spPr>
          <a:xfrm>
            <a:off x="691079" y="725951"/>
            <a:ext cx="8351994" cy="1375333"/>
          </a:xfrm>
        </p:spPr>
        <p:txBody>
          <a:bodyPr vert="horz" lIns="91440" tIns="45720" rIns="91440" bIns="45720" rtlCol="0" anchor="b">
            <a:normAutofit/>
          </a:bodyPr>
          <a:lstStyle/>
          <a:p>
            <a:r>
              <a:rPr lang="en-US">
                <a:solidFill>
                  <a:srgbClr val="FFFFFF"/>
                </a:solidFill>
              </a:rPr>
              <a:t>Heads Up…</a:t>
            </a:r>
          </a:p>
        </p:txBody>
      </p:sp>
      <p:sp>
        <p:nvSpPr>
          <p:cNvPr id="5" name="TextBox 4">
            <a:extLst>
              <a:ext uri="{FF2B5EF4-FFF2-40B4-BE49-F238E27FC236}">
                <a16:creationId xmlns:a16="http://schemas.microsoft.com/office/drawing/2014/main" id="{2E4F1FEE-92EB-4371-CB5A-1F67A489A4F6}"/>
              </a:ext>
            </a:extLst>
          </p:cNvPr>
          <p:cNvSpPr txBox="1"/>
          <p:nvPr/>
        </p:nvSpPr>
        <p:spPr>
          <a:xfrm>
            <a:off x="691079" y="2340131"/>
            <a:ext cx="6385206" cy="3822452"/>
          </a:xfrm>
          <a:prstGeom prst="rect">
            <a:avLst/>
          </a:prstGeom>
        </p:spPr>
        <p:txBody>
          <a:bodyPr vert="horz" lIns="91440" tIns="45720" rIns="91440" bIns="45720" rtlCol="0">
            <a:normAutofit/>
          </a:body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rgbClr val="FFFFFF"/>
              </a:solidFill>
            </a:endParaRPr>
          </a:p>
          <a:p>
            <a:pPr>
              <a:lnSpc>
                <a:spcPct val="110000"/>
              </a:lnSpc>
              <a:spcAft>
                <a:spcPts val="600"/>
              </a:spcAft>
              <a:buClr>
                <a:schemeClr val="tx2">
                  <a:lumMod val="50000"/>
                  <a:lumOff val="50000"/>
                </a:schemeClr>
              </a:buClr>
              <a:buSzPct val="75000"/>
            </a:pPr>
            <a:r>
              <a:rPr lang="en-US" sz="2000" dirty="0">
                <a:solidFill>
                  <a:srgbClr val="FFFFFF"/>
                </a:solidFill>
              </a:rPr>
              <a:t>Today we will look at…</a:t>
            </a:r>
          </a:p>
          <a:p>
            <a:pPr>
              <a:lnSpc>
                <a:spcPct val="110000"/>
              </a:lnSpc>
              <a:spcAft>
                <a:spcPts val="600"/>
              </a:spcAft>
              <a:buClr>
                <a:schemeClr val="tx2">
                  <a:lumMod val="50000"/>
                  <a:lumOff val="50000"/>
                </a:schemeClr>
              </a:buClr>
              <a:buSzPct val="75000"/>
            </a:pPr>
            <a:r>
              <a:rPr lang="en-US" sz="2000" dirty="0">
                <a:solidFill>
                  <a:srgbClr val="FFFFFF"/>
                </a:solidFill>
              </a:rPr>
              <a:t> Correlation between DV and Animal Abuse</a:t>
            </a:r>
          </a:p>
          <a:p>
            <a:pPr>
              <a:lnSpc>
                <a:spcPct val="110000"/>
              </a:lnSpc>
              <a:spcAft>
                <a:spcPts val="600"/>
              </a:spcAft>
              <a:buClr>
                <a:schemeClr val="tx2">
                  <a:lumMod val="50000"/>
                  <a:lumOff val="50000"/>
                </a:schemeClr>
              </a:buClr>
              <a:buSzPct val="75000"/>
            </a:pPr>
            <a:r>
              <a:rPr lang="en-US" sz="2000" dirty="0">
                <a:solidFill>
                  <a:srgbClr val="FFFFFF"/>
                </a:solidFill>
              </a:rPr>
              <a:t> Profile of the Abuser and the Victim</a:t>
            </a:r>
          </a:p>
          <a:p>
            <a:pPr>
              <a:lnSpc>
                <a:spcPct val="110000"/>
              </a:lnSpc>
              <a:spcAft>
                <a:spcPts val="600"/>
              </a:spcAft>
              <a:buClr>
                <a:schemeClr val="tx2">
                  <a:lumMod val="50000"/>
                  <a:lumOff val="50000"/>
                </a:schemeClr>
              </a:buClr>
              <a:buSzPct val="75000"/>
            </a:pPr>
            <a:r>
              <a:rPr lang="en-US" sz="2000" dirty="0">
                <a:solidFill>
                  <a:srgbClr val="FFFFFF"/>
                </a:solidFill>
              </a:rPr>
              <a:t> Example Cases</a:t>
            </a:r>
          </a:p>
          <a:p>
            <a:pPr>
              <a:lnSpc>
                <a:spcPct val="110000"/>
              </a:lnSpc>
              <a:spcAft>
                <a:spcPts val="600"/>
              </a:spcAft>
              <a:buClr>
                <a:schemeClr val="tx2">
                  <a:lumMod val="50000"/>
                  <a:lumOff val="50000"/>
                </a:schemeClr>
              </a:buClr>
              <a:buSzPct val="75000"/>
            </a:pPr>
            <a:r>
              <a:rPr lang="en-US" sz="2000" dirty="0">
                <a:solidFill>
                  <a:srgbClr val="FFFFFF"/>
                </a:solidFill>
              </a:rPr>
              <a:t> Strangulation Assaults</a:t>
            </a:r>
          </a:p>
          <a:p>
            <a:pPr>
              <a:lnSpc>
                <a:spcPct val="110000"/>
              </a:lnSpc>
              <a:spcAft>
                <a:spcPts val="600"/>
              </a:spcAft>
              <a:buClr>
                <a:schemeClr val="tx2">
                  <a:lumMod val="50000"/>
                  <a:lumOff val="50000"/>
                </a:schemeClr>
              </a:buClr>
              <a:buSzPct val="75000"/>
            </a:pPr>
            <a:r>
              <a:rPr lang="en-US" sz="2000" dirty="0">
                <a:solidFill>
                  <a:srgbClr val="FFFFFF"/>
                </a:solidFill>
              </a:rPr>
              <a:t> Lethality Assessments</a:t>
            </a:r>
          </a:p>
          <a:p>
            <a:pPr>
              <a:lnSpc>
                <a:spcPct val="110000"/>
              </a:lnSpc>
              <a:spcAft>
                <a:spcPts val="600"/>
              </a:spcAft>
              <a:buClr>
                <a:schemeClr val="tx2">
                  <a:lumMod val="50000"/>
                  <a:lumOff val="50000"/>
                </a:schemeClr>
              </a:buClr>
              <a:buSzPct val="75000"/>
            </a:pPr>
            <a:r>
              <a:rPr lang="en-US" sz="2000" dirty="0">
                <a:solidFill>
                  <a:srgbClr val="FFFFFF"/>
                </a:solidFill>
              </a:rPr>
              <a:t> Officer Safety</a:t>
            </a:r>
          </a:p>
          <a:p>
            <a:pPr>
              <a:lnSpc>
                <a:spcPct val="110000"/>
              </a:lnSpc>
              <a:spcAft>
                <a:spcPts val="600"/>
              </a:spcAft>
              <a:buClr>
                <a:schemeClr val="tx2">
                  <a:lumMod val="50000"/>
                  <a:lumOff val="50000"/>
                </a:schemeClr>
              </a:buClr>
              <a:buSzPct val="75000"/>
            </a:pPr>
            <a:r>
              <a:rPr lang="en-US" sz="2000" dirty="0">
                <a:solidFill>
                  <a:srgbClr val="FFFFFF"/>
                </a:solidFill>
              </a:rPr>
              <a:t> Questions</a:t>
            </a:r>
          </a:p>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rgbClr val="FFFFFF"/>
              </a:solidFill>
            </a:endParaRPr>
          </a:p>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rgbClr val="FFFFFF"/>
              </a:solidFill>
            </a:endParaRPr>
          </a:p>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rgbClr val="FFFFFF"/>
              </a:solidFill>
            </a:endParaRPr>
          </a:p>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rgbClr val="FFFFFF"/>
              </a:solidFill>
            </a:endParaRPr>
          </a:p>
          <a:p>
            <a:pPr indent="-228600">
              <a:lnSpc>
                <a:spcPct val="110000"/>
              </a:lnSpc>
              <a:spcAft>
                <a:spcPts val="600"/>
              </a:spcAft>
              <a:buClr>
                <a:schemeClr val="tx2">
                  <a:lumMod val="50000"/>
                  <a:lumOff val="50000"/>
                </a:schemeClr>
              </a:buClr>
              <a:buSzPct val="75000"/>
              <a:buFont typeface="Wingdings" panose="05000000000000000000" pitchFamily="2" charset="2"/>
              <a:buChar char="§"/>
            </a:pPr>
            <a:endParaRPr lang="en-US" dirty="0">
              <a:solidFill>
                <a:srgbClr val="FFFFFF"/>
              </a:solidFill>
            </a:endParaRPr>
          </a:p>
        </p:txBody>
      </p:sp>
    </p:spTree>
    <p:extLst>
      <p:ext uri="{BB962C8B-B14F-4D97-AF65-F5344CB8AC3E}">
        <p14:creationId xmlns:p14="http://schemas.microsoft.com/office/powerpoint/2010/main" val="104855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A12A-6BC3-4DC9-B5B6-FD2A8EE04F2E}"/>
              </a:ext>
            </a:extLst>
          </p:cNvPr>
          <p:cNvSpPr>
            <a:spLocks noGrp="1"/>
          </p:cNvSpPr>
          <p:nvPr>
            <p:ph type="title"/>
          </p:nvPr>
        </p:nvSpPr>
        <p:spPr>
          <a:xfrm>
            <a:off x="1449217" y="470517"/>
            <a:ext cx="9605635" cy="1642368"/>
          </a:xfrm>
        </p:spPr>
        <p:txBody>
          <a:bodyPr>
            <a:normAutofit fontScale="90000"/>
          </a:bodyPr>
          <a:lstStyle/>
          <a:p>
            <a:pPr algn="ctr"/>
            <a:r>
              <a:rPr lang="en-US" dirty="0"/>
              <a:t>Suspect / defense Excuses</a:t>
            </a:r>
            <a:br>
              <a:rPr lang="en-US" dirty="0"/>
            </a:br>
            <a:br>
              <a:rPr lang="en-US" dirty="0"/>
            </a:br>
            <a:r>
              <a:rPr lang="en-US" sz="2700" dirty="0"/>
              <a:t>“Those aren’t from choking her those are hickeys.”</a:t>
            </a:r>
            <a:br>
              <a:rPr lang="en-US" sz="2700" dirty="0"/>
            </a:br>
            <a:endParaRPr lang="en-US" sz="2700" dirty="0"/>
          </a:p>
        </p:txBody>
      </p:sp>
      <p:sp>
        <p:nvSpPr>
          <p:cNvPr id="3" name="Content Placeholder 2">
            <a:extLst>
              <a:ext uri="{FF2B5EF4-FFF2-40B4-BE49-F238E27FC236}">
                <a16:creationId xmlns:a16="http://schemas.microsoft.com/office/drawing/2014/main" id="{CBE59101-08BB-4FAE-9D84-EA2F0C8E4ECA}"/>
              </a:ext>
            </a:extLst>
          </p:cNvPr>
          <p:cNvSpPr>
            <a:spLocks noGrp="1"/>
          </p:cNvSpPr>
          <p:nvPr>
            <p:ph sz="half" idx="1"/>
          </p:nvPr>
        </p:nvSpPr>
        <p:spPr>
          <a:xfrm>
            <a:off x="1523999" y="1973398"/>
            <a:ext cx="4159595" cy="3448595"/>
          </a:xfrm>
        </p:spPr>
        <p:txBody>
          <a:bodyPr>
            <a:normAutofit/>
          </a:bodyPr>
          <a:lstStyle/>
          <a:p>
            <a:r>
              <a:rPr lang="en-US" b="1" u="sng" dirty="0"/>
              <a:t>Hickey</a:t>
            </a:r>
          </a:p>
          <a:p>
            <a:r>
              <a:rPr lang="en-US" dirty="0"/>
              <a:t>Vessels Burst</a:t>
            </a:r>
          </a:p>
          <a:p>
            <a:r>
              <a:rPr lang="en-US" dirty="0"/>
              <a:t>Drawn in / upward</a:t>
            </a:r>
          </a:p>
          <a:p>
            <a:r>
              <a:rPr lang="en-US" dirty="0"/>
              <a:t>Normally solid</a:t>
            </a:r>
          </a:p>
          <a:p>
            <a:r>
              <a:rPr lang="en-US" dirty="0"/>
              <a:t>Oval or football shape</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3AB2FA67-9797-4BCF-9480-78D8B4218753}"/>
              </a:ext>
            </a:extLst>
          </p:cNvPr>
          <p:cNvSpPr>
            <a:spLocks noGrp="1"/>
          </p:cNvSpPr>
          <p:nvPr>
            <p:ph sz="half" idx="2"/>
          </p:nvPr>
        </p:nvSpPr>
        <p:spPr>
          <a:xfrm>
            <a:off x="6413771" y="2010267"/>
            <a:ext cx="4645152" cy="2561733"/>
          </a:xfrm>
        </p:spPr>
        <p:txBody>
          <a:bodyPr>
            <a:normAutofit/>
          </a:bodyPr>
          <a:lstStyle/>
          <a:p>
            <a:r>
              <a:rPr lang="en-US" b="1" u="sng" dirty="0"/>
              <a:t>Strangulation</a:t>
            </a:r>
          </a:p>
          <a:p>
            <a:r>
              <a:rPr lang="en-US" dirty="0"/>
              <a:t>Vessels Burst</a:t>
            </a:r>
          </a:p>
          <a:p>
            <a:r>
              <a:rPr lang="en-US" dirty="0"/>
              <a:t>Locations</a:t>
            </a:r>
          </a:p>
          <a:p>
            <a:r>
              <a:rPr lang="en-US" dirty="0"/>
              <a:t>External pressure downward</a:t>
            </a:r>
          </a:p>
          <a:p>
            <a:r>
              <a:rPr lang="en-US" dirty="0"/>
              <a:t>Pattern disruption </a:t>
            </a:r>
          </a:p>
          <a:p>
            <a:endParaRPr lang="en-US" dirty="0"/>
          </a:p>
        </p:txBody>
      </p:sp>
      <p:sp>
        <p:nvSpPr>
          <p:cNvPr id="8" name="TextBox 7">
            <a:extLst>
              <a:ext uri="{FF2B5EF4-FFF2-40B4-BE49-F238E27FC236}">
                <a16:creationId xmlns:a16="http://schemas.microsoft.com/office/drawing/2014/main" id="{7C18D0D6-A49E-8303-1BD5-C02E90CE2D05}"/>
              </a:ext>
            </a:extLst>
          </p:cNvPr>
          <p:cNvSpPr txBox="1"/>
          <p:nvPr/>
        </p:nvSpPr>
        <p:spPr>
          <a:xfrm>
            <a:off x="3135086" y="5230715"/>
            <a:ext cx="5046139" cy="1754326"/>
          </a:xfrm>
          <a:prstGeom prst="rect">
            <a:avLst/>
          </a:prstGeom>
          <a:noFill/>
        </p:spPr>
        <p:txBody>
          <a:bodyPr wrap="square" rtlCol="0">
            <a:spAutoFit/>
          </a:bodyPr>
          <a:lstStyle/>
          <a:p>
            <a:pPr algn="ctr"/>
            <a:r>
              <a:rPr lang="en-US" b="0" i="0" dirty="0">
                <a:effectLst/>
                <a:latin typeface="Zilla Slab"/>
              </a:rPr>
              <a:t>17-Year-Old Dies After Hickey From Girlfriend Causes Stroke</a:t>
            </a:r>
          </a:p>
          <a:p>
            <a:pPr algn="ctr"/>
            <a:endParaRPr lang="en-US" dirty="0">
              <a:latin typeface="Zilla Slab"/>
            </a:endParaRPr>
          </a:p>
          <a:p>
            <a:pPr algn="ctr"/>
            <a:r>
              <a:rPr lang="en-US" b="0" i="0" dirty="0">
                <a:effectLst/>
                <a:latin typeface="Zilla Slab"/>
              </a:rPr>
              <a:t>https://time.com/4471274/teenager-dies-hickey-love-bite/</a:t>
            </a:r>
          </a:p>
          <a:p>
            <a:pPr algn="ctr"/>
            <a:endParaRPr lang="en-US" b="0" i="0" dirty="0">
              <a:effectLst/>
              <a:latin typeface="Zilla Slab"/>
            </a:endParaRPr>
          </a:p>
        </p:txBody>
      </p:sp>
    </p:spTree>
    <p:extLst>
      <p:ext uri="{BB962C8B-B14F-4D97-AF65-F5344CB8AC3E}">
        <p14:creationId xmlns:p14="http://schemas.microsoft.com/office/powerpoint/2010/main" val="402280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B7AA-9B3F-45AA-A91A-91B20C69F2CE}"/>
              </a:ext>
            </a:extLst>
          </p:cNvPr>
          <p:cNvSpPr>
            <a:spLocks noGrp="1"/>
          </p:cNvSpPr>
          <p:nvPr>
            <p:ph type="title"/>
          </p:nvPr>
        </p:nvSpPr>
        <p:spPr>
          <a:xfrm>
            <a:off x="1451579" y="804519"/>
            <a:ext cx="9603275" cy="713563"/>
          </a:xfrm>
        </p:spPr>
        <p:txBody>
          <a:bodyPr/>
          <a:lstStyle/>
          <a:p>
            <a:pPr algn="ctr"/>
            <a:r>
              <a:rPr lang="en-US" dirty="0"/>
              <a:t>“She likes me to choke her during sex”</a:t>
            </a:r>
          </a:p>
        </p:txBody>
      </p:sp>
      <p:sp>
        <p:nvSpPr>
          <p:cNvPr id="3" name="Content Placeholder 2">
            <a:extLst>
              <a:ext uri="{FF2B5EF4-FFF2-40B4-BE49-F238E27FC236}">
                <a16:creationId xmlns:a16="http://schemas.microsoft.com/office/drawing/2014/main" id="{5E2A83C8-4F4E-40C7-BB77-6685F968EE1C}"/>
              </a:ext>
            </a:extLst>
          </p:cNvPr>
          <p:cNvSpPr>
            <a:spLocks noGrp="1"/>
          </p:cNvSpPr>
          <p:nvPr>
            <p:ph idx="1"/>
          </p:nvPr>
        </p:nvSpPr>
        <p:spPr/>
        <p:txBody>
          <a:bodyPr/>
          <a:lstStyle/>
          <a:p>
            <a:pPr marL="0" indent="0">
              <a:buNone/>
            </a:pPr>
            <a:r>
              <a:rPr lang="en-US" sz="2000" dirty="0"/>
              <a:t>*Breath Play – can induce the temporary release of endorphins leading to a very brief heightened state of arousal.  Can promote trust and panic can increase some excitement.</a:t>
            </a:r>
          </a:p>
          <a:p>
            <a:endParaRPr lang="en-US" sz="2000" dirty="0"/>
          </a:p>
          <a:p>
            <a:r>
              <a:rPr lang="en-US" sz="2000" b="1" u="sng" dirty="0"/>
              <a:t>However</a:t>
            </a:r>
            <a:r>
              <a:rPr lang="en-US" sz="2000" dirty="0"/>
              <a:t>… oxygen and blood flow restrictions can limit orgasm and it is certainly not physically possible to achieve orgasm while unconscious.</a:t>
            </a:r>
          </a:p>
          <a:p>
            <a:endParaRPr lang="en-US" dirty="0"/>
          </a:p>
          <a:p>
            <a:r>
              <a:rPr lang="en-US" dirty="0"/>
              <a:t>* - BDSM community members and sexual therapists</a:t>
            </a:r>
          </a:p>
        </p:txBody>
      </p:sp>
    </p:spTree>
    <p:extLst>
      <p:ext uri="{BB962C8B-B14F-4D97-AF65-F5344CB8AC3E}">
        <p14:creationId xmlns:p14="http://schemas.microsoft.com/office/powerpoint/2010/main" val="94671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lice car on the street">
            <a:extLst>
              <a:ext uri="{FF2B5EF4-FFF2-40B4-BE49-F238E27FC236}">
                <a16:creationId xmlns:a16="http://schemas.microsoft.com/office/drawing/2014/main" id="{E6F2DA23-7278-CC7D-5498-F07EB35C3A7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6" name="Rectangle 11">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B6D24F4-D785-4900-83DF-5B501DA49E0C}"/>
              </a:ext>
            </a:extLst>
          </p:cNvPr>
          <p:cNvSpPr>
            <a:spLocks noGrp="1"/>
          </p:cNvSpPr>
          <p:nvPr>
            <p:ph type="title"/>
          </p:nvPr>
        </p:nvSpPr>
        <p:spPr>
          <a:xfrm>
            <a:off x="681540" y="1131195"/>
            <a:ext cx="3730810" cy="1247938"/>
          </a:xfrm>
        </p:spPr>
        <p:txBody>
          <a:bodyPr anchor="ctr">
            <a:normAutofit/>
          </a:bodyPr>
          <a:lstStyle/>
          <a:p>
            <a:r>
              <a:rPr lang="en-US" sz="2600" dirty="0">
                <a:solidFill>
                  <a:srgbClr val="FFFFFF"/>
                </a:solidFill>
              </a:rPr>
              <a:t>Abuse of Animals / pets IN D.V.</a:t>
            </a:r>
          </a:p>
        </p:txBody>
      </p:sp>
      <p:sp>
        <p:nvSpPr>
          <p:cNvPr id="3" name="Content Placeholder 2">
            <a:extLst>
              <a:ext uri="{FF2B5EF4-FFF2-40B4-BE49-F238E27FC236}">
                <a16:creationId xmlns:a16="http://schemas.microsoft.com/office/drawing/2014/main" id="{0583D8BE-BC80-4939-93E9-A086F1FAC976}"/>
              </a:ext>
            </a:extLst>
          </p:cNvPr>
          <p:cNvSpPr>
            <a:spLocks noGrp="1"/>
          </p:cNvSpPr>
          <p:nvPr>
            <p:ph idx="1"/>
          </p:nvPr>
        </p:nvSpPr>
        <p:spPr>
          <a:xfrm>
            <a:off x="678531" y="2438399"/>
            <a:ext cx="3730810" cy="3505201"/>
          </a:xfrm>
        </p:spPr>
        <p:txBody>
          <a:bodyPr>
            <a:normAutofit/>
          </a:bodyPr>
          <a:lstStyle/>
          <a:p>
            <a:pPr>
              <a:lnSpc>
                <a:spcPct val="100000"/>
              </a:lnSpc>
            </a:pPr>
            <a:r>
              <a:rPr lang="en-US">
                <a:solidFill>
                  <a:srgbClr val="FFFFFF"/>
                </a:solidFill>
              </a:rPr>
              <a:t>Cruelty / abuse of animals is a significant way to make a statement.  </a:t>
            </a:r>
          </a:p>
          <a:p>
            <a:pPr>
              <a:lnSpc>
                <a:spcPct val="100000"/>
              </a:lnSpc>
            </a:pPr>
            <a:r>
              <a:rPr lang="en-US">
                <a:solidFill>
                  <a:srgbClr val="FFFFFF"/>
                </a:solidFill>
              </a:rPr>
              <a:t>Abusers use animal abuse to vent frustration and anger as well as power promotion of self-esteem</a:t>
            </a:r>
          </a:p>
          <a:p>
            <a:pPr>
              <a:lnSpc>
                <a:spcPct val="100000"/>
              </a:lnSpc>
            </a:pPr>
            <a:r>
              <a:rPr lang="en-US">
                <a:solidFill>
                  <a:srgbClr val="FFFFFF"/>
                </a:solidFill>
              </a:rPr>
              <a:t>The killing of animals has been linked to rehearsals for killing human victims by criminal profilers. </a:t>
            </a:r>
          </a:p>
          <a:p>
            <a:pPr>
              <a:lnSpc>
                <a:spcPct val="100000"/>
              </a:lnSpc>
            </a:pPr>
            <a:r>
              <a:rPr lang="en-US">
                <a:solidFill>
                  <a:srgbClr val="FFFFFF"/>
                </a:solidFill>
              </a:rPr>
              <a:t>Most abusers believe there is no risk to them for animal cruelty.  </a:t>
            </a:r>
          </a:p>
          <a:p>
            <a:pPr>
              <a:lnSpc>
                <a:spcPct val="100000"/>
              </a:lnSpc>
            </a:pPr>
            <a:endParaRPr lang="en-US">
              <a:solidFill>
                <a:srgbClr val="FFFFFF"/>
              </a:solidFill>
            </a:endParaRPr>
          </a:p>
        </p:txBody>
      </p:sp>
    </p:spTree>
    <p:extLst>
      <p:ext uri="{BB962C8B-B14F-4D97-AF65-F5344CB8AC3E}">
        <p14:creationId xmlns:p14="http://schemas.microsoft.com/office/powerpoint/2010/main" val="40806016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2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3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80D381-4C9F-B9AB-2C4A-DB8FAC535728}"/>
              </a:ext>
            </a:extLst>
          </p:cNvPr>
          <p:cNvSpPr>
            <a:spLocks noGrp="1"/>
          </p:cNvSpPr>
          <p:nvPr>
            <p:ph type="title"/>
          </p:nvPr>
        </p:nvSpPr>
        <p:spPr>
          <a:xfrm>
            <a:off x="8109235" y="863695"/>
            <a:ext cx="3511233" cy="3779995"/>
          </a:xfrm>
        </p:spPr>
        <p:txBody>
          <a:bodyPr vert="horz" lIns="91440" tIns="45720" rIns="91440" bIns="45720" rtlCol="0" anchor="ctr">
            <a:normAutofit/>
          </a:bodyPr>
          <a:lstStyle/>
          <a:p>
            <a:pPr>
              <a:lnSpc>
                <a:spcPct val="90000"/>
              </a:lnSpc>
            </a:pPr>
            <a:r>
              <a:rPr lang="en-US" sz="2500">
                <a:solidFill>
                  <a:schemeClr val="tx1"/>
                </a:solidFill>
              </a:rPr>
              <a:t>“Abusers utilize a pattern of coercive tactics and intimidation by </a:t>
            </a:r>
            <a:r>
              <a:rPr lang="en-US" sz="2500" u="sng">
                <a:solidFill>
                  <a:schemeClr val="tx1"/>
                </a:solidFill>
              </a:rPr>
              <a:t>whatever</a:t>
            </a:r>
            <a:r>
              <a:rPr lang="en-US" sz="2500">
                <a:solidFill>
                  <a:schemeClr val="tx1"/>
                </a:solidFill>
              </a:rPr>
              <a:t> means necessary to gain and maintain </a:t>
            </a:r>
            <a:r>
              <a:rPr lang="en-US" sz="2500" u="sng">
                <a:solidFill>
                  <a:schemeClr val="tx1"/>
                </a:solidFill>
              </a:rPr>
              <a:t>power and control </a:t>
            </a:r>
            <a:r>
              <a:rPr lang="en-US" sz="2500">
                <a:solidFill>
                  <a:schemeClr val="tx1"/>
                </a:solidFill>
              </a:rPr>
              <a:t>over their victims”</a:t>
            </a:r>
            <a:br>
              <a:rPr lang="en-US" sz="2500">
                <a:solidFill>
                  <a:schemeClr val="tx1"/>
                </a:solidFill>
              </a:rPr>
            </a:br>
            <a:endParaRPr lang="en-US" sz="2500">
              <a:solidFill>
                <a:schemeClr val="tx1"/>
              </a:solidFill>
            </a:endParaRPr>
          </a:p>
        </p:txBody>
      </p:sp>
      <p:pic>
        <p:nvPicPr>
          <p:cNvPr id="5" name="Content Placeholder 4" descr="Close-up of dog tags, on leather and chain collar around dog’s neck">
            <a:extLst>
              <a:ext uri="{FF2B5EF4-FFF2-40B4-BE49-F238E27FC236}">
                <a16:creationId xmlns:a16="http://schemas.microsoft.com/office/drawing/2014/main" id="{3A13D353-5313-02FF-1956-F953F7C274F9}"/>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0" y="10"/>
            <a:ext cx="7537685" cy="6857990"/>
          </a:xfrm>
          <a:prstGeom prst="rect">
            <a:avLst/>
          </a:prstGeom>
        </p:spPr>
      </p:pic>
      <p:sp>
        <p:nvSpPr>
          <p:cNvPr id="49"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351395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4268192-9AB6-A80B-ADFC-DB17ACA44D71}"/>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nSpc>
                <a:spcPct val="90000"/>
              </a:lnSpc>
            </a:pPr>
            <a:br>
              <a:rPr lang="en-US" sz="2000">
                <a:solidFill>
                  <a:schemeClr val="tx1"/>
                </a:solidFill>
              </a:rPr>
            </a:br>
            <a:endParaRPr lang="en-US" sz="2000">
              <a:solidFill>
                <a:schemeClr val="tx1"/>
              </a:solidFill>
            </a:endParaRPr>
          </a:p>
        </p:txBody>
      </p:sp>
      <p:sp>
        <p:nvSpPr>
          <p:cNvPr id="24" name="Rectangle 2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Head and neck of dog wearing collar, sitting upright and looking up">
            <a:extLst>
              <a:ext uri="{FF2B5EF4-FFF2-40B4-BE49-F238E27FC236}">
                <a16:creationId xmlns:a16="http://schemas.microsoft.com/office/drawing/2014/main" id="{67014D3B-46BC-3D7E-530A-B0FABAD69B1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46271" y="10"/>
            <a:ext cx="7537705" cy="6857990"/>
          </a:xfrm>
          <a:prstGeom prst="rect">
            <a:avLst/>
          </a:prstGeom>
        </p:spPr>
      </p:pic>
      <p:sp>
        <p:nvSpPr>
          <p:cNvPr id="49" name="Title 1">
            <a:extLst>
              <a:ext uri="{FF2B5EF4-FFF2-40B4-BE49-F238E27FC236}">
                <a16:creationId xmlns:a16="http://schemas.microsoft.com/office/drawing/2014/main" id="{30F61B71-2939-0430-001C-78FD15600448}"/>
              </a:ext>
            </a:extLst>
          </p:cNvPr>
          <p:cNvSpPr txBox="1">
            <a:spLocks/>
          </p:cNvSpPr>
          <p:nvPr/>
        </p:nvSpPr>
        <p:spPr>
          <a:xfrm>
            <a:off x="446534" y="1199323"/>
            <a:ext cx="3511233" cy="3779995"/>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2400"/>
              <a:t>Animal abuse often coincides with domestic violence, including intimate partner abuse and child abuse. </a:t>
            </a:r>
          </a:p>
        </p:txBody>
      </p:sp>
    </p:spTree>
    <p:extLst>
      <p:ext uri="{BB962C8B-B14F-4D97-AF65-F5344CB8AC3E}">
        <p14:creationId xmlns:p14="http://schemas.microsoft.com/office/powerpoint/2010/main" val="41228441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0" name="Rectangle 229">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232" name="Group 231">
            <a:extLst>
              <a:ext uri="{FF2B5EF4-FFF2-40B4-BE49-F238E27FC236}">
                <a16:creationId xmlns:a16="http://schemas.microsoft.com/office/drawing/2014/main" id="{27A2371D-E95E-4E2E-ABB9-D6409A537F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3" name="Straight Connector 232">
              <a:extLst>
                <a:ext uri="{FF2B5EF4-FFF2-40B4-BE49-F238E27FC236}">
                  <a16:creationId xmlns:a16="http://schemas.microsoft.com/office/drawing/2014/main" id="{20814C69-0E8C-49A3-8452-971CA8350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31E24DB3-D306-4D9D-AD7B-F535197C07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A1B06E0-67DD-4302-8D19-639196972A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FBD0468-E45E-4063-8C2D-BB5557741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842838F-C61E-4F82-8E97-8A10316F4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D2F4E59-35DF-48ED-8513-D9C995716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152710FE-BF9F-4ADD-82DE-7AF0AB1F5E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9B014AE-E9E4-4054-BE0F-1BC2F089B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DEA021B-C8B0-48F9-B1CB-A8C2E1B85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449EAB92-8EB1-450F-9DC7-CAFA5FDA9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0A1EBB7-483A-419C-B619-AA3C9184C1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1469A02-6DCF-4CBC-8B1F-E0B48A980E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6D0931D-7905-4655-B3A8-BD385587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BF31427-7414-48AC-A250-D356CBC4BA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C8C5AE1-943C-444C-BEEB-756028247F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1751FEB-FFE8-484E-AF44-58FB0C2F5F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3BEB40B-97E7-4435-BAE6-0BAC8689D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19CDDE6-0CB4-4518-936D-351D7114F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5CD8E96-63B2-4A76-9FA4-FD574945D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A06729F-61CD-43D7-900D-23C5CF828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A936353-A06F-4862-B713-D8761651C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CB75089-81A0-414F-880B-613FBC7102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984B25A-77CE-42BE-8D5D-3E56ADB36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22C0E8CB-51AD-4D39-860D-95F98206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27B6EA0-1EC1-4EFC-A024-326C5FB6E0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A37A491-22B7-497B-B872-FDB00072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5725797-7F94-4684-9B61-BE62966658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6504F75D-D3A8-44BD-970F-4F37060BB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08E41E9-3A9D-4D8E-AF15-A6369C2652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2194DC5-C581-452C-B403-012A01F8A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AC414A6B-23ED-46F4-982A-69E5E537A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65" name="Freeform: Shape 264">
            <a:extLst>
              <a:ext uri="{FF2B5EF4-FFF2-40B4-BE49-F238E27FC236}">
                <a16:creationId xmlns:a16="http://schemas.microsoft.com/office/drawing/2014/main" id="{4CB47DB7-904B-416E-8C82-41DA194E0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pic>
        <p:nvPicPr>
          <p:cNvPr id="51" name="Picture 50" descr="Magnifying glass">
            <a:extLst>
              <a:ext uri="{FF2B5EF4-FFF2-40B4-BE49-F238E27FC236}">
                <a16:creationId xmlns:a16="http://schemas.microsoft.com/office/drawing/2014/main" id="{C19A4AAC-38E1-68A7-FFDD-7E4E5411E468}"/>
              </a:ext>
            </a:extLst>
          </p:cNvPr>
          <p:cNvPicPr>
            <a:picLocks noChangeAspect="1"/>
          </p:cNvPicPr>
          <p:nvPr/>
        </p:nvPicPr>
        <p:blipFill rotWithShape="1">
          <a:blip r:embed="rId2" cstate="email">
            <a:alphaModFix amt="60000"/>
            <a:extLst>
              <a:ext uri="{28A0092B-C50C-407E-A947-70E740481C1C}">
                <a14:useLocalDpi xmlns:a14="http://schemas.microsoft.com/office/drawing/2010/main" val="0"/>
              </a:ext>
            </a:extLst>
          </a:blip>
          <a:srcRect r="-1"/>
          <a:stretch/>
        </p:blipFill>
        <p:spPr>
          <a:xfrm>
            <a:off x="-23207"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41A3FB5D-BAEA-4559-8100-4ADFCB26B229}"/>
              </a:ext>
            </a:extLst>
          </p:cNvPr>
          <p:cNvSpPr>
            <a:spLocks noGrp="1"/>
          </p:cNvSpPr>
          <p:nvPr>
            <p:ph type="title"/>
          </p:nvPr>
        </p:nvSpPr>
        <p:spPr>
          <a:xfrm>
            <a:off x="691079" y="725951"/>
            <a:ext cx="8351994" cy="1375333"/>
          </a:xfrm>
        </p:spPr>
        <p:txBody>
          <a:bodyPr>
            <a:normAutofit/>
          </a:bodyPr>
          <a:lstStyle/>
          <a:p>
            <a:r>
              <a:rPr kumimoji="0" lang="en-US" b="0" i="0" u="none" strike="noStrike" kern="1200" cap="all" spc="0" normalizeH="0" baseline="0" noProof="0">
                <a:ln>
                  <a:noFill/>
                </a:ln>
                <a:solidFill>
                  <a:srgbClr val="FFFFFF"/>
                </a:solidFill>
                <a:effectLst/>
                <a:uLnTx/>
                <a:uFillTx/>
                <a:latin typeface="Franklin Gothic Demi" panose="020B0502020104020203"/>
                <a:ea typeface="+mj-ea"/>
                <a:cs typeface="+mj-cs"/>
              </a:rPr>
              <a:t>Profiling the abuser</a:t>
            </a:r>
            <a:endParaRPr lang="en-US">
              <a:solidFill>
                <a:srgbClr val="FFFFFF"/>
              </a:solidFill>
            </a:endParaRPr>
          </a:p>
        </p:txBody>
      </p:sp>
      <p:sp>
        <p:nvSpPr>
          <p:cNvPr id="3" name="Content Placeholder 2">
            <a:extLst>
              <a:ext uri="{FF2B5EF4-FFF2-40B4-BE49-F238E27FC236}">
                <a16:creationId xmlns:a16="http://schemas.microsoft.com/office/drawing/2014/main" id="{FF9B0143-CB3F-414A-BAFE-6BA5464CF830}"/>
              </a:ext>
            </a:extLst>
          </p:cNvPr>
          <p:cNvSpPr>
            <a:spLocks noGrp="1"/>
          </p:cNvSpPr>
          <p:nvPr>
            <p:ph idx="1"/>
          </p:nvPr>
        </p:nvSpPr>
        <p:spPr>
          <a:xfrm>
            <a:off x="691079" y="2340131"/>
            <a:ext cx="6385206" cy="3822452"/>
          </a:xfrm>
        </p:spPr>
        <p:txBody>
          <a:bodyPr>
            <a:normAutofit/>
          </a:bodyPr>
          <a:lstStyle/>
          <a:p>
            <a:r>
              <a:rPr lang="en-US">
                <a:solidFill>
                  <a:srgbClr val="FFFFFF"/>
                </a:solidFill>
              </a:rPr>
              <a:t>Abuse of any living creature is a CHOICE behavior</a:t>
            </a:r>
          </a:p>
          <a:p>
            <a:r>
              <a:rPr lang="en-US">
                <a:solidFill>
                  <a:srgbClr val="FFFFFF"/>
                </a:solidFill>
              </a:rPr>
              <a:t>In Domestic situations, violence involves repeated assaults / events </a:t>
            </a:r>
          </a:p>
          <a:p>
            <a:r>
              <a:rPr lang="en-US">
                <a:solidFill>
                  <a:srgbClr val="FFFFFF"/>
                </a:solidFill>
              </a:rPr>
              <a:t>Violence is just one of the methods involved in the process of gaining power and control</a:t>
            </a:r>
          </a:p>
          <a:p>
            <a:r>
              <a:rPr lang="en-US">
                <a:solidFill>
                  <a:srgbClr val="FFFFFF"/>
                </a:solidFill>
              </a:rPr>
              <a:t>Understand – this is all self-serving for the offender fulfillment</a:t>
            </a:r>
          </a:p>
        </p:txBody>
      </p:sp>
    </p:spTree>
    <p:extLst>
      <p:ext uri="{BB962C8B-B14F-4D97-AF65-F5344CB8AC3E}">
        <p14:creationId xmlns:p14="http://schemas.microsoft.com/office/powerpoint/2010/main" val="40961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Man holding a red heart">
            <a:extLst>
              <a:ext uri="{FF2B5EF4-FFF2-40B4-BE49-F238E27FC236}">
                <a16:creationId xmlns:a16="http://schemas.microsoft.com/office/drawing/2014/main" id="{C3142196-FC35-EB02-1A00-E564F4EF0E2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7" name="Rectangle 32">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7A2411-32C7-41EA-8046-9668B3C8789A}"/>
              </a:ext>
            </a:extLst>
          </p:cNvPr>
          <p:cNvSpPr>
            <a:spLocks noGrp="1"/>
          </p:cNvSpPr>
          <p:nvPr>
            <p:ph type="title"/>
          </p:nvPr>
        </p:nvSpPr>
        <p:spPr>
          <a:xfrm>
            <a:off x="681540" y="1131195"/>
            <a:ext cx="3730810" cy="1247938"/>
          </a:xfrm>
        </p:spPr>
        <p:txBody>
          <a:bodyPr anchor="ctr">
            <a:normAutofit/>
          </a:bodyPr>
          <a:lstStyle/>
          <a:p>
            <a:pPr>
              <a:lnSpc>
                <a:spcPct val="90000"/>
              </a:lnSpc>
            </a:pPr>
            <a:r>
              <a:rPr lang="en-US" sz="2600">
                <a:solidFill>
                  <a:srgbClr val="FFFFFF"/>
                </a:solidFill>
              </a:rPr>
              <a:t>Common Character traits: Profiling the abuser</a:t>
            </a:r>
          </a:p>
        </p:txBody>
      </p:sp>
      <p:graphicFrame>
        <p:nvGraphicFramePr>
          <p:cNvPr id="5" name="Content Placeholder 2">
            <a:extLst>
              <a:ext uri="{FF2B5EF4-FFF2-40B4-BE49-F238E27FC236}">
                <a16:creationId xmlns:a16="http://schemas.microsoft.com/office/drawing/2014/main" id="{0099C583-8779-04E9-4583-483207A8CFC8}"/>
              </a:ext>
            </a:extLst>
          </p:cNvPr>
          <p:cNvGraphicFramePr>
            <a:graphicFrameLocks noGrp="1"/>
          </p:cNvGraphicFramePr>
          <p:nvPr>
            <p:ph idx="1"/>
            <p:extLst>
              <p:ext uri="{D42A27DB-BD31-4B8C-83A1-F6EECF244321}">
                <p14:modId xmlns:p14="http://schemas.microsoft.com/office/powerpoint/2010/main" val="1611753541"/>
              </p:ext>
            </p:extLst>
          </p:nvPr>
        </p:nvGraphicFramePr>
        <p:xfrm>
          <a:off x="678531" y="2438399"/>
          <a:ext cx="3730810" cy="3505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7298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erson thinking">
            <a:extLst>
              <a:ext uri="{FF2B5EF4-FFF2-40B4-BE49-F238E27FC236}">
                <a16:creationId xmlns:a16="http://schemas.microsoft.com/office/drawing/2014/main" id="{C89F7453-ED2F-1619-642A-D9351A4FD13C}"/>
              </a:ext>
            </a:extLst>
          </p:cNvPr>
          <p:cNvPicPr>
            <a:picLocks noChangeAspect="1"/>
          </p:cNvPicPr>
          <p:nvPr/>
        </p:nvPicPr>
        <p:blipFill rotWithShape="1">
          <a:blip r:embed="rId2" cstate="email">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12A922D-111E-4296-A899-A368D8BF2DD3}"/>
              </a:ext>
            </a:extLst>
          </p:cNvPr>
          <p:cNvSpPr>
            <a:spLocks noGrp="1"/>
          </p:cNvSpPr>
          <p:nvPr>
            <p:ph type="title"/>
          </p:nvPr>
        </p:nvSpPr>
        <p:spPr>
          <a:xfrm>
            <a:off x="1023870" y="702156"/>
            <a:ext cx="10144260" cy="1013800"/>
          </a:xfrm>
        </p:spPr>
        <p:txBody>
          <a:bodyPr>
            <a:normAutofit/>
          </a:bodyPr>
          <a:lstStyle/>
          <a:p>
            <a:r>
              <a:rPr lang="en-US">
                <a:solidFill>
                  <a:schemeClr val="tx1"/>
                </a:solidFill>
              </a:rPr>
              <a:t>Profiling the abuser</a:t>
            </a:r>
          </a:p>
        </p:txBody>
      </p:sp>
      <p:graphicFrame>
        <p:nvGraphicFramePr>
          <p:cNvPr id="5" name="Content Placeholder 2">
            <a:extLst>
              <a:ext uri="{FF2B5EF4-FFF2-40B4-BE49-F238E27FC236}">
                <a16:creationId xmlns:a16="http://schemas.microsoft.com/office/drawing/2014/main" id="{7611FF00-3F22-20E1-7B37-B52BAC11D0EF}"/>
              </a:ext>
            </a:extLst>
          </p:cNvPr>
          <p:cNvGraphicFramePr>
            <a:graphicFrameLocks noGrp="1"/>
          </p:cNvGraphicFramePr>
          <p:nvPr>
            <p:ph idx="1"/>
            <p:extLst>
              <p:ext uri="{D42A27DB-BD31-4B8C-83A1-F6EECF244321}">
                <p14:modId xmlns:p14="http://schemas.microsoft.com/office/powerpoint/2010/main" val="28039307"/>
              </p:ext>
            </p:extLst>
          </p:nvPr>
        </p:nvGraphicFramePr>
        <p:xfrm>
          <a:off x="965199" y="2180496"/>
          <a:ext cx="10261602"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4721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CosineVTI">
  <a:themeElements>
    <a:clrScheme name="AnalogousFromRegularSeedRightStep">
      <a:dk1>
        <a:srgbClr val="000000"/>
      </a:dk1>
      <a:lt1>
        <a:srgbClr val="FFFFFF"/>
      </a:lt1>
      <a:dk2>
        <a:srgbClr val="21213D"/>
      </a:dk2>
      <a:lt2>
        <a:srgbClr val="E8E5E2"/>
      </a:lt2>
      <a:accent1>
        <a:srgbClr val="4D8BC3"/>
      </a:accent1>
      <a:accent2>
        <a:srgbClr val="3B48B1"/>
      </a:accent2>
      <a:accent3>
        <a:srgbClr val="714DC3"/>
      </a:accent3>
      <a:accent4>
        <a:srgbClr val="913BB1"/>
      </a:accent4>
      <a:accent5>
        <a:srgbClr val="C34DB2"/>
      </a:accent5>
      <a:accent6>
        <a:srgbClr val="B13B6F"/>
      </a:accent6>
      <a:hlink>
        <a:srgbClr val="B2733B"/>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D3478-2986-4664-940C-67E0CAA21E04}">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956C3F92-CC28-42D8-BF09-077075551065}">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16C154-5A0F-4CDC-8C15-D2E215846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{CBA4747E-9257-4E53-BE67-98A4ADE686B0}tf56535239_win32</Template>
  <TotalTime>2118</TotalTime>
  <Words>1786</Words>
  <Application>Microsoft Office PowerPoint</Application>
  <PresentationFormat>Widescreen</PresentationFormat>
  <Paragraphs>178</Paragraphs>
  <Slides>31</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Arial</vt:lpstr>
      <vt:lpstr>Calibri</vt:lpstr>
      <vt:lpstr>Franklin Gothic Book</vt:lpstr>
      <vt:lpstr>Franklin Gothic Demi</vt:lpstr>
      <vt:lpstr>Gill Sans MT</vt:lpstr>
      <vt:lpstr>Grandview</vt:lpstr>
      <vt:lpstr>Martel</vt:lpstr>
      <vt:lpstr>Open Sans</vt:lpstr>
      <vt:lpstr>PT Serif</vt:lpstr>
      <vt:lpstr>Wingdings</vt:lpstr>
      <vt:lpstr>Wingdings 2</vt:lpstr>
      <vt:lpstr>Zilla Slab</vt:lpstr>
      <vt:lpstr>DividendVTI</vt:lpstr>
      <vt:lpstr>CosineVTI</vt:lpstr>
      <vt:lpstr>        DOMESTIC VIOLENCE AND ANIMAL ABUSE </vt:lpstr>
      <vt:lpstr>Todd Curtis – Retired Chief Investigator,  Wood County Prosecutor </vt:lpstr>
      <vt:lpstr>Heads Up…</vt:lpstr>
      <vt:lpstr>Abuse of Animals / pets IN D.V.</vt:lpstr>
      <vt:lpstr>“Abusers utilize a pattern of coercive tactics and intimidation by whatever means necessary to gain and maintain power and control over their victims” </vt:lpstr>
      <vt:lpstr> </vt:lpstr>
      <vt:lpstr>Profiling the abuser</vt:lpstr>
      <vt:lpstr>Common Character traits: Profiling the abuser</vt:lpstr>
      <vt:lpstr>Profiling the abuser</vt:lpstr>
      <vt:lpstr>MOTIVES of the abuser</vt:lpstr>
      <vt:lpstr>Abuse of a companion animal is one of the four most significant risk factors associated with someone committing domestic abuse and is an indicator of the use of controlling and violent behaviors.   </vt:lpstr>
      <vt:lpstr>Profiling the Victim</vt:lpstr>
      <vt:lpstr>Profiling the victim</vt:lpstr>
      <vt:lpstr>This is Real…</vt:lpstr>
      <vt:lpstr>Case Example</vt:lpstr>
      <vt:lpstr>August 2020 Perrysburg Twp</vt:lpstr>
      <vt:lpstr>Case Example</vt:lpstr>
      <vt:lpstr>Evidence for Strangulation</vt:lpstr>
      <vt:lpstr>Case example</vt:lpstr>
      <vt:lpstr>Raymond Cervantes</vt:lpstr>
      <vt:lpstr>Strangulation law in ohio  ORC 2903.18</vt:lpstr>
      <vt:lpstr>ORC 2903.18</vt:lpstr>
      <vt:lpstr>“Serious Physical Harm”</vt:lpstr>
      <vt:lpstr>Symptoms from Strangulation</vt:lpstr>
      <vt:lpstr>50 % of Strangulation Assaults show no Marks – Follow up with victims!</vt:lpstr>
      <vt:lpstr>Vascular Congestion = Petechial rupture Scalera Hemorrhage </vt:lpstr>
      <vt:lpstr>Strangulation Assaults</vt:lpstr>
      <vt:lpstr>Officer Investigation and evidence collection</vt:lpstr>
      <vt:lpstr>“I didn’t choke her…”</vt:lpstr>
      <vt:lpstr>Suspect / defense Excuses  “Those aren’t from choking her those are hickeys.” </vt:lpstr>
      <vt:lpstr>“She likes me to choke her during sex”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ANIMAL ABUSE</dc:title>
  <dc:creator>T C</dc:creator>
  <cp:lastModifiedBy>Vicki Deisner</cp:lastModifiedBy>
  <cp:revision>21</cp:revision>
  <dcterms:created xsi:type="dcterms:W3CDTF">2021-04-22T13:08:31Z</dcterms:created>
  <dcterms:modified xsi:type="dcterms:W3CDTF">2024-09-09T18:44:59Z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