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60" r:id="rId2"/>
    <p:sldId id="262" r:id="rId3"/>
    <p:sldId id="271" r:id="rId4"/>
    <p:sldId id="406" r:id="rId5"/>
    <p:sldId id="278" r:id="rId6"/>
    <p:sldId id="259" r:id="rId7"/>
    <p:sldId id="275" r:id="rId8"/>
    <p:sldId id="402" r:id="rId9"/>
    <p:sldId id="284" r:id="rId10"/>
    <p:sldId id="407" r:id="rId11"/>
    <p:sldId id="285" r:id="rId12"/>
    <p:sldId id="283" r:id="rId13"/>
    <p:sldId id="286" r:id="rId14"/>
    <p:sldId id="400" r:id="rId15"/>
    <p:sldId id="401" r:id="rId16"/>
    <p:sldId id="405" r:id="rId17"/>
    <p:sldId id="409" r:id="rId18"/>
    <p:sldId id="399" r:id="rId19"/>
    <p:sldId id="395" r:id="rId20"/>
    <p:sldId id="347" r:id="rId21"/>
    <p:sldId id="290" r:id="rId22"/>
    <p:sldId id="261" r:id="rId23"/>
    <p:sldId id="292" r:id="rId24"/>
    <p:sldId id="293" r:id="rId25"/>
    <p:sldId id="403" r:id="rId26"/>
    <p:sldId id="404" r:id="rId27"/>
    <p:sldId id="344" r:id="rId28"/>
    <p:sldId id="294" r:id="rId29"/>
    <p:sldId id="295" r:id="rId30"/>
    <p:sldId id="296" r:id="rId31"/>
    <p:sldId id="394" r:id="rId32"/>
    <p:sldId id="398" r:id="rId33"/>
    <p:sldId id="280" r:id="rId34"/>
    <p:sldId id="281" r:id="rId35"/>
    <p:sldId id="414" r:id="rId36"/>
    <p:sldId id="396" r:id="rId37"/>
    <p:sldId id="397" r:id="rId38"/>
    <p:sldId id="415" r:id="rId39"/>
    <p:sldId id="417" r:id="rId40"/>
    <p:sldId id="418" r:id="rId41"/>
    <p:sldId id="420" r:id="rId42"/>
    <p:sldId id="419" r:id="rId43"/>
    <p:sldId id="392" r:id="rId44"/>
    <p:sldId id="3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5890"/>
    <a:srgbClr val="0C7D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ABE91-E693-9AAB-6D03-0B9598D0D781}" v="1" dt="2024-06-14T11:36:43.317"/>
    <p1510:client id="{6E144FCD-FA23-97F9-10AB-DFF16A61430D}" v="1" dt="2024-06-14T12:02:26.636"/>
    <p1510:client id="{C923E322-E064-82AC-6889-0251AD1E3FDB}" v="316" dt="2024-06-14T11:58:48.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B91210-FC5F-4471-8BEC-D7E999A99466}" type="datetimeFigureOut">
              <a:rPr lang="en-US" smtClean="0"/>
              <a:t>6/14/2024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5BF92-2CD4-4C52-BC9C-CA26B9D245C3}" type="slidenum">
              <a:rPr lang="en-US" smtClean="0"/>
              <a:t>‹#›</a:t>
            </a:fld>
            <a:endParaRPr lang="en-US"/>
          </a:p>
        </p:txBody>
      </p:sp>
    </p:spTree>
    <p:extLst>
      <p:ext uri="{BB962C8B-B14F-4D97-AF65-F5344CB8AC3E}">
        <p14:creationId xmlns:p14="http://schemas.microsoft.com/office/powerpoint/2010/main" val="691796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name-calling, humiliating, degrading, acting angry in a way that seems dangerous</a:t>
            </a:r>
          </a:p>
          <a:p>
            <a:pPr marL="228600" indent="-228600">
              <a:buAutoNum type="arabicPeriod"/>
            </a:pPr>
            <a:r>
              <a:rPr lang="en-US"/>
              <a:t>limiting access to transportation, money, friends, and family; excessive monitoring of a person’s whereabouts and communications; monitoring or interfering with electronic communication (e.g., emails, instant messages, social media) without permission; making threats to harm self; or making threats to harm a loved one or possession</a:t>
            </a:r>
          </a:p>
          <a:p>
            <a:pPr marL="228600" indent="-228600">
              <a:buAutoNum type="arabicPeriod"/>
            </a:pPr>
            <a:r>
              <a:rPr lang="en-US"/>
              <a:t>“I’ll kill you;” “I’ll beat you up if you don’t have sex with me;” brandishing a weapon)—use of words, gestures, or weapons to communicate the intent to cause death, disability, injury, or physical harm</a:t>
            </a:r>
          </a:p>
          <a:p>
            <a:pPr marL="228600" indent="-228600">
              <a:buAutoNum type="arabicPeriod"/>
            </a:pPr>
            <a:r>
              <a:rPr lang="en-US"/>
              <a:t>Refusal to use birth</a:t>
            </a:r>
            <a:r>
              <a:rPr lang="en-US" baseline="0"/>
              <a:t> control, coerced pregnancy terminations</a:t>
            </a:r>
          </a:p>
          <a:p>
            <a:pPr marL="228600" indent="-228600">
              <a:buAutoNum type="arabicPeriod"/>
            </a:pPr>
            <a:r>
              <a:rPr lang="en-US" baseline="0"/>
              <a:t>Immigration status, disability, undisclosed sexual orientations</a:t>
            </a:r>
          </a:p>
          <a:p>
            <a:pPr marL="228600" indent="-228600">
              <a:buAutoNum type="arabicPeriod"/>
            </a:pPr>
            <a:r>
              <a:rPr lang="en-US" baseline="0"/>
              <a:t>Same as 5, for example “If you call the police, I could be deported”</a:t>
            </a:r>
          </a:p>
          <a:p>
            <a:pPr marL="228600" indent="-228600">
              <a:buAutoNum type="arabicPeriod"/>
            </a:pPr>
            <a:r>
              <a:rPr lang="en-US" baseline="0"/>
              <a:t>Gaslighting explained on next slide</a:t>
            </a:r>
            <a:endParaRPr lang="en-US"/>
          </a:p>
          <a:p>
            <a:endParaRPr lang="en-US"/>
          </a:p>
        </p:txBody>
      </p:sp>
      <p:sp>
        <p:nvSpPr>
          <p:cNvPr id="4" name="Slide Number Placeholder 3"/>
          <p:cNvSpPr>
            <a:spLocks noGrp="1"/>
          </p:cNvSpPr>
          <p:nvPr>
            <p:ph type="sldNum" sz="quarter" idx="5"/>
          </p:nvPr>
        </p:nvSpPr>
        <p:spPr/>
        <p:txBody>
          <a:bodyPr/>
          <a:lstStyle/>
          <a:p>
            <a:fld id="{C462AAAC-0D3A-4BD0-86AF-0646A9F3C671}" type="slidenum">
              <a:rPr lang="en-US" smtClean="0"/>
              <a:t>11</a:t>
            </a:fld>
            <a:endParaRPr lang="en-US"/>
          </a:p>
        </p:txBody>
      </p:sp>
    </p:spTree>
    <p:extLst>
      <p:ext uri="{BB962C8B-B14F-4D97-AF65-F5344CB8AC3E}">
        <p14:creationId xmlns:p14="http://schemas.microsoft.com/office/powerpoint/2010/main" val="339395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92477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657376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2163754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648565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707852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91169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a:t>Abnormal Sexual Behaviors</a:t>
            </a:r>
            <a:r>
              <a:rPr lang="en-US"/>
              <a:t>:</a:t>
            </a:r>
          </a:p>
          <a:p>
            <a:pPr algn="l">
              <a:buFont typeface="Arial" panose="020B0604020202020204" pitchFamily="34" charset="0"/>
              <a:buChar char="•"/>
            </a:pPr>
            <a:r>
              <a:rPr lang="en-US" b="0" i="0">
                <a:solidFill>
                  <a:srgbClr val="333333"/>
                </a:solidFill>
                <a:effectLst/>
                <a:latin typeface="Open Sans" panose="020F0502020204030204" pitchFamily="34" charset="0"/>
              </a:rPr>
              <a:t>Excessive masturbation</a:t>
            </a:r>
          </a:p>
          <a:p>
            <a:pPr algn="l">
              <a:buFont typeface="Arial" panose="020B0604020202020204" pitchFamily="34" charset="0"/>
              <a:buChar char="•"/>
            </a:pPr>
            <a:r>
              <a:rPr lang="en-US" b="0" i="0">
                <a:solidFill>
                  <a:srgbClr val="333333"/>
                </a:solidFill>
                <a:effectLst/>
                <a:latin typeface="Open Sans" panose="020F0502020204030204" pitchFamily="34" charset="0"/>
              </a:rPr>
              <a:t>Leaving ‘clues’ that appear to intentionally invite discussion of sexual issues</a:t>
            </a:r>
          </a:p>
          <a:p>
            <a:pPr algn="l">
              <a:buFont typeface="Arial" panose="020B0604020202020204" pitchFamily="34" charset="0"/>
              <a:buChar char="•"/>
            </a:pPr>
            <a:r>
              <a:rPr lang="en-US" b="0" i="0">
                <a:solidFill>
                  <a:srgbClr val="333333"/>
                </a:solidFill>
                <a:effectLst/>
                <a:latin typeface="Open Sans" panose="020F0502020204030204" pitchFamily="34" charset="0"/>
              </a:rPr>
              <a:t>Complaining of pain while using the toilet, or exhibiting symptoms of a sexually transmitted disease such as an offensive odor</a:t>
            </a:r>
          </a:p>
          <a:p>
            <a:pPr algn="l">
              <a:buFont typeface="Arial" panose="020B0604020202020204" pitchFamily="34" charset="0"/>
              <a:buChar char="•"/>
            </a:pPr>
            <a:r>
              <a:rPr lang="en-US" b="0" i="0">
                <a:solidFill>
                  <a:srgbClr val="333333"/>
                </a:solidFill>
                <a:effectLst/>
                <a:latin typeface="Open Sans" panose="020F0502020204030204" pitchFamily="34" charset="0"/>
              </a:rPr>
              <a:t>Resistance to the removal of clothing at appropriate times (bath, bed, toilet, diaper change)</a:t>
            </a:r>
          </a:p>
          <a:p>
            <a:pPr algn="l">
              <a:buFont typeface="Arial" panose="020B0604020202020204" pitchFamily="34" charset="0"/>
              <a:buChar char="•"/>
            </a:pPr>
            <a:r>
              <a:rPr lang="en-US" b="0" i="0">
                <a:solidFill>
                  <a:srgbClr val="333333"/>
                </a:solidFill>
                <a:effectLst/>
                <a:latin typeface="Open Sans" panose="020F0502020204030204" pitchFamily="34" charset="0"/>
              </a:rPr>
              <a:t>Any symptom indicating evidence of physical traumas to the genital or anal area</a:t>
            </a:r>
          </a:p>
          <a:p>
            <a:pPr algn="l">
              <a:buFont typeface="Arial" panose="020B0604020202020204" pitchFamily="34" charset="0"/>
              <a:buChar char="•"/>
            </a:pPr>
            <a:r>
              <a:rPr lang="en-US" b="0" i="0">
                <a:solidFill>
                  <a:srgbClr val="333333"/>
                </a:solidFill>
                <a:effectLst/>
                <a:latin typeface="Open Sans" panose="020F0502020204030204" pitchFamily="34" charset="0"/>
              </a:rPr>
              <a:t>Engaging in persistent sexual play with friends, toys or pets</a:t>
            </a:r>
          </a:p>
          <a:p>
            <a:pPr algn="l">
              <a:buFont typeface="Arial" panose="020B0604020202020204" pitchFamily="34" charset="0"/>
              <a:buChar char="•"/>
            </a:pPr>
            <a:r>
              <a:rPr lang="en-US" b="0" i="0">
                <a:solidFill>
                  <a:srgbClr val="333333"/>
                </a:solidFill>
                <a:effectLst/>
                <a:latin typeface="Open Sans" panose="020F0502020204030204" pitchFamily="34" charset="0"/>
              </a:rPr>
              <a:t>Initiating sophisticated sexual behaviors, language, or knowledge</a:t>
            </a:r>
          </a:p>
          <a:p>
            <a:pPr algn="l">
              <a:buFont typeface="Arial" panose="020B0604020202020204" pitchFamily="34" charset="0"/>
              <a:buChar char="•"/>
            </a:pPr>
            <a:r>
              <a:rPr lang="en-US" b="0" i="0">
                <a:solidFill>
                  <a:srgbClr val="333333"/>
                </a:solidFill>
                <a:effectLst/>
                <a:latin typeface="Open Sans" panose="020F0502020204030204" pitchFamily="34" charset="0"/>
              </a:rPr>
              <a:t>Asking an unusual amount of questions about human sexuality</a:t>
            </a:r>
          </a:p>
          <a:p>
            <a:endParaRPr lang="en-US"/>
          </a:p>
          <a:p>
            <a:pPr algn="l"/>
            <a:r>
              <a:rPr lang="en-US" b="1" i="0">
                <a:solidFill>
                  <a:srgbClr val="333333"/>
                </a:solidFill>
                <a:effectLst/>
                <a:latin typeface="Open Sans" panose="020B0606030504020204" pitchFamily="34" charset="0"/>
              </a:rPr>
              <a:t>General behavioral changes</a:t>
            </a:r>
            <a:br>
              <a:rPr lang="en-US" b="0" i="0">
                <a:solidFill>
                  <a:srgbClr val="333333"/>
                </a:solidFill>
                <a:effectLst/>
                <a:latin typeface="Open Sans" panose="020B0606030504020204" pitchFamily="34" charset="0"/>
              </a:rPr>
            </a:br>
            <a:r>
              <a:rPr lang="en-US" b="0" i="0">
                <a:solidFill>
                  <a:srgbClr val="333333"/>
                </a:solidFill>
                <a:effectLst/>
                <a:latin typeface="Open Sans" panose="020B0606030504020204" pitchFamily="34" charset="0"/>
              </a:rPr>
              <a:t>These can include:</a:t>
            </a:r>
          </a:p>
          <a:p>
            <a:pPr algn="l">
              <a:buFont typeface="Arial" panose="020B0604020202020204" pitchFamily="34" charset="0"/>
              <a:buChar char="•"/>
            </a:pPr>
            <a:r>
              <a:rPr lang="en-US" b="0" i="0">
                <a:solidFill>
                  <a:srgbClr val="333333"/>
                </a:solidFill>
                <a:effectLst/>
                <a:latin typeface="Open Sans" panose="020B0606030504020204" pitchFamily="34" charset="0"/>
              </a:rPr>
              <a:t>Beginning to wet the bed</a:t>
            </a:r>
          </a:p>
          <a:p>
            <a:pPr algn="l">
              <a:buFont typeface="Arial" panose="020B0604020202020204" pitchFamily="34" charset="0"/>
              <a:buChar char="•"/>
            </a:pPr>
            <a:r>
              <a:rPr lang="en-US" b="0" i="0">
                <a:solidFill>
                  <a:srgbClr val="333333"/>
                </a:solidFill>
                <a:effectLst/>
                <a:latin typeface="Open Sans" panose="020B0606030504020204" pitchFamily="34" charset="0"/>
              </a:rPr>
              <a:t>Experiencing a loss of appetite or other changes in eating habits, including trouble swallowing</a:t>
            </a:r>
          </a:p>
          <a:p>
            <a:pPr algn="l">
              <a:buFont typeface="Arial" panose="020B0604020202020204" pitchFamily="34" charset="0"/>
              <a:buChar char="•"/>
            </a:pPr>
            <a:r>
              <a:rPr lang="en-US" b="0" i="0">
                <a:solidFill>
                  <a:srgbClr val="333333"/>
                </a:solidFill>
                <a:effectLst/>
                <a:latin typeface="Open Sans" panose="020B0606030504020204" pitchFamily="34" charset="0"/>
              </a:rPr>
              <a:t>Developing frequent unexplained health problems</a:t>
            </a:r>
          </a:p>
          <a:p>
            <a:pPr algn="l">
              <a:buFont typeface="Arial" panose="020B0604020202020204" pitchFamily="34" charset="0"/>
              <a:buChar char="•"/>
            </a:pPr>
            <a:r>
              <a:rPr lang="en-US" b="0" i="0">
                <a:solidFill>
                  <a:srgbClr val="333333"/>
                </a:solidFill>
                <a:effectLst/>
                <a:latin typeface="Open Sans" panose="020B0606030504020204" pitchFamily="34" charset="0"/>
              </a:rPr>
              <a:t>Regression to behaviors too young for the stage of development previously achieved</a:t>
            </a:r>
          </a:p>
          <a:p>
            <a:pPr algn="l">
              <a:buFont typeface="Arial" panose="020B0604020202020204" pitchFamily="34" charset="0"/>
              <a:buChar char="•"/>
            </a:pPr>
            <a:r>
              <a:rPr lang="en-US" b="0" i="0">
                <a:solidFill>
                  <a:srgbClr val="333333"/>
                </a:solidFill>
                <a:effectLst/>
                <a:latin typeface="Open Sans" panose="020B0606030504020204" pitchFamily="34" charset="0"/>
              </a:rPr>
              <a:t>Engaging in self-mutilations, such as sticking themselves with pins or cutting themselves</a:t>
            </a:r>
          </a:p>
          <a:p>
            <a:pPr algn="l">
              <a:buFont typeface="Arial" panose="020B0604020202020204" pitchFamily="34" charset="0"/>
              <a:buChar char="•"/>
            </a:pPr>
            <a:endParaRPr lang="en-US" b="0" i="0">
              <a:solidFill>
                <a:srgbClr val="333333"/>
              </a:solidFill>
              <a:effectLst/>
              <a:latin typeface="Open Sans" panose="020B0606030504020204" pitchFamily="34" charset="0"/>
            </a:endParaRPr>
          </a:p>
          <a:p>
            <a:pPr algn="l"/>
            <a:r>
              <a:rPr lang="en-US" b="1" i="0">
                <a:solidFill>
                  <a:srgbClr val="333333"/>
                </a:solidFill>
                <a:effectLst/>
                <a:latin typeface="Open Sans" panose="020B0606030504020204" pitchFamily="34" charset="0"/>
              </a:rPr>
              <a:t>Changes in beliefs or discussions</a:t>
            </a:r>
            <a:br>
              <a:rPr lang="en-US" b="0" i="0">
                <a:solidFill>
                  <a:srgbClr val="333333"/>
                </a:solidFill>
                <a:effectLst/>
                <a:latin typeface="Open Sans" panose="020B0606030504020204" pitchFamily="34" charset="0"/>
              </a:rPr>
            </a:br>
            <a:r>
              <a:rPr lang="en-US" b="0" i="0">
                <a:solidFill>
                  <a:srgbClr val="333333"/>
                </a:solidFill>
                <a:effectLst/>
                <a:latin typeface="Open Sans" panose="020B0606030504020204" pitchFamily="34" charset="0"/>
              </a:rPr>
              <a:t>These changes can include:</a:t>
            </a:r>
          </a:p>
          <a:p>
            <a:pPr algn="l">
              <a:buFont typeface="Arial" panose="020B0604020202020204" pitchFamily="34" charset="0"/>
              <a:buChar char="•"/>
            </a:pPr>
            <a:r>
              <a:rPr lang="en-US" b="0" i="0">
                <a:solidFill>
                  <a:srgbClr val="333333"/>
                </a:solidFill>
                <a:effectLst/>
                <a:latin typeface="Open Sans" panose="020B0606030504020204" pitchFamily="34" charset="0"/>
              </a:rPr>
              <a:t>Refusal to talk about a secret shared with an adult or an older child</a:t>
            </a:r>
          </a:p>
          <a:p>
            <a:pPr algn="l">
              <a:buFont typeface="Arial" panose="020B0604020202020204" pitchFamily="34" charset="0"/>
              <a:buChar char="•"/>
            </a:pPr>
            <a:r>
              <a:rPr lang="en-US" b="0" i="0">
                <a:solidFill>
                  <a:srgbClr val="333333"/>
                </a:solidFill>
                <a:effectLst/>
                <a:latin typeface="Open Sans" panose="020B0606030504020204" pitchFamily="34" charset="0"/>
              </a:rPr>
              <a:t>Discussions about a new, older friend; suddenly thinks of self or body as dirty, repulsive, or bad.</a:t>
            </a:r>
          </a:p>
          <a:p>
            <a:pPr algn="l">
              <a:buFont typeface="Arial" panose="020B0604020202020204" pitchFamily="34" charset="0"/>
              <a:buChar char="•"/>
            </a:pPr>
            <a:endParaRPr lang="en-US" b="0" i="0">
              <a:solidFill>
                <a:srgbClr val="333333"/>
              </a:solidFill>
              <a:effectLst/>
              <a:latin typeface="Open Sans" panose="020B0606030504020204" pitchFamily="34" charset="0"/>
            </a:endParaRPr>
          </a:p>
          <a:p>
            <a:pPr algn="l">
              <a:buFont typeface="Arial" panose="020B0604020202020204" pitchFamily="34" charset="0"/>
              <a:buChar char="•"/>
            </a:pPr>
            <a:r>
              <a:rPr lang="en-US" b="1" i="0">
                <a:solidFill>
                  <a:srgbClr val="333333"/>
                </a:solidFill>
                <a:effectLst/>
                <a:latin typeface="Open Sans" panose="020B0606030504020204" pitchFamily="34" charset="0"/>
              </a:rPr>
              <a:t>Symptoms of anxiety</a:t>
            </a:r>
            <a:br>
              <a:rPr lang="en-US"/>
            </a:br>
            <a:r>
              <a:rPr lang="en-US" b="0" i="0">
                <a:solidFill>
                  <a:srgbClr val="333333"/>
                </a:solidFill>
                <a:effectLst/>
                <a:latin typeface="Open Sans" panose="020B0606030504020204" pitchFamily="34" charset="0"/>
              </a:rPr>
              <a:t>These include unexplained sleep disturbances (sweats, terrors, nightmares); showing a new or unusual fear of certain people, places or locations; having unexplained periods of panic or alarm.</a:t>
            </a:r>
          </a:p>
          <a:p>
            <a:endParaRPr lang="en-US"/>
          </a:p>
        </p:txBody>
      </p:sp>
      <p:sp>
        <p:nvSpPr>
          <p:cNvPr id="4" name="Slide Number Placeholder 3"/>
          <p:cNvSpPr>
            <a:spLocks noGrp="1"/>
          </p:cNvSpPr>
          <p:nvPr>
            <p:ph type="sldNum" sz="quarter" idx="5"/>
          </p:nvPr>
        </p:nvSpPr>
        <p:spPr/>
        <p:txBody>
          <a:bodyPr/>
          <a:lstStyle/>
          <a:p>
            <a:fld id="{90A5BF92-2CD4-4C52-BC9C-CA26B9D245C3}" type="slidenum">
              <a:rPr lang="en-US" smtClean="0"/>
              <a:t>18</a:t>
            </a:fld>
            <a:endParaRPr lang="en-US"/>
          </a:p>
        </p:txBody>
      </p:sp>
    </p:spTree>
    <p:extLst>
      <p:ext uri="{BB962C8B-B14F-4D97-AF65-F5344CB8AC3E}">
        <p14:creationId xmlns:p14="http://schemas.microsoft.com/office/powerpoint/2010/main" val="128883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a:t>Now that we’ve reviewed the definition &amp; risk factors, we’ll look more closely at the different dynamics involved in trauma bonding</a:t>
            </a:r>
          </a:p>
        </p:txBody>
      </p:sp>
    </p:spTree>
    <p:extLst>
      <p:ext uri="{BB962C8B-B14F-4D97-AF65-F5344CB8AC3E}">
        <p14:creationId xmlns:p14="http://schemas.microsoft.com/office/powerpoint/2010/main" val="332952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“Common question – Why don’t victims</a:t>
            </a:r>
            <a:r>
              <a:rPr lang="en-US" baseline="0"/>
              <a:t> leave in these situations?” </a:t>
            </a:r>
          </a:p>
          <a:p>
            <a:pPr marL="0" lvl="0" indent="0" algn="l" rtl="0">
              <a:spcBef>
                <a:spcPts val="0"/>
              </a:spcBef>
              <a:spcAft>
                <a:spcPts val="0"/>
              </a:spcAft>
              <a:buNone/>
            </a:pPr>
            <a:endParaRPr lang="en-US"/>
          </a:p>
          <a:p>
            <a:pPr marL="0" lvl="0" indent="0" algn="l" rtl="0">
              <a:spcBef>
                <a:spcPts val="0"/>
              </a:spcBef>
              <a:spcAft>
                <a:spcPts val="0"/>
              </a:spcAft>
              <a:buNone/>
            </a:pPr>
            <a:r>
              <a:rPr lang="en-US"/>
              <a:t>Codependency was a term originally created to describe the relationship dynamics between a person with a substance use disorder &amp; a family member with enabling types of behaviors.</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Trauma bonding is a response to chronic abuse and trauma. It is not due to an inherent dysfunctional attachment ability, weakness, or lack of self-sufficiency. These behaviors are a direct response to the trauma they have endured and how their minds have figured out how to survive.</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To label trauma victims and survivors as co-dependent is inaccurate, harmful, and not a trauma-informed approach. Such terms imply victims or survivors have a choice when in reality, oftentimes,, they did not.  They may have been told that if they set up boundaries and stop giving into the other person’s needs, then it will be fixed. This is not possible when the trauma bond is at play. There is a threat to their survival that leaves them powerless and in a situation where compliance is necessary for survival</a:t>
            </a:r>
          </a:p>
          <a:p>
            <a:endParaRPr lang="en-US"/>
          </a:p>
        </p:txBody>
      </p:sp>
      <p:sp>
        <p:nvSpPr>
          <p:cNvPr id="4" name="Slide Number Placeholder 3"/>
          <p:cNvSpPr>
            <a:spLocks noGrp="1"/>
          </p:cNvSpPr>
          <p:nvPr>
            <p:ph type="sldNum" sz="quarter" idx="5"/>
          </p:nvPr>
        </p:nvSpPr>
        <p:spPr/>
        <p:txBody>
          <a:bodyPr/>
          <a:lstStyle/>
          <a:p>
            <a:fld id="{C462AAAC-0D3A-4BD0-86AF-0646A9F3C671}" type="slidenum">
              <a:rPr lang="en-US" smtClean="0"/>
              <a:t>21</a:t>
            </a:fld>
            <a:endParaRPr lang="en-US"/>
          </a:p>
        </p:txBody>
      </p:sp>
    </p:spTree>
    <p:extLst>
      <p:ext uri="{BB962C8B-B14F-4D97-AF65-F5344CB8AC3E}">
        <p14:creationId xmlns:p14="http://schemas.microsoft.com/office/powerpoint/2010/main" val="3724245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aa043bc44_0_1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aa043bc44_0_18: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2"/>
                </a:solidFill>
              </a:rPr>
              <a:t>These relationships start off with some sort of “good” (that’s the context as </a:t>
            </a:r>
            <a:r>
              <a:rPr lang="en-US" sz="1800">
                <a:solidFill>
                  <a:schemeClr val="dk2"/>
                </a:solidFill>
              </a:rPr>
              <a:t>trafficker as a protector; a partner in IPV; a family member in CSA) </a:t>
            </a:r>
            <a:r>
              <a:rPr lang="en" sz="1800">
                <a:solidFill>
                  <a:schemeClr val="dk2"/>
                </a:solidFill>
              </a:rPr>
              <a:t>– that’s what keeps them engaged – the belief that this good part will stay and the bad will fall away. </a:t>
            </a:r>
          </a:p>
          <a:p>
            <a:pPr marL="0" lvl="0" indent="0" algn="l" rtl="0">
              <a:lnSpc>
                <a:spcPct val="115000"/>
              </a:lnSpc>
              <a:spcBef>
                <a:spcPts val="0"/>
              </a:spcBef>
              <a:spcAft>
                <a:spcPts val="0"/>
              </a:spcAft>
              <a:buClr>
                <a:schemeClr val="dk1"/>
              </a:buClr>
              <a:buSzPts val="1100"/>
              <a:buFont typeface="Arial"/>
              <a:buNone/>
            </a:pPr>
            <a:endParaRPr lang="en" sz="18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2"/>
                </a:solidFill>
              </a:rPr>
              <a:t>Ashley –</a:t>
            </a:r>
          </a:p>
          <a:p>
            <a:pPr marL="0" lvl="0" indent="0" algn="l" rtl="0">
              <a:lnSpc>
                <a:spcPct val="115000"/>
              </a:lnSpc>
              <a:spcBef>
                <a:spcPts val="0"/>
              </a:spcBef>
              <a:spcAft>
                <a:spcPts val="0"/>
              </a:spcAft>
              <a:buClr>
                <a:schemeClr val="dk1"/>
              </a:buClr>
              <a:buSzPts val="1100"/>
              <a:buFont typeface="Arial"/>
              <a:buNone/>
            </a:pPr>
            <a:r>
              <a:rPr lang="en" sz="1800">
                <a:solidFill>
                  <a:schemeClr val="dk2"/>
                </a:solidFill>
              </a:rPr>
              <a:t>1)Power Imbalance</a:t>
            </a:r>
            <a:endParaRPr sz="1800">
              <a:solidFill>
                <a:schemeClr val="dk2"/>
              </a:solidFill>
            </a:endParaRPr>
          </a:p>
          <a:p>
            <a:pPr marL="0" lvl="0" indent="0" algn="l" rtl="0">
              <a:lnSpc>
                <a:spcPct val="115000"/>
              </a:lnSpc>
              <a:spcBef>
                <a:spcPts val="1600"/>
              </a:spcBef>
              <a:spcAft>
                <a:spcPts val="0"/>
              </a:spcAft>
              <a:buClr>
                <a:schemeClr val="dk1"/>
              </a:buClr>
              <a:buSzPts val="1100"/>
              <a:buFont typeface="Arial"/>
              <a:buNone/>
            </a:pPr>
            <a:r>
              <a:rPr lang="en" sz="1800">
                <a:solidFill>
                  <a:schemeClr val="dk2"/>
                </a:solidFill>
              </a:rPr>
              <a:t>2)Intermittency of Abuse</a:t>
            </a:r>
            <a:endParaRPr sz="1800">
              <a:solidFill>
                <a:schemeClr val="dk2"/>
              </a:solidFill>
            </a:endParaRPr>
          </a:p>
          <a:p>
            <a:pPr marL="0" lvl="0" indent="0" algn="l" rtl="0">
              <a:lnSpc>
                <a:spcPct val="115000"/>
              </a:lnSpc>
              <a:spcBef>
                <a:spcPts val="1600"/>
              </a:spcBef>
              <a:spcAft>
                <a:spcPts val="0"/>
              </a:spcAft>
              <a:buClr>
                <a:schemeClr val="dk1"/>
              </a:buClr>
              <a:buSzPts val="1100"/>
              <a:buFont typeface="Arial"/>
              <a:buNone/>
            </a:pPr>
            <a:endParaRPr lang="en" sz="1800">
              <a:solidFill>
                <a:schemeClr val="dk2"/>
              </a:solidFill>
            </a:endParaRPr>
          </a:p>
          <a:p>
            <a:pPr marL="0" lvl="0" indent="0" algn="l" rtl="0">
              <a:lnSpc>
                <a:spcPct val="115000"/>
              </a:lnSpc>
              <a:spcBef>
                <a:spcPts val="1600"/>
              </a:spcBef>
              <a:spcAft>
                <a:spcPts val="0"/>
              </a:spcAft>
              <a:buClr>
                <a:schemeClr val="dk1"/>
              </a:buClr>
              <a:buSzPts val="1100"/>
              <a:buFont typeface="Arial"/>
              <a:buNone/>
            </a:pPr>
            <a:r>
              <a:rPr lang="en">
                <a:solidFill>
                  <a:schemeClr val="dk2"/>
                </a:solidFill>
              </a:rPr>
              <a:t>Good tx – SENSE OF HOPE</a:t>
            </a:r>
          </a:p>
          <a:p>
            <a:pPr marL="0" lvl="0" indent="0" algn="l" rtl="0">
              <a:lnSpc>
                <a:spcPct val="115000"/>
              </a:lnSpc>
              <a:spcBef>
                <a:spcPts val="1600"/>
              </a:spcBef>
              <a:spcAft>
                <a:spcPts val="1600"/>
              </a:spcAft>
              <a:buClr>
                <a:schemeClr val="dk1"/>
              </a:buClr>
              <a:buSzPts val="1100"/>
              <a:buFont typeface="Arial"/>
              <a:buNone/>
            </a:pPr>
            <a:endParaRPr lang="en-US"/>
          </a:p>
          <a:p>
            <a:pPr marL="457200" lvl="0" indent="-317500" algn="l" rtl="0">
              <a:lnSpc>
                <a:spcPct val="100000"/>
              </a:lnSpc>
              <a:spcBef>
                <a:spcPts val="0"/>
              </a:spcBef>
              <a:spcAft>
                <a:spcPts val="0"/>
              </a:spcAft>
              <a:buSzPts val="1400"/>
              <a:buFont typeface="Arial" panose="020B0604020202020204" pitchFamily="34" charset="0"/>
              <a:buChar char="•"/>
            </a:pPr>
            <a:r>
              <a:rPr lang="en" sz="1100"/>
              <a:t>Threat response is regularly activated </a:t>
            </a:r>
          </a:p>
          <a:p>
            <a:pPr marL="457200" lvl="0" indent="-317500" algn="l" rtl="0">
              <a:lnSpc>
                <a:spcPct val="100000"/>
              </a:lnSpc>
              <a:spcBef>
                <a:spcPts val="0"/>
              </a:spcBef>
              <a:spcAft>
                <a:spcPts val="0"/>
              </a:spcAft>
              <a:buSzPts val="1400"/>
              <a:buFont typeface="Arial" panose="020B0604020202020204" pitchFamily="34" charset="0"/>
              <a:buChar char="•"/>
            </a:pPr>
            <a:r>
              <a:rPr lang="en" sz="1100"/>
              <a:t>Brain is in survival mode</a:t>
            </a:r>
          </a:p>
          <a:p>
            <a:pPr marL="457200" lvl="0" indent="-317500" algn="l" rtl="0">
              <a:lnSpc>
                <a:spcPct val="100000"/>
              </a:lnSpc>
              <a:spcBef>
                <a:spcPts val="0"/>
              </a:spcBef>
              <a:spcAft>
                <a:spcPts val="0"/>
              </a:spcAft>
              <a:buSzPts val="1400"/>
              <a:buFont typeface="Arial" panose="020B0604020202020204" pitchFamily="34" charset="0"/>
              <a:buChar char="•"/>
            </a:pPr>
            <a:r>
              <a:rPr lang="en" sz="1100"/>
              <a:t>Focus is on short-term survival</a:t>
            </a:r>
          </a:p>
          <a:p>
            <a:pPr marL="457200" lvl="0" indent="-317500" algn="l" rtl="0">
              <a:lnSpc>
                <a:spcPct val="100000"/>
              </a:lnSpc>
              <a:spcBef>
                <a:spcPts val="0"/>
              </a:spcBef>
              <a:spcAft>
                <a:spcPts val="0"/>
              </a:spcAft>
              <a:buSzPts val="1400"/>
              <a:buFont typeface="Arial" panose="020B0604020202020204" pitchFamily="34" charset="0"/>
              <a:buChar char="•"/>
            </a:pPr>
            <a:r>
              <a:rPr lang="en" sz="1100"/>
              <a:t>not thinking of how to escape; - access to rational brain for long term planning is limited</a:t>
            </a:r>
          </a:p>
          <a:p>
            <a:pPr marL="457200" lvl="0" indent="-317500" algn="l" rtl="0">
              <a:lnSpc>
                <a:spcPct val="100000"/>
              </a:lnSpc>
              <a:spcBef>
                <a:spcPts val="0"/>
              </a:spcBef>
              <a:spcAft>
                <a:spcPts val="0"/>
              </a:spcAft>
              <a:buSzPts val="1400"/>
              <a:buFont typeface="Arial" panose="020B0604020202020204" pitchFamily="34" charset="0"/>
              <a:buChar char="•"/>
            </a:pPr>
            <a:r>
              <a:rPr lang="en" sz="1100"/>
              <a:t>thinking of how to stay alive &amp; how to make it more bearable moment to moment</a:t>
            </a:r>
          </a:p>
          <a:p>
            <a:pPr marL="457200" lvl="0" indent="-317500" algn="l" rtl="0">
              <a:lnSpc>
                <a:spcPct val="100000"/>
              </a:lnSpc>
              <a:spcBef>
                <a:spcPts val="0"/>
              </a:spcBef>
              <a:spcAft>
                <a:spcPts val="0"/>
              </a:spcAft>
              <a:buSzPts val="1400"/>
              <a:buFont typeface="Arial" panose="020B0604020202020204" pitchFamily="34" charset="0"/>
              <a:buChar char="•"/>
            </a:pPr>
            <a:r>
              <a:rPr lang="en" sz="1100"/>
              <a:t>Loss of desire to escape becomes more habitual the longer the bond is maintained - not passivity or learned helplessness. Rather, it is an effect of the trauma bond &amp; how they have learned to survivor</a:t>
            </a:r>
          </a:p>
        </p:txBody>
      </p:sp>
    </p:spTree>
    <p:extLst>
      <p:ext uri="{BB962C8B-B14F-4D97-AF65-F5344CB8AC3E}">
        <p14:creationId xmlns:p14="http://schemas.microsoft.com/office/powerpoint/2010/main" val="93704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aa043bc44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aa043bc44_0_0: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Ashley</a:t>
            </a:r>
          </a:p>
          <a:p>
            <a:pPr marL="0" lvl="0" indent="0" algn="l" rtl="0">
              <a:spcBef>
                <a:spcPts val="0"/>
              </a:spcBef>
              <a:spcAft>
                <a:spcPts val="0"/>
              </a:spcAft>
              <a:buNone/>
            </a:pPr>
            <a:r>
              <a:rPr lang="en-US"/>
              <a:t>To label trauma victims and survivors as co-dependent is inaccurate, harmful, and not a trauma-informed approach. </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Such terms imply victims or survivors have a choice when in reality, oftentimes,, they did not.  They may have been told that if they set up boundaries and stop giving into the other person’s needs, then it will be fixed. This is not possible when the trauma bond is at play. There is a threat to their survival that leaves them powerless and in a situation where compliance is necessary for survival. Trauma bonding is a response to chronic abuse and trauma. It is not due to an inherent dysfunctional attachment ability, weakness, or lack of self-sufficiency. These behaviors are a direct response to the trauma they have endured and how their minds have figured out how to survive.</a:t>
            </a:r>
          </a:p>
        </p:txBody>
      </p:sp>
    </p:spTree>
    <p:extLst>
      <p:ext uri="{BB962C8B-B14F-4D97-AF65-F5344CB8AC3E}">
        <p14:creationId xmlns:p14="http://schemas.microsoft.com/office/powerpoint/2010/main" val="4172853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aa043bc44_0_1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aa043bc44_0_13: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Megan</a:t>
            </a:r>
          </a:p>
          <a:p>
            <a:pPr marL="0" lvl="0" indent="0" algn="l" rtl="0">
              <a:spcBef>
                <a:spcPts val="0"/>
              </a:spcBef>
              <a:spcAft>
                <a:spcPts val="0"/>
              </a:spcAft>
              <a:buNone/>
            </a:pPr>
            <a:r>
              <a:rPr lang="en"/>
              <a:t>-Trauma bonding can occur in a variety of situations </a:t>
            </a:r>
          </a:p>
          <a:p>
            <a:pPr marL="0" lvl="0" indent="0" algn="l" rtl="0">
              <a:spcBef>
                <a:spcPts val="0"/>
              </a:spcBef>
              <a:spcAft>
                <a:spcPts val="0"/>
              </a:spcAft>
              <a:buNone/>
            </a:pPr>
            <a:r>
              <a:rPr lang="en"/>
              <a:t>-As with most types of abuse, pereptrators will exploit vulnerablities </a:t>
            </a:r>
          </a:p>
          <a:p>
            <a:pPr marL="0" lvl="0" indent="0" algn="l" rtl="0">
              <a:spcBef>
                <a:spcPts val="0"/>
              </a:spcBef>
              <a:spcAft>
                <a:spcPts val="0"/>
              </a:spcAft>
              <a:buNone/>
            </a:pPr>
            <a:endParaRPr lang="en"/>
          </a:p>
          <a:p>
            <a:pPr marL="0" lvl="0" indent="0" algn="l" rtl="0">
              <a:spcBef>
                <a:spcPts val="0"/>
              </a:spcBef>
              <a:spcAft>
                <a:spcPts val="0"/>
              </a:spcAft>
              <a:buNone/>
            </a:pPr>
            <a:r>
              <a:rPr lang="en"/>
              <a:t>Later in this presentation, we will look at how trauma coerced attatchment can occur within the victimization types of childhood sexual abuse, IPV and human trafficking. But first we </a:t>
            </a:r>
            <a:r>
              <a:rPr lang="en" baseline="0"/>
              <a:t>we will more closely explore the ristk factors and </a:t>
            </a:r>
            <a:r>
              <a:rPr lang="en-US" baseline="0"/>
              <a:t>dynamics of trauma bonding.</a:t>
            </a:r>
            <a:endParaRPr lang="en-US"/>
          </a:p>
        </p:txBody>
      </p:sp>
    </p:spTree>
    <p:extLst>
      <p:ext uri="{BB962C8B-B14F-4D97-AF65-F5344CB8AC3E}">
        <p14:creationId xmlns:p14="http://schemas.microsoft.com/office/powerpoint/2010/main" val="95155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58750" indent="0">
              <a:buNone/>
            </a:pPr>
            <a:r>
              <a:rPr lang="en-US"/>
              <a:t>Megan</a:t>
            </a:r>
          </a:p>
        </p:txBody>
      </p:sp>
    </p:spTree>
    <p:extLst>
      <p:ext uri="{BB962C8B-B14F-4D97-AF65-F5344CB8AC3E}">
        <p14:creationId xmlns:p14="http://schemas.microsoft.com/office/powerpoint/2010/main" val="236640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wouldn’t we want to judge or criticize</a:t>
            </a:r>
            <a:r>
              <a:rPr lang="en-US" baseline="0"/>
              <a:t> the abuser? – Lack of safety for loved one. </a:t>
            </a:r>
          </a:p>
          <a:p>
            <a:endParaRPr lang="en-US" baseline="0"/>
          </a:p>
          <a:p>
            <a:r>
              <a:rPr lang="en-US"/>
              <a:t>There are many reasons they may be choosing to stay. It is possible their abuser has threatened to hurt them or their children if they try to leave. The abuser may control all of their finances and may have isolated the victim from friends and family, leaving the victim with very few resources of their own. The abuser may have promised to change, and the victim may still love him/her. It is never as simple as encouraging a victim to “just leave”—but by all means, communicate to your loved one that help does exist, and that people in their community care about them and their children and want them to be safe.</a:t>
            </a:r>
          </a:p>
          <a:p>
            <a:endParaRPr lang="en-US"/>
          </a:p>
        </p:txBody>
      </p:sp>
      <p:sp>
        <p:nvSpPr>
          <p:cNvPr id="4" name="Slide Number Placeholder 3"/>
          <p:cNvSpPr>
            <a:spLocks noGrp="1"/>
          </p:cNvSpPr>
          <p:nvPr>
            <p:ph type="sldNum" sz="quarter" idx="5"/>
          </p:nvPr>
        </p:nvSpPr>
        <p:spPr/>
        <p:txBody>
          <a:bodyPr/>
          <a:lstStyle/>
          <a:p>
            <a:fld id="{C462AAAC-0D3A-4BD0-86AF-0646A9F3C671}" type="slidenum">
              <a:rPr lang="en-US" smtClean="0"/>
              <a:t>30</a:t>
            </a:fld>
            <a:endParaRPr lang="en-US"/>
          </a:p>
        </p:txBody>
      </p:sp>
    </p:spTree>
    <p:extLst>
      <p:ext uri="{BB962C8B-B14F-4D97-AF65-F5344CB8AC3E}">
        <p14:creationId xmlns:p14="http://schemas.microsoft.com/office/powerpoint/2010/main" val="67971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40ED-103C-FB33-77CD-33F621B63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24F55E-4BF1-A8F2-E704-B7904D75DE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BAF420-7EC0-1584-D167-C20670394C52}"/>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5" name="Footer Placeholder 4">
            <a:extLst>
              <a:ext uri="{FF2B5EF4-FFF2-40B4-BE49-F238E27FC236}">
                <a16:creationId xmlns:a16="http://schemas.microsoft.com/office/drawing/2014/main" id="{211D3351-1E58-9A5C-8F8C-6BD9855F2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72802-A48B-4319-05BA-A7222AC5AD2D}"/>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331318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2875-8B64-BEF1-2EEE-C2A6282C08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1FCB84-4F47-7ECD-BE84-70E6EAD153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A6FAA-0C2D-5042-9213-B903BAE341D8}"/>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5" name="Footer Placeholder 4">
            <a:extLst>
              <a:ext uri="{FF2B5EF4-FFF2-40B4-BE49-F238E27FC236}">
                <a16:creationId xmlns:a16="http://schemas.microsoft.com/office/drawing/2014/main" id="{A8F93699-A7D7-15C5-B037-6C6B451B7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DB03D-80C6-6D26-61ED-4AD2D6BE2792}"/>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138736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7753F-2C28-6BCE-97D1-FAFE6AA427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5BA5C9-92AA-0FE3-146A-C8FF90275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B9319-374C-3B78-C711-89A72133BEEA}"/>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5" name="Footer Placeholder 4">
            <a:extLst>
              <a:ext uri="{FF2B5EF4-FFF2-40B4-BE49-F238E27FC236}">
                <a16:creationId xmlns:a16="http://schemas.microsoft.com/office/drawing/2014/main" id="{76FF0742-EA80-3A67-34E7-375AD5A83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16209-15AE-85E3-7498-84AD923820CB}"/>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987932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684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084E-8972-EC81-654D-1E48F1E0E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6CA89-A3EB-3AA3-3E8E-C240E13B2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E3AD3-6363-143E-1282-37F09F168D52}"/>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5" name="Footer Placeholder 4">
            <a:extLst>
              <a:ext uri="{FF2B5EF4-FFF2-40B4-BE49-F238E27FC236}">
                <a16:creationId xmlns:a16="http://schemas.microsoft.com/office/drawing/2014/main" id="{DED1B0D0-E467-E5B2-339E-B8F6AA6DB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DA461-0567-2C41-A9E0-A6F9C04BF13D}"/>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329642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CF67-0024-6B08-74B5-1A22E78C75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B057E5-38DA-B3A8-5C4B-0D0B1DACA9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A0EDB3-ACCC-BD30-DCD7-1003F499E561}"/>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5" name="Footer Placeholder 4">
            <a:extLst>
              <a:ext uri="{FF2B5EF4-FFF2-40B4-BE49-F238E27FC236}">
                <a16:creationId xmlns:a16="http://schemas.microsoft.com/office/drawing/2014/main" id="{20AD08BD-A0E2-6DCB-337B-F68F573746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2EDB3-0EFB-D6A6-7CA2-C9B9CDB40851}"/>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84588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EC32-EE4B-F2EA-6796-E61EEE471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BFEEB-6628-CE83-CA87-C13DE71D64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8FB1FA-52F5-B603-F6C1-5B7DA9529C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894530-27E7-8AB8-BE3C-929B81C9D530}"/>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6" name="Footer Placeholder 5">
            <a:extLst>
              <a:ext uri="{FF2B5EF4-FFF2-40B4-BE49-F238E27FC236}">
                <a16:creationId xmlns:a16="http://schemas.microsoft.com/office/drawing/2014/main" id="{E863553B-70FE-19DA-9B87-273044748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B803B-1497-C877-66A9-662E1D78AD9A}"/>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160496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2423-89F6-DAFA-9031-05B499179F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DC9D7-8FEA-F9C3-7158-91992931C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F302ED-4F70-A5E2-8FC2-E8178D7EAC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3052C2-57BE-27FC-C7F4-135F87458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1EECEB-9978-827B-BFA1-B26010CC9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9C7E83-49E9-59DA-B4F5-431A4EC56D56}"/>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8" name="Footer Placeholder 7">
            <a:extLst>
              <a:ext uri="{FF2B5EF4-FFF2-40B4-BE49-F238E27FC236}">
                <a16:creationId xmlns:a16="http://schemas.microsoft.com/office/drawing/2014/main" id="{B2416DA5-2B43-DE51-C6F2-EC1FB2490D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BD344C-EAF0-2315-9FB9-7FAAA5BE869D}"/>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300116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D92F-B233-A9E9-20C0-BD57B51B66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10FA2D-B47A-7C4D-24E4-92C8F5EEFA74}"/>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4" name="Footer Placeholder 3">
            <a:extLst>
              <a:ext uri="{FF2B5EF4-FFF2-40B4-BE49-F238E27FC236}">
                <a16:creationId xmlns:a16="http://schemas.microsoft.com/office/drawing/2014/main" id="{B0FD5B33-F3F6-B444-4580-8CC86119AC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62B04B-1EAB-51F0-9F59-EBAEE3DBA82C}"/>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285444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D7B092-522D-7563-EFEA-9316555ED79E}"/>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3" name="Footer Placeholder 2">
            <a:extLst>
              <a:ext uri="{FF2B5EF4-FFF2-40B4-BE49-F238E27FC236}">
                <a16:creationId xmlns:a16="http://schemas.microsoft.com/office/drawing/2014/main" id="{1BAAB463-B515-EC30-FF07-AAC840F355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E84FC2-C38B-4561-55BD-962259E9842E}"/>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388054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7B74-88C8-D62A-42BE-AC8F497E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D6D624-9998-BC05-A11B-35782ACA5E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067C9-E677-D040-505D-3B19CF764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612E33-4FC5-2754-EF6B-2F3C9E5BE66E}"/>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6" name="Footer Placeholder 5">
            <a:extLst>
              <a:ext uri="{FF2B5EF4-FFF2-40B4-BE49-F238E27FC236}">
                <a16:creationId xmlns:a16="http://schemas.microsoft.com/office/drawing/2014/main" id="{862F0E4D-2815-3A4F-16CD-831979E469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19EBF-B63C-840B-2BB7-98B2BBBDE229}"/>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197948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A191-7B94-621D-25EB-A50F25E23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FEBCFE-8437-FF93-0D6A-6018250E6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F7505F-2287-F15D-7649-BE8B51128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908AD4-A42B-A82A-C2C3-62B98419F62C}"/>
              </a:ext>
            </a:extLst>
          </p:cNvPr>
          <p:cNvSpPr>
            <a:spLocks noGrp="1"/>
          </p:cNvSpPr>
          <p:nvPr>
            <p:ph type="dt" sz="half" idx="10"/>
          </p:nvPr>
        </p:nvSpPr>
        <p:spPr/>
        <p:txBody>
          <a:bodyPr/>
          <a:lstStyle/>
          <a:p>
            <a:fld id="{34F5EA6E-3B93-4F40-B25D-3511966FADB8}" type="datetimeFigureOut">
              <a:rPr lang="en-US" smtClean="0"/>
              <a:t>6/14/2024</a:t>
            </a:fld>
            <a:endParaRPr lang="en-US"/>
          </a:p>
        </p:txBody>
      </p:sp>
      <p:sp>
        <p:nvSpPr>
          <p:cNvPr id="6" name="Footer Placeholder 5">
            <a:extLst>
              <a:ext uri="{FF2B5EF4-FFF2-40B4-BE49-F238E27FC236}">
                <a16:creationId xmlns:a16="http://schemas.microsoft.com/office/drawing/2014/main" id="{DF36E9BC-0A11-639D-1902-DE88687AF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345DA-2A8B-AC07-C0B6-C88F2E5495FD}"/>
              </a:ext>
            </a:extLst>
          </p:cNvPr>
          <p:cNvSpPr>
            <a:spLocks noGrp="1"/>
          </p:cNvSpPr>
          <p:nvPr>
            <p:ph type="sldNum" sz="quarter" idx="12"/>
          </p:nvPr>
        </p:nvSpPr>
        <p:spPr/>
        <p:txBody>
          <a:bodyPr/>
          <a:lstStyle/>
          <a:p>
            <a:fld id="{CE14779B-1C3B-4B39-9B01-B4C11FE9061B}" type="slidenum">
              <a:rPr lang="en-US" smtClean="0"/>
              <a:t>‹#›</a:t>
            </a:fld>
            <a:endParaRPr lang="en-US"/>
          </a:p>
        </p:txBody>
      </p:sp>
    </p:spTree>
    <p:extLst>
      <p:ext uri="{BB962C8B-B14F-4D97-AF65-F5344CB8AC3E}">
        <p14:creationId xmlns:p14="http://schemas.microsoft.com/office/powerpoint/2010/main" val="286080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3B9BC5-7A5E-8E0D-2C10-CC5A5567C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0F1C12-85F7-E045-AB8F-C7F2862BD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C2682-5A1F-897E-6530-63FBC7076D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F5EA6E-3B93-4F40-B25D-3511966FADB8}" type="datetimeFigureOut">
              <a:rPr lang="en-US" smtClean="0"/>
              <a:t>6/14/2024</a:t>
            </a:fld>
            <a:endParaRPr lang="en-US"/>
          </a:p>
        </p:txBody>
      </p:sp>
      <p:sp>
        <p:nvSpPr>
          <p:cNvPr id="5" name="Footer Placeholder 4">
            <a:extLst>
              <a:ext uri="{FF2B5EF4-FFF2-40B4-BE49-F238E27FC236}">
                <a16:creationId xmlns:a16="http://schemas.microsoft.com/office/drawing/2014/main" id="{BF6FA9DB-E20D-30EC-966A-744B1D302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E97A0A-E1A5-C82B-9648-FA998FD92A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14779B-1C3B-4B39-9B01-B4C11FE9061B}" type="slidenum">
              <a:rPr lang="en-US" smtClean="0"/>
              <a:t>‹#›</a:t>
            </a:fld>
            <a:endParaRPr lang="en-US"/>
          </a:p>
        </p:txBody>
      </p:sp>
    </p:spTree>
    <p:extLst>
      <p:ext uri="{BB962C8B-B14F-4D97-AF65-F5344CB8AC3E}">
        <p14:creationId xmlns:p14="http://schemas.microsoft.com/office/powerpoint/2010/main" val="27990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mailto:info-rcc@hope-healing.or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hopeandhealingresources.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grpSp>
        <p:nvGrpSpPr>
          <p:cNvPr id="8" name="Group 8"/>
          <p:cNvGrpSpPr/>
          <p:nvPr/>
        </p:nvGrpSpPr>
        <p:grpSpPr>
          <a:xfrm>
            <a:off x="3967132" y="1123553"/>
            <a:ext cx="7748053" cy="2473626"/>
            <a:chOff x="-547231" y="1812130"/>
            <a:chExt cx="15496106" cy="4947251"/>
          </a:xfrm>
        </p:grpSpPr>
        <p:sp>
          <p:nvSpPr>
            <p:cNvPr id="9" name="TextBox 9"/>
            <p:cNvSpPr txBox="1"/>
            <p:nvPr/>
          </p:nvSpPr>
          <p:spPr>
            <a:xfrm>
              <a:off x="-547231" y="1812130"/>
              <a:ext cx="15496106" cy="4947251"/>
            </a:xfrm>
            <a:prstGeom prst="rect">
              <a:avLst/>
            </a:prstGeom>
          </p:spPr>
          <p:txBody>
            <a:bodyPr wrap="square" lIns="0" tIns="0" rIns="0" bIns="0" rtlCol="0" anchor="t">
              <a:spAutoFit/>
            </a:bodyPr>
            <a:lstStyle/>
            <a:p>
              <a:pPr algn="ctr" defTabSz="609630">
                <a:defRPr/>
              </a:pPr>
              <a:r>
                <a:rPr lang="en-US" sz="4400">
                  <a:solidFill>
                    <a:schemeClr val="bg1"/>
                  </a:solidFill>
                  <a:latin typeface="Now Bold"/>
                </a:rPr>
                <a:t>Hope and Healing Survivor Resource Center</a:t>
              </a:r>
            </a:p>
            <a:p>
              <a:pPr algn="ctr" defTabSz="609630">
                <a:lnSpc>
                  <a:spcPts val="10267"/>
                </a:lnSpc>
                <a:defRPr/>
              </a:pPr>
              <a:endParaRPr lang="en-US" sz="4400">
                <a:solidFill>
                  <a:srgbClr val="FFFFFF"/>
                </a:solidFill>
                <a:latin typeface="Now Bold"/>
              </a:endParaRPr>
            </a:p>
          </p:txBody>
        </p:sp>
        <p:sp>
          <p:nvSpPr>
            <p:cNvPr id="10" name="TextBox 10"/>
            <p:cNvSpPr txBox="1"/>
            <p:nvPr/>
          </p:nvSpPr>
          <p:spPr>
            <a:xfrm>
              <a:off x="1" y="5929335"/>
              <a:ext cx="14187806" cy="639406"/>
            </a:xfrm>
            <a:prstGeom prst="rect">
              <a:avLst/>
            </a:prstGeom>
          </p:spPr>
          <p:txBody>
            <a:bodyPr lIns="0" tIns="0" rIns="0" bIns="0" rtlCol="0" anchor="t">
              <a:spAutoFit/>
            </a:bodyPr>
            <a:lstStyle/>
            <a:p>
              <a:pPr defTabSz="609630">
                <a:lnSpc>
                  <a:spcPts val="2987"/>
                </a:lnSpc>
                <a:defRPr/>
              </a:pPr>
              <a:endParaRPr lang="en-US" sz="1067" spc="96">
                <a:solidFill>
                  <a:srgbClr val="FFFFFF"/>
                </a:solidFill>
                <a:latin typeface="Montserrat Bold"/>
              </a:endParaRPr>
            </a:p>
          </p:txBody>
        </p:sp>
      </p:grpSp>
      <p:sp>
        <p:nvSpPr>
          <p:cNvPr id="11" name="TextBox 10">
            <a:extLst>
              <a:ext uri="{FF2B5EF4-FFF2-40B4-BE49-F238E27FC236}">
                <a16:creationId xmlns:a16="http://schemas.microsoft.com/office/drawing/2014/main" id="{8FBEB4AB-EC76-FE8D-F215-6F64BA5B7C5E}"/>
              </a:ext>
            </a:extLst>
          </p:cNvPr>
          <p:cNvSpPr txBox="1"/>
          <p:nvPr/>
        </p:nvSpPr>
        <p:spPr>
          <a:xfrm>
            <a:off x="4132759" y="3764527"/>
            <a:ext cx="7416800" cy="2390911"/>
          </a:xfrm>
          <a:prstGeom prst="rect">
            <a:avLst/>
          </a:prstGeom>
          <a:noFill/>
        </p:spPr>
        <p:txBody>
          <a:bodyPr wrap="square" rtlCol="0">
            <a:spAutoFit/>
          </a:bodyPr>
          <a:lstStyle/>
          <a:p>
            <a:pPr defTabSz="609630">
              <a:defRPr/>
            </a:pPr>
            <a:r>
              <a:rPr lang="en-US" sz="1867">
                <a:solidFill>
                  <a:prstClr val="white"/>
                </a:solidFill>
                <a:latin typeface="Now Bold" panose="020B0604020202020204" charset="0"/>
              </a:rPr>
              <a:t>Office Locations:</a:t>
            </a:r>
          </a:p>
          <a:p>
            <a:pPr marL="304815" indent="-304815" defTabSz="609630">
              <a:buFont typeface="Arial" panose="020B0604020202020204" pitchFamily="34" charset="0"/>
              <a:buChar char="•"/>
              <a:defRPr/>
            </a:pPr>
            <a:r>
              <a:rPr lang="en-US" sz="1867">
                <a:solidFill>
                  <a:prstClr val="white"/>
                </a:solidFill>
                <a:latin typeface="Now Bold" panose="020B0604020202020204" charset="0"/>
              </a:rPr>
              <a:t>Summit County: 974 E. Market St. Akron, OH 44305 </a:t>
            </a:r>
          </a:p>
          <a:p>
            <a:pPr marL="304815" indent="-304815" defTabSz="609630">
              <a:buFont typeface="Arial" panose="020B0604020202020204" pitchFamily="34" charset="0"/>
              <a:buChar char="•"/>
              <a:defRPr/>
            </a:pPr>
            <a:r>
              <a:rPr lang="en-US" sz="1867">
                <a:solidFill>
                  <a:prstClr val="white"/>
                </a:solidFill>
                <a:latin typeface="Now Bold" panose="020B0604020202020204" charset="0"/>
              </a:rPr>
              <a:t>Medina County: 696 E. Washington St. Medina, OH 44256</a:t>
            </a:r>
          </a:p>
          <a:p>
            <a:pPr marL="304815" indent="-304815" defTabSz="609630">
              <a:buFont typeface="Arial" panose="020B0604020202020204" pitchFamily="34" charset="0"/>
              <a:buChar char="•"/>
              <a:defRPr/>
            </a:pPr>
            <a:endParaRPr lang="en-US" sz="1867">
              <a:solidFill>
                <a:prstClr val="white"/>
              </a:solidFill>
              <a:latin typeface="Now Bold" panose="020B0604020202020204" charset="0"/>
            </a:endParaRPr>
          </a:p>
          <a:p>
            <a:pPr defTabSz="609630">
              <a:defRPr/>
            </a:pPr>
            <a:r>
              <a:rPr lang="en-US" sz="1867">
                <a:solidFill>
                  <a:prstClr val="white"/>
                </a:solidFill>
                <a:latin typeface="Now Bold" panose="020B0604020202020204" charset="0"/>
              </a:rPr>
              <a:t>	www.hopeandhealingresources.org</a:t>
            </a:r>
          </a:p>
          <a:p>
            <a:pPr defTabSz="609630">
              <a:defRPr/>
            </a:pPr>
            <a:r>
              <a:rPr lang="en-US" sz="1867">
                <a:solidFill>
                  <a:prstClr val="white"/>
                </a:solidFill>
                <a:latin typeface="Now Bold" panose="020B0604020202020204" charset="0"/>
              </a:rPr>
              <a:t>	</a:t>
            </a:r>
          </a:p>
          <a:p>
            <a:pPr defTabSz="609630">
              <a:defRPr/>
            </a:pPr>
            <a:r>
              <a:rPr lang="en-US" sz="1867">
                <a:solidFill>
                  <a:prstClr val="white"/>
                </a:solidFill>
                <a:latin typeface="Now Bold" panose="020B0604020202020204" charset="0"/>
              </a:rPr>
              <a:t>	@hhscmc</a:t>
            </a:r>
          </a:p>
          <a:p>
            <a:pPr defTabSz="609630">
              <a:defRPr/>
            </a:pPr>
            <a:endParaRPr lang="en-US" sz="1867">
              <a:solidFill>
                <a:prstClr val="white"/>
              </a:solidFill>
              <a:latin typeface="Now Bold" panose="020B0604020202020204" charset="0"/>
            </a:endParaRPr>
          </a:p>
        </p:txBody>
      </p:sp>
      <p:pic>
        <p:nvPicPr>
          <p:cNvPr id="16" name="Graphic 15" descr="Internet outline">
            <a:extLst>
              <a:ext uri="{FF2B5EF4-FFF2-40B4-BE49-F238E27FC236}">
                <a16:creationId xmlns:a16="http://schemas.microsoft.com/office/drawing/2014/main" id="{90B005D5-AB06-378E-465B-85DFFDB01E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5947" y="4741893"/>
            <a:ext cx="609600" cy="609600"/>
          </a:xfrm>
          <a:prstGeom prst="rect">
            <a:avLst/>
          </a:prstGeom>
        </p:spPr>
      </p:pic>
      <p:pic>
        <p:nvPicPr>
          <p:cNvPr id="18" name="Graphic 17" descr="Online Network outline">
            <a:extLst>
              <a:ext uri="{FF2B5EF4-FFF2-40B4-BE49-F238E27FC236}">
                <a16:creationId xmlns:a16="http://schemas.microsoft.com/office/drawing/2014/main" id="{1660955F-B2F0-B12E-579B-12EF4B5CC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5947" y="5433020"/>
            <a:ext cx="609600" cy="60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6511901" y="4215385"/>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933"/>
              <a:t> </a:t>
            </a:r>
          </a:p>
        </p:txBody>
      </p:sp>
      <p:pic>
        <p:nvPicPr>
          <p:cNvPr id="10" name="Picture 9">
            <a:extLst>
              <a:ext uri="{FF2B5EF4-FFF2-40B4-BE49-F238E27FC236}">
                <a16:creationId xmlns:a16="http://schemas.microsoft.com/office/drawing/2014/main" id="{E64CC62C-9480-6751-8922-40355294DC64}"/>
              </a:ext>
            </a:extLst>
          </p:cNvPr>
          <p:cNvPicPr>
            <a:picLocks noChangeAspect="1"/>
          </p:cNvPicPr>
          <p:nvPr/>
        </p:nvPicPr>
        <p:blipFill>
          <a:blip r:embed="rId3"/>
          <a:stretch>
            <a:fillRect/>
          </a:stretch>
        </p:blipFill>
        <p:spPr>
          <a:xfrm>
            <a:off x="3546502" y="-1"/>
            <a:ext cx="8638845" cy="6858001"/>
          </a:xfrm>
          <a:prstGeom prst="rect">
            <a:avLst/>
          </a:prstGeom>
        </p:spPr>
      </p:pic>
    </p:spTree>
    <p:extLst>
      <p:ext uri="{BB962C8B-B14F-4D97-AF65-F5344CB8AC3E}">
        <p14:creationId xmlns:p14="http://schemas.microsoft.com/office/powerpoint/2010/main" val="171212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3" name="Group 3"/>
          <p:cNvGrpSpPr/>
          <p:nvPr/>
        </p:nvGrpSpPr>
        <p:grpSpPr>
          <a:xfrm rot="8100000">
            <a:off x="10882492" y="-2936650"/>
            <a:ext cx="1711353" cy="7270395"/>
            <a:chOff x="0" y="0"/>
            <a:chExt cx="3422705" cy="14540791"/>
          </a:xfrm>
        </p:grpSpPr>
        <p:sp>
          <p:nvSpPr>
            <p:cNvPr id="4" name="AutoShape 4"/>
            <p:cNvSpPr/>
            <p:nvPr/>
          </p:nvSpPr>
          <p:spPr>
            <a:xfrm>
              <a:off x="0" y="0"/>
              <a:ext cx="1140902" cy="14540791"/>
            </a:xfrm>
            <a:prstGeom prst="rect">
              <a:avLst/>
            </a:prstGeom>
            <a:solidFill>
              <a:srgbClr val="08ACD5">
                <a:alpha val="69804"/>
              </a:srgbClr>
            </a:solidFill>
          </p:spPr>
          <p:txBody>
            <a:bodyPr/>
            <a:lstStyle/>
            <a:p>
              <a:endParaRPr lang="en-US" sz="1200"/>
            </a:p>
          </p:txBody>
        </p:sp>
        <p:sp>
          <p:nvSpPr>
            <p:cNvPr id="5" name="AutoShape 5"/>
            <p:cNvSpPr/>
            <p:nvPr/>
          </p:nvSpPr>
          <p:spPr>
            <a:xfrm>
              <a:off x="1140902" y="0"/>
              <a:ext cx="1140902" cy="14540791"/>
            </a:xfrm>
            <a:prstGeom prst="rect">
              <a:avLst/>
            </a:prstGeom>
            <a:solidFill>
              <a:srgbClr val="08ACD5">
                <a:alpha val="40000"/>
              </a:srgbClr>
            </a:solidFill>
          </p:spPr>
          <p:txBody>
            <a:bodyPr/>
            <a:lstStyle/>
            <a:p>
              <a:endParaRPr lang="en-US" sz="1200"/>
            </a:p>
          </p:txBody>
        </p:sp>
        <p:sp>
          <p:nvSpPr>
            <p:cNvPr id="6" name="AutoShape 6"/>
            <p:cNvSpPr/>
            <p:nvPr/>
          </p:nvSpPr>
          <p:spPr>
            <a:xfrm>
              <a:off x="2281803" y="0"/>
              <a:ext cx="1140902" cy="14540791"/>
            </a:xfrm>
            <a:prstGeom prst="rect">
              <a:avLst/>
            </a:prstGeom>
            <a:solidFill>
              <a:srgbClr val="08ACD5">
                <a:alpha val="9804"/>
              </a:srgbClr>
            </a:solidFill>
          </p:spPr>
          <p:txBody>
            <a:bodyPr/>
            <a:lstStyle/>
            <a:p>
              <a:endParaRPr lang="en-US" sz="1200"/>
            </a:p>
          </p:txBody>
        </p:sp>
      </p:grpSp>
      <p:sp>
        <p:nvSpPr>
          <p:cNvPr id="7" name="Freeform 7"/>
          <p:cNvSpPr/>
          <p:nvPr/>
        </p:nvSpPr>
        <p:spPr>
          <a:xfrm>
            <a:off x="9369380" y="5963465"/>
            <a:ext cx="2225527" cy="650967"/>
          </a:xfrm>
          <a:custGeom>
            <a:avLst/>
            <a:gdLst/>
            <a:ahLst/>
            <a:cxnLst/>
            <a:rect l="l" t="t" r="r" b="b"/>
            <a:pathLst>
              <a:path w="3338290" h="976450">
                <a:moveTo>
                  <a:pt x="0" y="0"/>
                </a:moveTo>
                <a:lnTo>
                  <a:pt x="3338290" y="0"/>
                </a:lnTo>
                <a:lnTo>
                  <a:pt x="3338290" y="976450"/>
                </a:lnTo>
                <a:lnTo>
                  <a:pt x="0" y="976450"/>
                </a:lnTo>
                <a:lnTo>
                  <a:pt x="0" y="0"/>
                </a:lnTo>
                <a:close/>
              </a:path>
            </a:pathLst>
          </a:custGeom>
          <a:blipFill>
            <a:blip r:embed="rId3"/>
            <a:stretch>
              <a:fillRect/>
            </a:stretch>
          </a:blipFill>
        </p:spPr>
        <p:txBody>
          <a:bodyPr/>
          <a:lstStyle/>
          <a:p>
            <a:endParaRPr lang="en-US" sz="1200"/>
          </a:p>
        </p:txBody>
      </p:sp>
      <p:sp>
        <p:nvSpPr>
          <p:cNvPr id="8" name="TextBox 8"/>
          <p:cNvSpPr txBox="1"/>
          <p:nvPr/>
        </p:nvSpPr>
        <p:spPr>
          <a:xfrm>
            <a:off x="3225991" y="275397"/>
            <a:ext cx="6375400" cy="1436291"/>
          </a:xfrm>
          <a:prstGeom prst="rect">
            <a:avLst/>
          </a:prstGeom>
        </p:spPr>
        <p:txBody>
          <a:bodyPr wrap="square" lIns="0" tIns="0" rIns="0" bIns="0" rtlCol="0" anchor="t">
            <a:spAutoFit/>
          </a:bodyPr>
          <a:lstStyle/>
          <a:p>
            <a:pPr algn="ctr" defTabSz="609630">
              <a:lnSpc>
                <a:spcPts val="5600"/>
              </a:lnSpc>
              <a:defRPr/>
            </a:pPr>
            <a:r>
              <a:rPr lang="en-US" sz="4667" spc="140">
                <a:solidFill>
                  <a:srgbClr val="FFFFFF"/>
                </a:solidFill>
                <a:latin typeface="Now Bold"/>
              </a:rPr>
              <a:t>Psychological Aggression</a:t>
            </a:r>
          </a:p>
        </p:txBody>
      </p:sp>
      <p:sp>
        <p:nvSpPr>
          <p:cNvPr id="14" name="TextBox 13">
            <a:extLst>
              <a:ext uri="{FF2B5EF4-FFF2-40B4-BE49-F238E27FC236}">
                <a16:creationId xmlns:a16="http://schemas.microsoft.com/office/drawing/2014/main" id="{2EA43F26-AAAA-4E2D-AAB6-9C1DF9C9D9DC}"/>
              </a:ext>
            </a:extLst>
          </p:cNvPr>
          <p:cNvSpPr txBox="1"/>
          <p:nvPr/>
        </p:nvSpPr>
        <p:spPr>
          <a:xfrm>
            <a:off x="411290" y="1668794"/>
            <a:ext cx="8534400" cy="5057090"/>
          </a:xfrm>
          <a:prstGeom prst="rect">
            <a:avLst/>
          </a:prstGeom>
          <a:noFill/>
        </p:spPr>
        <p:txBody>
          <a:bodyPr wrap="square">
            <a:spAutoFit/>
          </a:bodyPr>
          <a:lstStyle/>
          <a:p>
            <a:pPr marL="304815" indent="-304815">
              <a:buFont typeface="Arial" panose="020B0604020202020204" pitchFamily="34" charset="0"/>
              <a:buChar char="•"/>
            </a:pPr>
            <a:r>
              <a:rPr lang="en-US" sz="2933">
                <a:solidFill>
                  <a:schemeClr val="bg1"/>
                </a:solidFill>
                <a:latin typeface="Now Bold" panose="020B0604020202020204" charset="0"/>
              </a:rPr>
              <a:t>Expressive aggression</a:t>
            </a:r>
          </a:p>
          <a:p>
            <a:endParaRPr lang="en-US" sz="2933">
              <a:solidFill>
                <a:schemeClr val="bg1"/>
              </a:solidFill>
              <a:latin typeface="Now Bold" panose="020B0604020202020204" charset="0"/>
            </a:endParaRPr>
          </a:p>
          <a:p>
            <a:pPr marL="304815" indent="-304815">
              <a:buFont typeface="Arial" panose="020B0604020202020204" pitchFamily="34" charset="0"/>
              <a:buChar char="•"/>
            </a:pPr>
            <a:r>
              <a:rPr lang="en-US" sz="2933">
                <a:solidFill>
                  <a:schemeClr val="bg1"/>
                </a:solidFill>
                <a:latin typeface="Now Bold" panose="020B0604020202020204" charset="0"/>
              </a:rPr>
              <a:t>Coercive control</a:t>
            </a:r>
          </a:p>
          <a:p>
            <a:endParaRPr lang="en-US" sz="2933">
              <a:solidFill>
                <a:schemeClr val="bg1"/>
              </a:solidFill>
              <a:latin typeface="Now Bold" panose="020B0604020202020204" charset="0"/>
            </a:endParaRPr>
          </a:p>
          <a:p>
            <a:pPr marL="304815" indent="-304815">
              <a:buFont typeface="Arial" panose="020B0604020202020204" pitchFamily="34" charset="0"/>
              <a:buChar char="•"/>
            </a:pPr>
            <a:r>
              <a:rPr lang="en-US" sz="2933">
                <a:solidFill>
                  <a:schemeClr val="bg1"/>
                </a:solidFill>
                <a:latin typeface="Now Bold" panose="020B0604020202020204" charset="0"/>
              </a:rPr>
              <a:t>Threat of physical or sexual violence</a:t>
            </a:r>
          </a:p>
          <a:p>
            <a:endParaRPr lang="en-US" sz="2933">
              <a:solidFill>
                <a:schemeClr val="bg1"/>
              </a:solidFill>
              <a:latin typeface="Now Bold" panose="020B0604020202020204" charset="0"/>
            </a:endParaRPr>
          </a:p>
          <a:p>
            <a:pPr marL="304815" indent="-304815">
              <a:buFont typeface="Arial" panose="020B0604020202020204" pitchFamily="34" charset="0"/>
              <a:buChar char="•"/>
            </a:pPr>
            <a:r>
              <a:rPr lang="en-US" sz="2933">
                <a:solidFill>
                  <a:schemeClr val="bg1"/>
                </a:solidFill>
                <a:latin typeface="Now Bold" panose="020B0604020202020204" charset="0"/>
              </a:rPr>
              <a:t>Control of reproductive health</a:t>
            </a:r>
          </a:p>
          <a:p>
            <a:endParaRPr lang="en-US" sz="2933">
              <a:solidFill>
                <a:schemeClr val="bg1"/>
              </a:solidFill>
              <a:latin typeface="Now Bold" panose="020B0604020202020204" charset="0"/>
            </a:endParaRPr>
          </a:p>
          <a:p>
            <a:pPr marL="304815" indent="-304815">
              <a:buFont typeface="Arial" panose="020B0604020202020204" pitchFamily="34" charset="0"/>
              <a:buChar char="•"/>
            </a:pPr>
            <a:r>
              <a:rPr lang="en-US" sz="2933">
                <a:solidFill>
                  <a:schemeClr val="bg1"/>
                </a:solidFill>
                <a:latin typeface="Now Bold" panose="020B0604020202020204" charset="0"/>
              </a:rPr>
              <a:t>Exploitation of victim's vulnerability</a:t>
            </a:r>
          </a:p>
          <a:p>
            <a:r>
              <a:rPr lang="en-US" sz="2933">
                <a:solidFill>
                  <a:schemeClr val="bg1"/>
                </a:solidFill>
                <a:latin typeface="Now Bold" panose="020B0604020202020204" charset="0"/>
              </a:rPr>
              <a:t> </a:t>
            </a:r>
          </a:p>
          <a:p>
            <a:pPr marL="304815" indent="-304815">
              <a:buFont typeface="Arial" panose="020B0604020202020204" pitchFamily="34" charset="0"/>
              <a:buChar char="•"/>
            </a:pPr>
            <a:r>
              <a:rPr lang="en-US" sz="2933">
                <a:solidFill>
                  <a:schemeClr val="bg1"/>
                </a:solidFill>
                <a:latin typeface="Now Bold" panose="020B0604020202020204" charset="0"/>
              </a:rPr>
              <a:t>Gas lighting</a:t>
            </a:r>
          </a:p>
        </p:txBody>
      </p:sp>
    </p:spTree>
    <p:extLst>
      <p:ext uri="{BB962C8B-B14F-4D97-AF65-F5344CB8AC3E}">
        <p14:creationId xmlns:p14="http://schemas.microsoft.com/office/powerpoint/2010/main" val="3521504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a:off x="13750" y="-198366"/>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9" name="TextBox 9"/>
          <p:cNvSpPr txBox="1"/>
          <p:nvPr/>
        </p:nvSpPr>
        <p:spPr>
          <a:xfrm>
            <a:off x="3759200" y="950254"/>
            <a:ext cx="7748053" cy="5797228"/>
          </a:xfrm>
          <a:prstGeom prst="rect">
            <a:avLst/>
          </a:prstGeom>
        </p:spPr>
        <p:txBody>
          <a:bodyPr wrap="square" lIns="0" tIns="0" rIns="0" bIns="0" rtlCol="0" anchor="t">
            <a:spAutoFit/>
          </a:bodyPr>
          <a:lstStyle/>
          <a:p>
            <a:pPr algn="ctr"/>
            <a:r>
              <a:rPr lang="en-US" sz="2133">
                <a:solidFill>
                  <a:schemeClr val="bg1"/>
                </a:solidFill>
                <a:latin typeface="Now Bold" panose="020B0604020202020204" charset="0"/>
              </a:rPr>
              <a:t>Gas lighting is an insidious form of manipulation and psychological control. Victims of gas lighting are deliberately and systematically fed false information that leads them to question what they know to be true, often about themselves. They may end up doubting their memory their perception, and even their sanity. Over time, a gas lighter’s manipulations can grow more complex and potent, making it increasingly difficult for the victim to see the truth </a:t>
            </a:r>
          </a:p>
          <a:p>
            <a:endParaRPr lang="en-US" sz="1867">
              <a:solidFill>
                <a:schemeClr val="bg1"/>
              </a:solidFill>
              <a:latin typeface="Now Bold" panose="020B0604020202020204" charset="0"/>
            </a:endParaRPr>
          </a:p>
          <a:p>
            <a:endParaRPr lang="en-US" sz="1867">
              <a:solidFill>
                <a:schemeClr val="bg1"/>
              </a:solidFill>
              <a:latin typeface="Now Bold" panose="020B0604020202020204" charset="0"/>
            </a:endParaRPr>
          </a:p>
          <a:p>
            <a:pPr lvl="1"/>
            <a:r>
              <a:rPr lang="en-US" sz="1600">
                <a:solidFill>
                  <a:schemeClr val="bg1"/>
                </a:solidFill>
                <a:latin typeface="Now Bold" panose="020B0604020202020204" charset="0"/>
              </a:rPr>
              <a:t>They tell blatant lies								</a:t>
            </a:r>
          </a:p>
          <a:p>
            <a:pPr lvl="1"/>
            <a:r>
              <a:rPr lang="en-US" sz="1600">
                <a:solidFill>
                  <a:schemeClr val="bg1"/>
                </a:solidFill>
                <a:latin typeface="Now Bold" panose="020B0604020202020204" charset="0"/>
              </a:rPr>
              <a:t>They deny you ever said anything, even though you have proof</a:t>
            </a:r>
          </a:p>
          <a:p>
            <a:pPr lvl="1"/>
            <a:r>
              <a:rPr lang="en-US" sz="1600">
                <a:solidFill>
                  <a:schemeClr val="bg1"/>
                </a:solidFill>
                <a:latin typeface="Now Bold" panose="020B0604020202020204" charset="0"/>
              </a:rPr>
              <a:t>They use what is near and dear to you as ammunition</a:t>
            </a:r>
          </a:p>
          <a:p>
            <a:pPr lvl="1"/>
            <a:r>
              <a:rPr lang="en-US" sz="1600">
                <a:solidFill>
                  <a:schemeClr val="bg1"/>
                </a:solidFill>
                <a:latin typeface="Now Bold" panose="020B0604020202020204" charset="0"/>
              </a:rPr>
              <a:t>They wear you down over time</a:t>
            </a:r>
          </a:p>
          <a:p>
            <a:pPr lvl="1"/>
            <a:r>
              <a:rPr lang="en-US" sz="1600">
                <a:solidFill>
                  <a:schemeClr val="bg1"/>
                </a:solidFill>
                <a:latin typeface="Now Bold" panose="020B0604020202020204" charset="0"/>
              </a:rPr>
              <a:t>Their actions do not match their words</a:t>
            </a:r>
          </a:p>
          <a:p>
            <a:pPr algn="ctr" defTabSz="609630">
              <a:lnSpc>
                <a:spcPts val="10267"/>
              </a:lnSpc>
              <a:defRPr/>
            </a:pPr>
            <a:endParaRPr lang="en-US" sz="4400">
              <a:solidFill>
                <a:srgbClr val="FFFFFF"/>
              </a:solidFill>
              <a:latin typeface="Now Bold"/>
            </a:endParaRPr>
          </a:p>
        </p:txBody>
      </p:sp>
      <p:sp>
        <p:nvSpPr>
          <p:cNvPr id="15" name="TextBox 14">
            <a:extLst>
              <a:ext uri="{FF2B5EF4-FFF2-40B4-BE49-F238E27FC236}">
                <a16:creationId xmlns:a16="http://schemas.microsoft.com/office/drawing/2014/main" id="{8AFFB904-03AC-4936-A91A-327FAB76317C}"/>
              </a:ext>
            </a:extLst>
          </p:cNvPr>
          <p:cNvSpPr txBox="1"/>
          <p:nvPr/>
        </p:nvSpPr>
        <p:spPr>
          <a:xfrm>
            <a:off x="-410650" y="479761"/>
            <a:ext cx="3970901" cy="460704"/>
          </a:xfrm>
          <a:prstGeom prst="rect">
            <a:avLst/>
          </a:prstGeom>
          <a:noFill/>
        </p:spPr>
        <p:txBody>
          <a:bodyPr wrap="square">
            <a:spAutoFit/>
          </a:bodyPr>
          <a:lstStyle/>
          <a:p>
            <a:pPr algn="ctr">
              <a:lnSpc>
                <a:spcPts val="3120"/>
              </a:lnSpc>
            </a:pPr>
            <a:r>
              <a:rPr lang="en-US" sz="2400" spc="71">
                <a:solidFill>
                  <a:srgbClr val="FFFFFF"/>
                </a:solidFill>
                <a:latin typeface="Now Bold"/>
              </a:rPr>
              <a:t>Gas Lighting </a:t>
            </a:r>
          </a:p>
        </p:txBody>
      </p:sp>
    </p:spTree>
    <p:extLst>
      <p:ext uri="{BB962C8B-B14F-4D97-AF65-F5344CB8AC3E}">
        <p14:creationId xmlns:p14="http://schemas.microsoft.com/office/powerpoint/2010/main" val="302031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3" name="Group 3"/>
          <p:cNvGrpSpPr/>
          <p:nvPr/>
        </p:nvGrpSpPr>
        <p:grpSpPr>
          <a:xfrm rot="5400000">
            <a:off x="9896498" y="2367127"/>
            <a:ext cx="1711353" cy="7270395"/>
            <a:chOff x="0" y="0"/>
            <a:chExt cx="3422705" cy="14540791"/>
          </a:xfrm>
        </p:grpSpPr>
        <p:sp>
          <p:nvSpPr>
            <p:cNvPr id="4" name="AutoShape 4"/>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9812867" y="4359221"/>
            <a:ext cx="2225527" cy="650967"/>
          </a:xfrm>
          <a:custGeom>
            <a:avLst/>
            <a:gdLst/>
            <a:ahLst/>
            <a:cxnLst/>
            <a:rect l="l" t="t" r="r" b="b"/>
            <a:pathLst>
              <a:path w="3338290" h="976450">
                <a:moveTo>
                  <a:pt x="0" y="0"/>
                </a:moveTo>
                <a:lnTo>
                  <a:pt x="3338290" y="0"/>
                </a:lnTo>
                <a:lnTo>
                  <a:pt x="3338290" y="976450"/>
                </a:lnTo>
                <a:lnTo>
                  <a:pt x="0" y="976450"/>
                </a:lnTo>
                <a:lnTo>
                  <a:pt x="0" y="0"/>
                </a:lnTo>
                <a:close/>
              </a:path>
            </a:pathLst>
          </a:custGeom>
          <a:blipFill>
            <a:blip r:embed="rId2"/>
            <a:stretch>
              <a:fillRect/>
            </a:stretch>
          </a:blipFill>
        </p:spPr>
        <p:txBody>
          <a:bodyPr/>
          <a:lstStyle/>
          <a:p>
            <a:endParaRPr lang="en-US" sz="1200"/>
          </a:p>
        </p:txBody>
      </p:sp>
      <p:sp>
        <p:nvSpPr>
          <p:cNvPr id="8" name="TextBox 8"/>
          <p:cNvSpPr txBox="1"/>
          <p:nvPr/>
        </p:nvSpPr>
        <p:spPr>
          <a:xfrm>
            <a:off x="254000" y="5792685"/>
            <a:ext cx="7366000" cy="718145"/>
          </a:xfrm>
          <a:prstGeom prst="rect">
            <a:avLst/>
          </a:prstGeom>
        </p:spPr>
        <p:txBody>
          <a:bodyPr wrap="square" lIns="0" tIns="0" rIns="0" bIns="0" rtlCol="0" anchor="t">
            <a:spAutoFit/>
          </a:bodyPr>
          <a:lstStyle/>
          <a:p>
            <a:pPr defTabSz="609630">
              <a:lnSpc>
                <a:spcPts val="5600"/>
              </a:lnSpc>
              <a:defRPr/>
            </a:pPr>
            <a:r>
              <a:rPr lang="en-US" sz="4667" spc="140">
                <a:solidFill>
                  <a:srgbClr val="FFFFFF"/>
                </a:solidFill>
                <a:latin typeface="Now Bold" panose="020B0604020202020204" charset="0"/>
              </a:rPr>
              <a:t>Red Flags</a:t>
            </a:r>
          </a:p>
        </p:txBody>
      </p:sp>
      <p:sp>
        <p:nvSpPr>
          <p:cNvPr id="17" name="TextBox 16">
            <a:extLst>
              <a:ext uri="{FF2B5EF4-FFF2-40B4-BE49-F238E27FC236}">
                <a16:creationId xmlns:a16="http://schemas.microsoft.com/office/drawing/2014/main" id="{86BB6B90-8A27-496A-96B1-567A9DD4D484}"/>
              </a:ext>
            </a:extLst>
          </p:cNvPr>
          <p:cNvSpPr txBox="1"/>
          <p:nvPr/>
        </p:nvSpPr>
        <p:spPr>
          <a:xfrm>
            <a:off x="1" y="225917"/>
            <a:ext cx="4267199" cy="2718180"/>
          </a:xfrm>
          <a:prstGeom prst="rect">
            <a:avLst/>
          </a:prstGeom>
          <a:noFill/>
        </p:spPr>
        <p:txBody>
          <a:bodyPr wrap="square">
            <a:spAutoFit/>
          </a:bodyPr>
          <a:lstStyle/>
          <a:p>
            <a:r>
              <a:rPr lang="en-US" sz="2133">
                <a:solidFill>
                  <a:schemeClr val="bg1"/>
                </a:solidFill>
                <a:latin typeface="Now Bold" panose="020B0604020202020204" charset="0"/>
              </a:rPr>
              <a:t>Extreme jealousy</a:t>
            </a:r>
          </a:p>
          <a:p>
            <a:r>
              <a:rPr lang="en-US" sz="2133">
                <a:solidFill>
                  <a:schemeClr val="bg1"/>
                </a:solidFill>
                <a:latin typeface="Now Bold" panose="020B0604020202020204" charset="0"/>
              </a:rPr>
              <a:t>Possessiveness</a:t>
            </a:r>
          </a:p>
          <a:p>
            <a:r>
              <a:rPr lang="en-US" sz="2133">
                <a:solidFill>
                  <a:schemeClr val="bg1"/>
                </a:solidFill>
                <a:latin typeface="Now Bold" panose="020B0604020202020204" charset="0"/>
              </a:rPr>
              <a:t>Controlling</a:t>
            </a:r>
          </a:p>
          <a:p>
            <a:r>
              <a:rPr lang="en-US" sz="2133">
                <a:solidFill>
                  <a:schemeClr val="bg1"/>
                </a:solidFill>
                <a:latin typeface="Now Bold" panose="020B0604020202020204" charset="0"/>
              </a:rPr>
              <a:t>Low self-esteem</a:t>
            </a:r>
          </a:p>
          <a:p>
            <a:r>
              <a:rPr lang="en-US" sz="2133">
                <a:solidFill>
                  <a:schemeClr val="bg1"/>
                </a:solidFill>
                <a:latin typeface="Now Bold" panose="020B0604020202020204" charset="0"/>
              </a:rPr>
              <a:t>Unpredictable mood swings</a:t>
            </a:r>
          </a:p>
          <a:p>
            <a:r>
              <a:rPr lang="en-US" sz="2133">
                <a:solidFill>
                  <a:schemeClr val="bg1"/>
                </a:solidFill>
                <a:latin typeface="Now Bold" panose="020B0604020202020204" charset="0"/>
              </a:rPr>
              <a:t>Explosive anger/blaming</a:t>
            </a:r>
          </a:p>
          <a:p>
            <a:r>
              <a:rPr lang="en-US" sz="2133">
                <a:solidFill>
                  <a:schemeClr val="bg1"/>
                </a:solidFill>
                <a:latin typeface="Now Bold" panose="020B0604020202020204" charset="0"/>
              </a:rPr>
              <a:t>Abuse at home</a:t>
            </a:r>
          </a:p>
          <a:p>
            <a:r>
              <a:rPr lang="en-US" sz="2133">
                <a:solidFill>
                  <a:schemeClr val="bg1"/>
                </a:solidFill>
                <a:latin typeface="Now Bold" panose="020B0604020202020204" charset="0"/>
              </a:rPr>
              <a:t>Unrealistic expectations</a:t>
            </a:r>
          </a:p>
        </p:txBody>
      </p:sp>
      <p:sp>
        <p:nvSpPr>
          <p:cNvPr id="10" name="Content Placeholder 3">
            <a:extLst>
              <a:ext uri="{FF2B5EF4-FFF2-40B4-BE49-F238E27FC236}">
                <a16:creationId xmlns:a16="http://schemas.microsoft.com/office/drawing/2014/main" id="{8B9B1963-A140-43A5-8AE9-00B235C75FDF}"/>
              </a:ext>
            </a:extLst>
          </p:cNvPr>
          <p:cNvSpPr txBox="1">
            <a:spLocks/>
          </p:cNvSpPr>
          <p:nvPr/>
        </p:nvSpPr>
        <p:spPr>
          <a:xfrm>
            <a:off x="2488109" y="3019251"/>
            <a:ext cx="4475261" cy="298307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133">
                <a:solidFill>
                  <a:schemeClr val="bg1"/>
                </a:solidFill>
                <a:latin typeface="Now Bold" panose="020B0604020202020204" charset="0"/>
              </a:rPr>
              <a:t>Too much too fast</a:t>
            </a:r>
          </a:p>
          <a:p>
            <a:pPr marL="0" indent="0">
              <a:buNone/>
            </a:pPr>
            <a:r>
              <a:rPr lang="en-US" sz="2133">
                <a:solidFill>
                  <a:schemeClr val="bg1"/>
                </a:solidFill>
                <a:latin typeface="Now Bold" panose="020B0604020202020204" charset="0"/>
              </a:rPr>
              <a:t>Alcohol or drug abuse</a:t>
            </a:r>
          </a:p>
          <a:p>
            <a:pPr marL="0" indent="0">
              <a:buNone/>
            </a:pPr>
            <a:r>
              <a:rPr lang="en-US" sz="2133">
                <a:solidFill>
                  <a:schemeClr val="bg1"/>
                </a:solidFill>
                <a:latin typeface="Now Bold" panose="020B0604020202020204" charset="0"/>
              </a:rPr>
              <a:t>Family/friends are worried about them</a:t>
            </a:r>
          </a:p>
          <a:p>
            <a:pPr marL="0" indent="0">
              <a:buNone/>
            </a:pPr>
            <a:r>
              <a:rPr lang="en-US" sz="2133">
                <a:solidFill>
                  <a:schemeClr val="bg1"/>
                </a:solidFill>
                <a:latin typeface="Now Bold" panose="020B0604020202020204" charset="0"/>
              </a:rPr>
              <a:t>Instincts are off</a:t>
            </a:r>
          </a:p>
          <a:p>
            <a:pPr marL="0" indent="0">
              <a:buNone/>
            </a:pPr>
            <a:r>
              <a:rPr lang="en-US" sz="2133">
                <a:solidFill>
                  <a:schemeClr val="bg1"/>
                </a:solidFill>
                <a:latin typeface="Now Bold" panose="020B0604020202020204" charset="0"/>
              </a:rPr>
              <a:t>Verbal abuse</a:t>
            </a:r>
          </a:p>
          <a:p>
            <a:pPr marL="0" indent="0">
              <a:buNone/>
            </a:pPr>
            <a:r>
              <a:rPr lang="en-US" sz="2133">
                <a:solidFill>
                  <a:schemeClr val="bg1"/>
                </a:solidFill>
                <a:latin typeface="Now Bold" panose="020B0604020202020204" charset="0"/>
              </a:rPr>
              <a:t>Partner has abused on the past</a:t>
            </a:r>
          </a:p>
          <a:p>
            <a:pPr marL="0" indent="0">
              <a:buNone/>
            </a:pPr>
            <a:r>
              <a:rPr lang="en-US" sz="2133">
                <a:solidFill>
                  <a:schemeClr val="bg1"/>
                </a:solidFill>
                <a:latin typeface="Now Bold" panose="020B0604020202020204" charset="0"/>
              </a:rPr>
              <a:t>“I can change them” mentality</a:t>
            </a:r>
          </a:p>
        </p:txBody>
      </p:sp>
      <p:pic>
        <p:nvPicPr>
          <p:cNvPr id="1026" name="Picture 2" descr="Healthy Relationship Beliefs vs. Unhealthy Relationship Beliefs | GROW ...">
            <a:extLst>
              <a:ext uri="{FF2B5EF4-FFF2-40B4-BE49-F238E27FC236}">
                <a16:creationId xmlns:a16="http://schemas.microsoft.com/office/drawing/2014/main" id="{72969647-309F-493D-8F94-3391B2046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291" y="314603"/>
            <a:ext cx="47752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61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8" name="TextBox 8"/>
          <p:cNvSpPr txBox="1"/>
          <p:nvPr/>
        </p:nvSpPr>
        <p:spPr>
          <a:xfrm>
            <a:off x="685800" y="666750"/>
            <a:ext cx="2310250" cy="765915"/>
          </a:xfrm>
          <a:prstGeom prst="rect">
            <a:avLst/>
          </a:prstGeom>
        </p:spPr>
        <p:txBody>
          <a:bodyPr lIns="0" tIns="0" rIns="0" bIns="0" rtlCol="0" anchor="t">
            <a:spAutoFit/>
          </a:bodyPr>
          <a:lstStyle/>
          <a:p>
            <a:pPr algn="ctr">
              <a:lnSpc>
                <a:spcPts val="3120"/>
              </a:lnSpc>
            </a:pPr>
            <a:r>
              <a:rPr lang="en-US" sz="2400" spc="71">
                <a:solidFill>
                  <a:srgbClr val="FFFFFF"/>
                </a:solidFill>
                <a:latin typeface="Now Bold"/>
              </a:rPr>
              <a:t>Trauma Informed Care</a:t>
            </a:r>
          </a:p>
        </p:txBody>
      </p:sp>
      <p:sp>
        <p:nvSpPr>
          <p:cNvPr id="11" name="TextBox 10">
            <a:extLst>
              <a:ext uri="{FF2B5EF4-FFF2-40B4-BE49-F238E27FC236}">
                <a16:creationId xmlns:a16="http://schemas.microsoft.com/office/drawing/2014/main" id="{CC3DA656-9825-25D1-841F-F50DAAEB3F30}"/>
              </a:ext>
            </a:extLst>
          </p:cNvPr>
          <p:cNvSpPr txBox="1"/>
          <p:nvPr/>
        </p:nvSpPr>
        <p:spPr>
          <a:xfrm>
            <a:off x="5815064" y="5382827"/>
            <a:ext cx="6642587" cy="1036309"/>
          </a:xfrm>
          <a:prstGeom prst="rect">
            <a:avLst/>
          </a:prstGeom>
          <a:noFill/>
        </p:spPr>
        <p:txBody>
          <a:bodyPr wrap="square">
            <a:spAutoFit/>
          </a:bodyPr>
          <a:lstStyle/>
          <a:p>
            <a:pPr marL="304815">
              <a:spcBef>
                <a:spcPts val="800"/>
              </a:spcBef>
            </a:pPr>
            <a:br>
              <a:rPr lang="en-US" sz="2133">
                <a:solidFill>
                  <a:schemeClr val="bg1"/>
                </a:solidFill>
                <a:latin typeface="Now Bold" panose="020B0604020202020204" charset="0"/>
              </a:rPr>
            </a:br>
            <a:r>
              <a:rPr lang="en-US" sz="1867">
                <a:solidFill>
                  <a:schemeClr val="bg1"/>
                </a:solidFill>
                <a:latin typeface="Now Bold" panose="020B0604020202020204" charset="0"/>
              </a:rPr>
              <a:t>What happened to you vs. What’s wrong with you</a:t>
            </a:r>
          </a:p>
          <a:p>
            <a:br>
              <a:rPr lang="en-US" sz="1067">
                <a:solidFill>
                  <a:schemeClr val="bg1"/>
                </a:solidFill>
                <a:latin typeface="Now Bold" panose="020B0604020202020204" charset="0"/>
              </a:rPr>
            </a:br>
            <a:endParaRPr lang="en-US" sz="1067">
              <a:solidFill>
                <a:schemeClr val="bg1"/>
              </a:solidFill>
              <a:latin typeface="Now Bold" panose="020B0604020202020204" charset="0"/>
            </a:endParaRPr>
          </a:p>
        </p:txBody>
      </p:sp>
      <p:pic>
        <p:nvPicPr>
          <p:cNvPr id="9" name="Picture 8">
            <a:extLst>
              <a:ext uri="{FF2B5EF4-FFF2-40B4-BE49-F238E27FC236}">
                <a16:creationId xmlns:a16="http://schemas.microsoft.com/office/drawing/2014/main" id="{5878B583-3524-4C95-B6BA-26E636659959}"/>
              </a:ext>
            </a:extLst>
          </p:cNvPr>
          <p:cNvPicPr>
            <a:picLocks noChangeAspect="1"/>
          </p:cNvPicPr>
          <p:nvPr/>
        </p:nvPicPr>
        <p:blipFill rotWithShape="1">
          <a:blip r:embed="rId4"/>
          <a:srcRect l="4167" t="41852" r="5000" b="25591"/>
          <a:stretch/>
        </p:blipFill>
        <p:spPr>
          <a:xfrm>
            <a:off x="148508" y="2298503"/>
            <a:ext cx="11894984" cy="2398197"/>
          </a:xfrm>
          <a:prstGeom prst="rect">
            <a:avLst/>
          </a:prstGeom>
        </p:spPr>
      </p:pic>
      <p:pic>
        <p:nvPicPr>
          <p:cNvPr id="10" name="Audio 9">
            <a:hlinkClick r:id="" action="ppaction://media"/>
            <a:extLst>
              <a:ext uri="{FF2B5EF4-FFF2-40B4-BE49-F238E27FC236}">
                <a16:creationId xmlns:a16="http://schemas.microsoft.com/office/drawing/2014/main" id="{EF487B7D-BD46-42C7-9043-B34929FF04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19467" y="6485467"/>
            <a:ext cx="270933" cy="270933"/>
          </a:xfrm>
          <a:prstGeom prst="rect">
            <a:avLst/>
          </a:prstGeom>
        </p:spPr>
      </p:pic>
    </p:spTree>
    <p:extLst>
      <p:ext uri="{BB962C8B-B14F-4D97-AF65-F5344CB8AC3E}">
        <p14:creationId xmlns:p14="http://schemas.microsoft.com/office/powerpoint/2010/main" val="1762773988"/>
      </p:ext>
    </p:extLst>
  </p:cSld>
  <p:clrMapOvr>
    <a:masterClrMapping/>
  </p:clrMapOvr>
  <mc:AlternateContent xmlns:mc="http://schemas.openxmlformats.org/markup-compatibility/2006" xmlns:p14="http://schemas.microsoft.com/office/powerpoint/2010/main">
    <mc:Choice Requires="p14">
      <p:transition spd="slow" p14:dur="2000" advTm="379197"/>
    </mc:Choice>
    <mc:Fallback xmlns="">
      <p:transition spd="slow" advTm="37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6" name="Freeform 6"/>
          <p:cNvSpPr/>
          <p:nvPr/>
        </p:nvSpPr>
        <p:spPr>
          <a:xfrm>
            <a:off x="228122" y="2233316"/>
            <a:ext cx="3225607" cy="2110085"/>
          </a:xfrm>
          <a:custGeom>
            <a:avLst/>
            <a:gdLst/>
            <a:ahLst/>
            <a:cxnLst/>
            <a:rect l="l" t="t" r="r" b="b"/>
            <a:pathLst>
              <a:path w="4838411" h="3165127">
                <a:moveTo>
                  <a:pt x="0" y="0"/>
                </a:moveTo>
                <a:lnTo>
                  <a:pt x="4838411" y="0"/>
                </a:lnTo>
                <a:lnTo>
                  <a:pt x="4838411" y="3165127"/>
                </a:lnTo>
                <a:lnTo>
                  <a:pt x="0" y="3165127"/>
                </a:lnTo>
                <a:lnTo>
                  <a:pt x="0" y="0"/>
                </a:lnTo>
                <a:close/>
              </a:path>
            </a:pathLst>
          </a:custGeom>
          <a:blipFill>
            <a:blip r:embed="rId4"/>
            <a:stretch>
              <a:fillRect/>
            </a:stretch>
          </a:blipFill>
        </p:spPr>
        <p:txBody>
          <a:bodyPr/>
          <a:lstStyle/>
          <a:p>
            <a:endParaRPr lang="en-US" sz="1200"/>
          </a:p>
        </p:txBody>
      </p:sp>
      <p:sp>
        <p:nvSpPr>
          <p:cNvPr id="8" name="TextBox 8"/>
          <p:cNvSpPr txBox="1"/>
          <p:nvPr/>
        </p:nvSpPr>
        <p:spPr>
          <a:xfrm>
            <a:off x="685800" y="666750"/>
            <a:ext cx="2310250" cy="1163460"/>
          </a:xfrm>
          <a:prstGeom prst="rect">
            <a:avLst/>
          </a:prstGeom>
        </p:spPr>
        <p:txBody>
          <a:bodyPr lIns="0" tIns="0" rIns="0" bIns="0" rtlCol="0" anchor="t">
            <a:spAutoFit/>
          </a:bodyPr>
          <a:lstStyle/>
          <a:p>
            <a:pPr>
              <a:lnSpc>
                <a:spcPts val="3120"/>
              </a:lnSpc>
            </a:pPr>
            <a:r>
              <a:rPr lang="en-US" sz="2400" spc="71">
                <a:solidFill>
                  <a:srgbClr val="FFFFFF"/>
                </a:solidFill>
                <a:latin typeface="Now Bold"/>
              </a:rPr>
              <a:t>Immediate Reactions to Trauma</a:t>
            </a:r>
          </a:p>
        </p:txBody>
      </p:sp>
      <p:pic>
        <p:nvPicPr>
          <p:cNvPr id="7" name="Picture 6" descr="A picture containing text, circle, font, screenshot&#10;&#10;Description automatically generated">
            <a:extLst>
              <a:ext uri="{FF2B5EF4-FFF2-40B4-BE49-F238E27FC236}">
                <a16:creationId xmlns:a16="http://schemas.microsoft.com/office/drawing/2014/main" id="{16208804-C6EE-B541-CEE6-A71899E24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600" y="1198968"/>
            <a:ext cx="5115683" cy="4460063"/>
          </a:xfrm>
          <a:prstGeom prst="rect">
            <a:avLst/>
          </a:prstGeom>
        </p:spPr>
      </p:pic>
      <p:pic>
        <p:nvPicPr>
          <p:cNvPr id="9" name="Audio 8">
            <a:hlinkClick r:id="" action="ppaction://media"/>
            <a:extLst>
              <a:ext uri="{FF2B5EF4-FFF2-40B4-BE49-F238E27FC236}">
                <a16:creationId xmlns:a16="http://schemas.microsoft.com/office/drawing/2014/main" id="{6517F6B1-CB48-4C9B-AED6-A244876F91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19467" y="6485467"/>
            <a:ext cx="270933" cy="270933"/>
          </a:xfrm>
          <a:prstGeom prst="rect">
            <a:avLst/>
          </a:prstGeom>
        </p:spPr>
      </p:pic>
    </p:spTree>
    <p:extLst>
      <p:ext uri="{BB962C8B-B14F-4D97-AF65-F5344CB8AC3E}">
        <p14:creationId xmlns:p14="http://schemas.microsoft.com/office/powerpoint/2010/main" val="3722309005"/>
      </p:ext>
    </p:extLst>
  </p:cSld>
  <p:clrMapOvr>
    <a:masterClrMapping/>
  </p:clrMapOvr>
  <mc:AlternateContent xmlns:mc="http://schemas.openxmlformats.org/markup-compatibility/2006" xmlns:p14="http://schemas.microsoft.com/office/powerpoint/2010/main">
    <mc:Choice Requires="p14">
      <p:transition spd="slow" p14:dur="2000" advTm="100459"/>
    </mc:Choice>
    <mc:Fallback xmlns="">
      <p:transition spd="slow" advTm="100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grpSp>
        <p:nvGrpSpPr>
          <p:cNvPr id="8" name="Group 8"/>
          <p:cNvGrpSpPr/>
          <p:nvPr/>
        </p:nvGrpSpPr>
        <p:grpSpPr>
          <a:xfrm>
            <a:off x="3967132" y="1123553"/>
            <a:ext cx="7748053" cy="2378306"/>
            <a:chOff x="-547231" y="1812130"/>
            <a:chExt cx="15496106" cy="4756611"/>
          </a:xfrm>
        </p:grpSpPr>
        <p:sp>
          <p:nvSpPr>
            <p:cNvPr id="9" name="TextBox 9"/>
            <p:cNvSpPr txBox="1"/>
            <p:nvPr/>
          </p:nvSpPr>
          <p:spPr>
            <a:xfrm>
              <a:off x="-547231" y="1812130"/>
              <a:ext cx="15496106" cy="1354216"/>
            </a:xfrm>
            <a:prstGeom prst="rect">
              <a:avLst/>
            </a:prstGeom>
          </p:spPr>
          <p:txBody>
            <a:bodyPr wrap="square" lIns="0" tIns="0" rIns="0" bIns="0" rtlCol="0" anchor="t">
              <a:spAutoFit/>
            </a:bodyPr>
            <a:lstStyle/>
            <a:p>
              <a:pPr algn="ctr" defTabSz="609630">
                <a:defRPr/>
              </a:pPr>
              <a:endParaRPr lang="en-US" sz="4400">
                <a:solidFill>
                  <a:srgbClr val="FFFFFF"/>
                </a:solidFill>
                <a:latin typeface="Now Bold"/>
              </a:endParaRPr>
            </a:p>
          </p:txBody>
        </p:sp>
        <p:sp>
          <p:nvSpPr>
            <p:cNvPr id="10" name="TextBox 10"/>
            <p:cNvSpPr txBox="1"/>
            <p:nvPr/>
          </p:nvSpPr>
          <p:spPr>
            <a:xfrm>
              <a:off x="1" y="5929335"/>
              <a:ext cx="14187806" cy="639406"/>
            </a:xfrm>
            <a:prstGeom prst="rect">
              <a:avLst/>
            </a:prstGeom>
          </p:spPr>
          <p:txBody>
            <a:bodyPr lIns="0" tIns="0" rIns="0" bIns="0" rtlCol="0" anchor="t">
              <a:spAutoFit/>
            </a:bodyPr>
            <a:lstStyle/>
            <a:p>
              <a:pPr defTabSz="609630">
                <a:lnSpc>
                  <a:spcPts val="2987"/>
                </a:lnSpc>
                <a:defRPr/>
              </a:pPr>
              <a:endParaRPr lang="en-US" sz="1067" spc="96">
                <a:solidFill>
                  <a:srgbClr val="FFFFFF"/>
                </a:solidFill>
                <a:latin typeface="Montserrat Bold"/>
              </a:endParaRPr>
            </a:p>
          </p:txBody>
        </p:sp>
      </p:grpSp>
      <p:sp>
        <p:nvSpPr>
          <p:cNvPr id="11" name="TextBox 10">
            <a:extLst>
              <a:ext uri="{FF2B5EF4-FFF2-40B4-BE49-F238E27FC236}">
                <a16:creationId xmlns:a16="http://schemas.microsoft.com/office/drawing/2014/main" id="{8FBEB4AB-EC76-FE8D-F215-6F64BA5B7C5E}"/>
              </a:ext>
            </a:extLst>
          </p:cNvPr>
          <p:cNvSpPr txBox="1"/>
          <p:nvPr/>
        </p:nvSpPr>
        <p:spPr>
          <a:xfrm>
            <a:off x="6110282" y="2337697"/>
            <a:ext cx="6692074" cy="3375989"/>
          </a:xfrm>
          <a:prstGeom prst="rect">
            <a:avLst/>
          </a:prstGeom>
          <a:noFill/>
        </p:spPr>
        <p:txBody>
          <a:bodyPr wrap="square" rtlCol="0">
            <a:spAutoFit/>
          </a:bodyPr>
          <a:lstStyle/>
          <a:p>
            <a:pPr>
              <a:buFont typeface="Arial" panose="020B0604020202020204" pitchFamily="34" charset="0"/>
              <a:buChar char="•"/>
            </a:pPr>
            <a:r>
              <a:rPr lang="en-US" sz="2667">
                <a:solidFill>
                  <a:schemeClr val="bg1"/>
                </a:solidFill>
                <a:latin typeface="+mj-lt"/>
              </a:rPr>
              <a:t>Attachment Styles</a:t>
            </a:r>
          </a:p>
          <a:p>
            <a:pPr lvl="1">
              <a:buFont typeface="Arial" panose="020B0604020202020204" pitchFamily="34" charset="0"/>
              <a:buChar char="•"/>
            </a:pPr>
            <a:r>
              <a:rPr lang="en-US" sz="1867">
                <a:solidFill>
                  <a:schemeClr val="bg1"/>
                </a:solidFill>
                <a:latin typeface="+mj-lt"/>
              </a:rPr>
              <a:t>Child reactions to stimulus and people</a:t>
            </a:r>
          </a:p>
          <a:p>
            <a:pPr lvl="1">
              <a:buFont typeface="Arial" panose="020B0604020202020204" pitchFamily="34" charset="0"/>
              <a:buChar char="•"/>
            </a:pPr>
            <a:r>
              <a:rPr lang="en-US" sz="1867">
                <a:solidFill>
                  <a:schemeClr val="bg1"/>
                </a:solidFill>
                <a:latin typeface="+mj-lt"/>
              </a:rPr>
              <a:t>Behavior and expressing emotions</a:t>
            </a:r>
          </a:p>
          <a:p>
            <a:pPr>
              <a:buFont typeface="Arial" panose="020B0604020202020204" pitchFamily="34" charset="0"/>
              <a:buChar char="•"/>
            </a:pPr>
            <a:r>
              <a:rPr lang="en-US" sz="1867">
                <a:solidFill>
                  <a:schemeClr val="bg1"/>
                </a:solidFill>
                <a:latin typeface="+mj-lt"/>
              </a:rPr>
              <a:t>Cycle of abuse</a:t>
            </a:r>
          </a:p>
          <a:p>
            <a:pPr>
              <a:buFont typeface="Arial" panose="020B0604020202020204" pitchFamily="34" charset="0"/>
              <a:buChar char="•"/>
            </a:pPr>
            <a:r>
              <a:rPr lang="en-US" sz="1867">
                <a:solidFill>
                  <a:schemeClr val="bg1"/>
                </a:solidFill>
                <a:latin typeface="+mj-lt"/>
              </a:rPr>
              <a:t>Development levels</a:t>
            </a:r>
          </a:p>
          <a:p>
            <a:pPr lvl="1">
              <a:buFont typeface="Arial" panose="020B0604020202020204" pitchFamily="34" charset="0"/>
              <a:buChar char="•"/>
            </a:pPr>
            <a:r>
              <a:rPr lang="en-US" sz="1867">
                <a:solidFill>
                  <a:schemeClr val="bg1"/>
                </a:solidFill>
                <a:latin typeface="+mj-lt"/>
              </a:rPr>
              <a:t>Academics and Hobbies</a:t>
            </a:r>
          </a:p>
          <a:p>
            <a:pPr lvl="1">
              <a:buFont typeface="Arial" panose="020B0604020202020204" pitchFamily="34" charset="0"/>
              <a:buChar char="•"/>
            </a:pPr>
            <a:r>
              <a:rPr lang="en-US" sz="1867">
                <a:solidFill>
                  <a:schemeClr val="bg1"/>
                </a:solidFill>
                <a:latin typeface="+mj-lt"/>
              </a:rPr>
              <a:t>Social activities</a:t>
            </a:r>
          </a:p>
          <a:p>
            <a:pPr>
              <a:buFont typeface="Arial" panose="020B0604020202020204" pitchFamily="34" charset="0"/>
              <a:buChar char="•"/>
            </a:pPr>
            <a:endParaRPr lang="en-US" sz="1867">
              <a:solidFill>
                <a:schemeClr val="bg1"/>
              </a:solidFill>
              <a:latin typeface="+mj-lt"/>
            </a:endParaRPr>
          </a:p>
          <a:p>
            <a:pPr>
              <a:buFont typeface="Arial" panose="020B0604020202020204" pitchFamily="34" charset="0"/>
              <a:buChar char="•"/>
            </a:pPr>
            <a:endParaRPr lang="en-US" sz="1867">
              <a:solidFill>
                <a:schemeClr val="bg1"/>
              </a:solidFill>
              <a:latin typeface="+mj-lt"/>
            </a:endParaRPr>
          </a:p>
          <a:p>
            <a:pPr lvl="1">
              <a:buFont typeface="Arial" panose="020B0604020202020204" pitchFamily="34" charset="0"/>
              <a:buChar char="•"/>
            </a:pPr>
            <a:endParaRPr lang="en-US" sz="1867">
              <a:solidFill>
                <a:schemeClr val="bg1"/>
              </a:solidFill>
              <a:latin typeface="+mj-lt"/>
            </a:endParaRPr>
          </a:p>
          <a:p>
            <a:pPr lvl="1">
              <a:buFont typeface="Arial" panose="020B0604020202020204" pitchFamily="34" charset="0"/>
              <a:buChar char="•"/>
            </a:pPr>
            <a:endParaRPr lang="en-US" sz="1867">
              <a:solidFill>
                <a:prstClr val="white"/>
              </a:solidFill>
              <a:latin typeface="Now Bold" panose="020B0604020202020204" charset="0"/>
            </a:endParaRPr>
          </a:p>
        </p:txBody>
      </p:sp>
      <p:pic>
        <p:nvPicPr>
          <p:cNvPr id="1026" name="Picture 2" descr="Nathalie Martinek PhD on X: &quot;A little more context Trauma responses in a  list: Fight Flight Freeze Fawn Friend Figure things out Flop Faint  Pre-trauma and high stress can trigger these responses">
            <a:extLst>
              <a:ext uri="{FF2B5EF4-FFF2-40B4-BE49-F238E27FC236}">
                <a16:creationId xmlns:a16="http://schemas.microsoft.com/office/drawing/2014/main" id="{EDEE60D7-2A71-A9E7-F8C0-978D3664D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296" y="335061"/>
            <a:ext cx="8250502" cy="618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63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1"/>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33"/>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546502" y="349575"/>
            <a:ext cx="7748053" cy="677108"/>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09585">
              <a:buClrTx/>
              <a:defRPr/>
            </a:pPr>
            <a:r>
              <a:rPr lang="en-US" sz="4400" b="1" kern="1200">
                <a:solidFill>
                  <a:srgbClr val="FFFFFF"/>
                </a:solidFill>
                <a:effectLst>
                  <a:outerShdw blurRad="38100" dist="38100" dir="2700000" algn="tl">
                    <a:srgbClr val="000000">
                      <a:alpha val="43137"/>
                    </a:srgbClr>
                  </a:outerShdw>
                </a:effectLst>
                <a:latin typeface="Now Bold"/>
                <a:ea typeface="+mn-ea"/>
                <a:cs typeface="+mn-cs"/>
              </a:rPr>
              <a:t>How trauma effects the Brain</a:t>
            </a:r>
            <a:endParaRPr lang="en-US" sz="4400" b="1" kern="1200">
              <a:solidFill>
                <a:schemeClr val="bg1"/>
              </a:solidFill>
              <a:effectLst>
                <a:outerShdw blurRad="38100" dist="38100" dir="2700000" algn="tl">
                  <a:srgbClr val="000000">
                    <a:alpha val="43137"/>
                  </a:srgbClr>
                </a:outerShdw>
              </a:effectLst>
              <a:latin typeface="Now Bold"/>
              <a:ea typeface="+mn-ea"/>
              <a:cs typeface="+mn-cs"/>
            </a:endParaRPr>
          </a:p>
        </p:txBody>
      </p:sp>
      <p:pic>
        <p:nvPicPr>
          <p:cNvPr id="9" name="Picture 8">
            <a:extLst>
              <a:ext uri="{FF2B5EF4-FFF2-40B4-BE49-F238E27FC236}">
                <a16:creationId xmlns:a16="http://schemas.microsoft.com/office/drawing/2014/main" id="{AAE38C3B-B991-60A8-6406-2D9393225401}"/>
              </a:ext>
            </a:extLst>
          </p:cNvPr>
          <p:cNvPicPr>
            <a:picLocks noChangeAspect="1"/>
          </p:cNvPicPr>
          <p:nvPr/>
        </p:nvPicPr>
        <p:blipFill>
          <a:blip r:embed="rId3"/>
          <a:stretch>
            <a:fillRect/>
          </a:stretch>
        </p:blipFill>
        <p:spPr>
          <a:xfrm>
            <a:off x="3261277" y="1387354"/>
            <a:ext cx="8567655" cy="5316173"/>
          </a:xfrm>
          <a:prstGeom prst="rect">
            <a:avLst/>
          </a:prstGeom>
        </p:spPr>
      </p:pic>
    </p:spTree>
    <p:extLst>
      <p:ext uri="{BB962C8B-B14F-4D97-AF65-F5344CB8AC3E}">
        <p14:creationId xmlns:p14="http://schemas.microsoft.com/office/powerpoint/2010/main" val="3295666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3"/>
            <a:stretch>
              <a:fillRect/>
            </a:stretch>
          </a:blipFill>
        </p:spPr>
        <p:txBody>
          <a:bodyPr/>
          <a:lstStyle/>
          <a:p>
            <a:endParaRPr lang="en-US" sz="1200"/>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0"/>
            <a:ext cx="2133600" cy="276999"/>
          </a:xfrm>
          <a:prstGeom prst="rect">
            <a:avLst/>
          </a:prstGeom>
          <a:noFill/>
        </p:spPr>
        <p:txBody>
          <a:bodyPr wrap="square" rtlCol="0">
            <a:spAutoFit/>
          </a:bodyPr>
          <a:lstStyle/>
          <a:p>
            <a:r>
              <a:rPr lang="en-US" sz="1200"/>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251630"/>
            <a:ext cx="7748053" cy="1796517"/>
          </a:xfrm>
          <a:prstGeom prst="rect">
            <a:avLst/>
          </a:prstGeom>
        </p:spPr>
        <p:txBody>
          <a:bodyPr wrap="square" lIns="0" tIns="0" rIns="0" bIns="0" rtlCol="0" anchor="t">
            <a:spAutoFit/>
          </a:bodyPr>
          <a:lstStyle/>
          <a:p>
            <a:pPr algn="ctr" defTabSz="609630">
              <a:defRPr/>
            </a:pPr>
            <a:r>
              <a:rPr lang="en-US" sz="4400">
                <a:solidFill>
                  <a:schemeClr val="bg1"/>
                </a:solidFill>
                <a:latin typeface="Now Bold"/>
              </a:rPr>
              <a:t>Sexual Abuse Impacts</a:t>
            </a:r>
          </a:p>
          <a:p>
            <a:pPr algn="ctr" defTabSz="609630">
              <a:lnSpc>
                <a:spcPts val="10267"/>
              </a:lnSpc>
              <a:defRPr/>
            </a:pPr>
            <a:endParaRPr lang="en-US" sz="4400">
              <a:solidFill>
                <a:srgbClr val="FFFFFF"/>
              </a:solidFill>
              <a:latin typeface="Now Bold"/>
            </a:endParaRPr>
          </a:p>
        </p:txBody>
      </p:sp>
      <p:sp>
        <p:nvSpPr>
          <p:cNvPr id="12" name="TextBox 11">
            <a:extLst>
              <a:ext uri="{FF2B5EF4-FFF2-40B4-BE49-F238E27FC236}">
                <a16:creationId xmlns:a16="http://schemas.microsoft.com/office/drawing/2014/main" id="{43692026-E6A0-177E-8CA2-BE7A53BD1A22}"/>
              </a:ext>
            </a:extLst>
          </p:cNvPr>
          <p:cNvSpPr txBox="1"/>
          <p:nvPr/>
        </p:nvSpPr>
        <p:spPr>
          <a:xfrm>
            <a:off x="3860800" y="1149889"/>
            <a:ext cx="7416800" cy="6378093"/>
          </a:xfrm>
          <a:prstGeom prst="rect">
            <a:avLst/>
          </a:prstGeom>
          <a:noFill/>
        </p:spPr>
        <p:txBody>
          <a:bodyPr wrap="square" rtlCol="0">
            <a:spAutoFit/>
          </a:bodyPr>
          <a:lstStyle/>
          <a:p>
            <a:pPr marL="285750" indent="-285750" defTabSz="609630">
              <a:lnSpc>
                <a:spcPct val="150000"/>
              </a:lnSpc>
              <a:buFont typeface="Arial" panose="020B0604020202020204" pitchFamily="34" charset="0"/>
              <a:buChar char="•"/>
              <a:defRPr/>
            </a:pPr>
            <a:r>
              <a:rPr lang="en-US" sz="2000">
                <a:solidFill>
                  <a:schemeClr val="bg1"/>
                </a:solidFill>
              </a:rPr>
              <a:t>Sometimes it may be hard to prove gut-feelings that a child is being abused to others that we work with and corroborate with. </a:t>
            </a:r>
          </a:p>
          <a:p>
            <a:pPr marL="742950" lvl="1" indent="-285750" defTabSz="609630">
              <a:lnSpc>
                <a:spcPct val="150000"/>
              </a:lnSpc>
              <a:buFont typeface="Arial" panose="020B0604020202020204" pitchFamily="34" charset="0"/>
              <a:buChar char="•"/>
              <a:defRPr/>
            </a:pPr>
            <a:r>
              <a:rPr lang="en-US" sz="2000">
                <a:solidFill>
                  <a:schemeClr val="bg1"/>
                </a:solidFill>
              </a:rPr>
              <a:t>Not all abuse leaves signs that law enforcement or the courts may be able to distinguish between.</a:t>
            </a:r>
          </a:p>
          <a:p>
            <a:pPr marL="285750" indent="-285750" defTabSz="609630">
              <a:lnSpc>
                <a:spcPct val="150000"/>
              </a:lnSpc>
              <a:buFont typeface="Arial" panose="020B0604020202020204" pitchFamily="34" charset="0"/>
              <a:buChar char="•"/>
              <a:defRPr/>
            </a:pPr>
            <a:r>
              <a:rPr lang="en-US" sz="2000">
                <a:solidFill>
                  <a:schemeClr val="bg1"/>
                </a:solidFill>
              </a:rPr>
              <a:t>There are many ways children may exhibit signs of sexual abuse. </a:t>
            </a:r>
          </a:p>
          <a:p>
            <a:pPr marL="742950" lvl="1" indent="-285750" defTabSz="609630">
              <a:lnSpc>
                <a:spcPct val="150000"/>
              </a:lnSpc>
              <a:buFont typeface="Arial" panose="020B0604020202020204" pitchFamily="34" charset="0"/>
              <a:buChar char="•"/>
              <a:defRPr/>
            </a:pPr>
            <a:r>
              <a:rPr lang="en-US" sz="2000">
                <a:solidFill>
                  <a:schemeClr val="bg1"/>
                </a:solidFill>
              </a:rPr>
              <a:t>Changes in behavior</a:t>
            </a:r>
          </a:p>
          <a:p>
            <a:pPr marL="742950" lvl="1" indent="-285750" defTabSz="609630">
              <a:lnSpc>
                <a:spcPct val="150000"/>
              </a:lnSpc>
              <a:buFont typeface="Arial" panose="020B0604020202020204" pitchFamily="34" charset="0"/>
              <a:buChar char="•"/>
              <a:defRPr/>
            </a:pPr>
            <a:r>
              <a:rPr lang="en-US" sz="2000">
                <a:solidFill>
                  <a:schemeClr val="bg1"/>
                </a:solidFill>
              </a:rPr>
              <a:t>Fear of going home</a:t>
            </a:r>
          </a:p>
          <a:p>
            <a:pPr marL="742950" lvl="1" indent="-285750" defTabSz="609630">
              <a:lnSpc>
                <a:spcPct val="150000"/>
              </a:lnSpc>
              <a:buFont typeface="Arial" panose="020B0604020202020204" pitchFamily="34" charset="0"/>
              <a:buChar char="•"/>
              <a:defRPr/>
            </a:pPr>
            <a:r>
              <a:rPr lang="en-US" sz="2000">
                <a:solidFill>
                  <a:schemeClr val="bg1"/>
                </a:solidFill>
              </a:rPr>
              <a:t>Changes in sleeping, eating habits</a:t>
            </a:r>
          </a:p>
          <a:p>
            <a:pPr marL="742950" lvl="1" indent="-285750" defTabSz="609630">
              <a:lnSpc>
                <a:spcPct val="150000"/>
              </a:lnSpc>
              <a:buFont typeface="Arial" panose="020B0604020202020204" pitchFamily="34" charset="0"/>
              <a:buChar char="•"/>
              <a:defRPr/>
            </a:pPr>
            <a:r>
              <a:rPr lang="en-US" sz="2000">
                <a:solidFill>
                  <a:schemeClr val="bg1"/>
                </a:solidFill>
              </a:rPr>
              <a:t>School performance/attendance declining</a:t>
            </a:r>
          </a:p>
          <a:p>
            <a:pPr marL="742950" lvl="1" indent="-285750" defTabSz="609630">
              <a:lnSpc>
                <a:spcPct val="150000"/>
              </a:lnSpc>
              <a:buFont typeface="Arial" panose="020B0604020202020204" pitchFamily="34" charset="0"/>
              <a:buChar char="•"/>
              <a:defRPr/>
            </a:pPr>
            <a:r>
              <a:rPr lang="en-US" sz="2000">
                <a:solidFill>
                  <a:schemeClr val="bg1"/>
                </a:solidFill>
              </a:rPr>
              <a:t>Risk-taking behaviors</a:t>
            </a:r>
          </a:p>
          <a:p>
            <a:pPr marL="742950" lvl="1" indent="-285750" defTabSz="609630">
              <a:lnSpc>
                <a:spcPct val="150000"/>
              </a:lnSpc>
              <a:buFont typeface="Arial" panose="020B0604020202020204" pitchFamily="34" charset="0"/>
              <a:buChar char="•"/>
              <a:defRPr/>
            </a:pPr>
            <a:r>
              <a:rPr lang="en-US" sz="2000">
                <a:solidFill>
                  <a:schemeClr val="bg1"/>
                </a:solidFill>
              </a:rPr>
              <a:t>Inappropriate sexual behaviors</a:t>
            </a:r>
          </a:p>
          <a:p>
            <a:pPr marL="342900" indent="-342900" defTabSz="609630">
              <a:lnSpc>
                <a:spcPct val="200000"/>
              </a:lnSpc>
              <a:buFont typeface="Arial" panose="020B0604020202020204" pitchFamily="34" charset="0"/>
              <a:buChar char="•"/>
              <a:defRPr/>
            </a:pPr>
            <a:endParaRPr lang="en-US" sz="2800">
              <a:solidFill>
                <a:schemeClr val="bg1"/>
              </a:solidFill>
            </a:endParaRPr>
          </a:p>
        </p:txBody>
      </p:sp>
    </p:spTree>
    <p:extLst>
      <p:ext uri="{BB962C8B-B14F-4D97-AF65-F5344CB8AC3E}">
        <p14:creationId xmlns:p14="http://schemas.microsoft.com/office/powerpoint/2010/main" val="2243990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0"/>
            <a:ext cx="2133600" cy="276999"/>
          </a:xfrm>
          <a:prstGeom prst="rect">
            <a:avLst/>
          </a:prstGeom>
          <a:noFill/>
        </p:spPr>
        <p:txBody>
          <a:bodyPr wrap="square" rtlCol="0">
            <a:spAutoFit/>
          </a:bodyPr>
          <a:lstStyle/>
          <a:p>
            <a:r>
              <a:rPr lang="en-US" sz="1200"/>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685800"/>
            <a:ext cx="7748053" cy="1796517"/>
          </a:xfrm>
          <a:prstGeom prst="rect">
            <a:avLst/>
          </a:prstGeom>
        </p:spPr>
        <p:txBody>
          <a:bodyPr wrap="square" lIns="0" tIns="0" rIns="0" bIns="0" rtlCol="0" anchor="t">
            <a:spAutoFit/>
          </a:bodyPr>
          <a:lstStyle/>
          <a:p>
            <a:pPr algn="ctr" defTabSz="609630">
              <a:defRPr/>
            </a:pPr>
            <a:r>
              <a:rPr lang="en-US" sz="4400">
                <a:solidFill>
                  <a:schemeClr val="bg1"/>
                </a:solidFill>
                <a:latin typeface="Now Bold"/>
              </a:rPr>
              <a:t>Age Appropriate Conversations</a:t>
            </a:r>
          </a:p>
          <a:p>
            <a:pPr algn="ctr" defTabSz="609630">
              <a:lnSpc>
                <a:spcPts val="10267"/>
              </a:lnSpc>
              <a:defRPr/>
            </a:pPr>
            <a:endParaRPr lang="en-US" sz="4400">
              <a:solidFill>
                <a:srgbClr val="FFFFFF"/>
              </a:solidFill>
              <a:latin typeface="Now Bold"/>
            </a:endParaRPr>
          </a:p>
        </p:txBody>
      </p:sp>
      <p:sp>
        <p:nvSpPr>
          <p:cNvPr id="12" name="TextBox 11">
            <a:extLst>
              <a:ext uri="{FF2B5EF4-FFF2-40B4-BE49-F238E27FC236}">
                <a16:creationId xmlns:a16="http://schemas.microsoft.com/office/drawing/2014/main" id="{43692026-E6A0-177E-8CA2-BE7A53BD1A22}"/>
              </a:ext>
            </a:extLst>
          </p:cNvPr>
          <p:cNvSpPr txBox="1"/>
          <p:nvPr/>
        </p:nvSpPr>
        <p:spPr>
          <a:xfrm>
            <a:off x="3860800" y="1728529"/>
            <a:ext cx="7416800" cy="6562759"/>
          </a:xfrm>
          <a:prstGeom prst="rect">
            <a:avLst/>
          </a:prstGeom>
          <a:noFill/>
        </p:spPr>
        <p:txBody>
          <a:bodyPr wrap="square" rtlCol="0">
            <a:spAutoFit/>
          </a:bodyPr>
          <a:lstStyle/>
          <a:p>
            <a:pPr defTabSz="609630">
              <a:lnSpc>
                <a:spcPct val="150000"/>
              </a:lnSpc>
              <a:defRPr/>
            </a:pPr>
            <a:r>
              <a:rPr lang="en-US" sz="2400">
                <a:solidFill>
                  <a:schemeClr val="bg1"/>
                </a:solidFill>
              </a:rPr>
              <a:t>Go over personal safety with child, gauge where there knowledge is lacking, and where it exceeds.</a:t>
            </a:r>
          </a:p>
          <a:p>
            <a:pPr defTabSz="609630">
              <a:lnSpc>
                <a:spcPct val="150000"/>
              </a:lnSpc>
              <a:defRPr/>
            </a:pPr>
            <a:r>
              <a:rPr lang="en-US" sz="2400">
                <a:solidFill>
                  <a:schemeClr val="bg1"/>
                </a:solidFill>
              </a:rPr>
              <a:t>Going over healthy relationships, boundaries, and consent</a:t>
            </a:r>
          </a:p>
          <a:p>
            <a:pPr marL="914400" lvl="1" indent="-457200" defTabSz="609630">
              <a:lnSpc>
                <a:spcPct val="150000"/>
              </a:lnSpc>
              <a:buFont typeface="Arial" panose="020B0604020202020204" pitchFamily="34" charset="0"/>
              <a:buChar char="•"/>
              <a:defRPr/>
            </a:pPr>
            <a:r>
              <a:rPr lang="en-US" sz="2400">
                <a:solidFill>
                  <a:schemeClr val="bg1"/>
                </a:solidFill>
              </a:rPr>
              <a:t>Depending on age of child, sexual context should be included or excluded.</a:t>
            </a:r>
          </a:p>
          <a:p>
            <a:pPr defTabSz="609630">
              <a:lnSpc>
                <a:spcPct val="150000"/>
              </a:lnSpc>
              <a:defRPr/>
            </a:pPr>
            <a:r>
              <a:rPr lang="en-US" sz="2400">
                <a:solidFill>
                  <a:schemeClr val="bg1"/>
                </a:solidFill>
              </a:rPr>
              <a:t>When addressing abusive behaviors, make sure we are not demonizing the parent. </a:t>
            </a:r>
          </a:p>
          <a:p>
            <a:pPr defTabSz="609630">
              <a:lnSpc>
                <a:spcPct val="150000"/>
              </a:lnSpc>
              <a:defRPr/>
            </a:pPr>
            <a:endParaRPr lang="en-US" sz="2800">
              <a:solidFill>
                <a:schemeClr val="bg1"/>
              </a:solidFill>
            </a:endParaRPr>
          </a:p>
          <a:p>
            <a:pPr defTabSz="609630">
              <a:lnSpc>
                <a:spcPct val="150000"/>
              </a:lnSpc>
              <a:defRPr/>
            </a:pPr>
            <a:endParaRPr lang="en-US" sz="2800">
              <a:solidFill>
                <a:schemeClr val="bg1"/>
              </a:solidFill>
            </a:endParaRPr>
          </a:p>
          <a:p>
            <a:pPr marL="342900" indent="-342900" defTabSz="609630">
              <a:lnSpc>
                <a:spcPct val="200000"/>
              </a:lnSpc>
              <a:buFont typeface="Arial" panose="020B0604020202020204" pitchFamily="34" charset="0"/>
              <a:buChar char="•"/>
              <a:defRPr/>
            </a:pPr>
            <a:endParaRPr lang="en-US" sz="2800">
              <a:solidFill>
                <a:schemeClr val="bg1"/>
              </a:solidFill>
            </a:endParaRPr>
          </a:p>
        </p:txBody>
      </p:sp>
    </p:spTree>
    <p:extLst>
      <p:ext uri="{BB962C8B-B14F-4D97-AF65-F5344CB8AC3E}">
        <p14:creationId xmlns:p14="http://schemas.microsoft.com/office/powerpoint/2010/main" val="154927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6" name="Freeform 6"/>
          <p:cNvSpPr/>
          <p:nvPr/>
        </p:nvSpPr>
        <p:spPr>
          <a:xfrm>
            <a:off x="228122" y="2233316"/>
            <a:ext cx="3225607" cy="2110085"/>
          </a:xfrm>
          <a:custGeom>
            <a:avLst/>
            <a:gdLst/>
            <a:ahLst/>
            <a:cxnLst/>
            <a:rect l="l" t="t" r="r" b="b"/>
            <a:pathLst>
              <a:path w="4838411" h="3165127">
                <a:moveTo>
                  <a:pt x="0" y="0"/>
                </a:moveTo>
                <a:lnTo>
                  <a:pt x="4838411" y="0"/>
                </a:lnTo>
                <a:lnTo>
                  <a:pt x="4838411" y="3165127"/>
                </a:lnTo>
                <a:lnTo>
                  <a:pt x="0" y="3165127"/>
                </a:lnTo>
                <a:lnTo>
                  <a:pt x="0" y="0"/>
                </a:lnTo>
                <a:close/>
              </a:path>
            </a:pathLst>
          </a:custGeom>
          <a:blipFill>
            <a:blip r:embed="rId2"/>
            <a:stretch>
              <a:fillRect/>
            </a:stretch>
          </a:blipFill>
        </p:spPr>
        <p:txBody>
          <a:bodyPr/>
          <a:lstStyle/>
          <a:p>
            <a:endParaRPr lang="en-US" sz="1200"/>
          </a:p>
        </p:txBody>
      </p:sp>
      <p:sp>
        <p:nvSpPr>
          <p:cNvPr id="8" name="TextBox 8"/>
          <p:cNvSpPr txBox="1"/>
          <p:nvPr/>
        </p:nvSpPr>
        <p:spPr>
          <a:xfrm>
            <a:off x="685800" y="666750"/>
            <a:ext cx="2310250" cy="765915"/>
          </a:xfrm>
          <a:prstGeom prst="rect">
            <a:avLst/>
          </a:prstGeom>
        </p:spPr>
        <p:txBody>
          <a:bodyPr lIns="0" tIns="0" rIns="0" bIns="0" rtlCol="0" anchor="t">
            <a:spAutoFit/>
          </a:bodyPr>
          <a:lstStyle/>
          <a:p>
            <a:pPr algn="ctr" defTabSz="609630">
              <a:lnSpc>
                <a:spcPts val="3120"/>
              </a:lnSpc>
              <a:defRPr/>
            </a:pPr>
            <a:r>
              <a:rPr lang="en-US" sz="2400" spc="71">
                <a:solidFill>
                  <a:srgbClr val="FFFFFF"/>
                </a:solidFill>
                <a:latin typeface="Now Bold"/>
              </a:rPr>
              <a:t>Mission Statement</a:t>
            </a:r>
          </a:p>
        </p:txBody>
      </p:sp>
      <p:sp>
        <p:nvSpPr>
          <p:cNvPr id="11" name="Google Shape;111;p3">
            <a:extLst>
              <a:ext uri="{FF2B5EF4-FFF2-40B4-BE49-F238E27FC236}">
                <a16:creationId xmlns:a16="http://schemas.microsoft.com/office/drawing/2014/main" id="{42AAC594-77E4-794B-B33A-5F6D7211A93F}"/>
              </a:ext>
            </a:extLst>
          </p:cNvPr>
          <p:cNvSpPr txBox="1">
            <a:spLocks/>
          </p:cNvSpPr>
          <p:nvPr/>
        </p:nvSpPr>
        <p:spPr>
          <a:xfrm>
            <a:off x="6646164" y="654460"/>
            <a:ext cx="4860037" cy="1383284"/>
          </a:xfrm>
          <a:prstGeom prst="rect">
            <a:avLst/>
          </a:prstGeom>
          <a:noFill/>
          <a:ln>
            <a:noFill/>
          </a:ln>
        </p:spPr>
        <p:txBody>
          <a:bodyPr spcFirstLastPara="1" wrap="square" lIns="30467" tIns="30467" rIns="30467" bIns="30467"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lnSpc>
                <a:spcPct val="90000"/>
              </a:lnSpc>
              <a:spcBef>
                <a:spcPts val="0"/>
              </a:spcBef>
              <a:buSzPts val="1800"/>
              <a:buNone/>
              <a:defRPr/>
            </a:pPr>
            <a:endParaRPr lang="en-US" sz="2133">
              <a:solidFill>
                <a:prstClr val="white"/>
              </a:solidFill>
              <a:latin typeface="Now Bold" panose="020B0604020202020204" charset="0"/>
            </a:endParaRPr>
          </a:p>
          <a:p>
            <a:pPr marL="60963" indent="60963" algn="ctr" defTabSz="609630">
              <a:spcBef>
                <a:spcPts val="933"/>
              </a:spcBef>
              <a:buSzPts val="1800"/>
              <a:buFont typeface="Arial" pitchFamily="34" charset="0"/>
              <a:buChar char=" "/>
              <a:defRPr/>
            </a:pPr>
            <a:r>
              <a:rPr lang="en-US" sz="2133">
                <a:solidFill>
                  <a:prstClr val="white"/>
                </a:solidFill>
                <a:latin typeface="Now Bold" panose="020B0604020202020204" charset="0"/>
              </a:rPr>
              <a:t>At Hope and Healing, we are committed to the prevention of violence through social and systemic change and providing trauma-informed, culturally responsive services to survivors of domestic and intimate partner violence, sexual violence, and human trafficking in Medina and Summit counties</a:t>
            </a:r>
            <a:endParaRPr lang="en-US" sz="1600">
              <a:solidFill>
                <a:prstClr val="white"/>
              </a:solidFill>
              <a:latin typeface="Now Bold" panose="020B0604020202020204" charset="0"/>
            </a:endParaRPr>
          </a:p>
          <a:p>
            <a:pPr marL="60963" indent="0" algn="ctr" defTabSz="609630">
              <a:lnSpc>
                <a:spcPct val="90000"/>
              </a:lnSpc>
              <a:spcBef>
                <a:spcPts val="933"/>
              </a:spcBef>
              <a:buSzPts val="1800"/>
              <a:buNone/>
              <a:defRPr/>
            </a:pPr>
            <a:endParaRPr lang="en-US" sz="2133">
              <a:solidFill>
                <a:prstClr val="white"/>
              </a:solidFill>
              <a:latin typeface="Now Bold" panose="020B0604020202020204" charset="0"/>
            </a:endParaRPr>
          </a:p>
          <a:p>
            <a:pPr marL="60963" indent="0" algn="ctr" defTabSz="609630">
              <a:lnSpc>
                <a:spcPct val="90000"/>
              </a:lnSpc>
              <a:spcBef>
                <a:spcPts val="933"/>
              </a:spcBef>
              <a:buSzPts val="1800"/>
              <a:buNone/>
              <a:defRPr/>
            </a:pPr>
            <a:endParaRPr lang="en-US" sz="2133">
              <a:solidFill>
                <a:prstClr val="white"/>
              </a:solidFill>
              <a:latin typeface="Now Bold" panose="020B0604020202020204" charset="0"/>
            </a:endParaRPr>
          </a:p>
          <a:p>
            <a:pPr marL="60963" indent="0" algn="ctr" defTabSz="609630">
              <a:lnSpc>
                <a:spcPct val="90000"/>
              </a:lnSpc>
              <a:spcBef>
                <a:spcPts val="933"/>
              </a:spcBef>
              <a:buSzPts val="1800"/>
              <a:buNone/>
              <a:defRPr/>
            </a:pPr>
            <a:endParaRPr lang="en-US" sz="2133">
              <a:solidFill>
                <a:prstClr val="white"/>
              </a:solidFill>
              <a:latin typeface="Now Bold" panose="020B0604020202020204" charset="0"/>
            </a:endParaRPr>
          </a:p>
          <a:p>
            <a:pPr marL="60963" indent="-60963" algn="ctr" defTabSz="609630">
              <a:lnSpc>
                <a:spcPct val="90000"/>
              </a:lnSpc>
              <a:spcBef>
                <a:spcPts val="933"/>
              </a:spcBef>
              <a:buSzPts val="1800"/>
              <a:buFont typeface="Arial" pitchFamily="34" charset="0"/>
              <a:buChar char=" "/>
              <a:defRPr/>
            </a:pPr>
            <a:r>
              <a:rPr lang="en-US" sz="2133">
                <a:solidFill>
                  <a:prstClr val="white"/>
                </a:solidFill>
                <a:latin typeface="Now Bold" panose="020B0604020202020204" charset="0"/>
              </a:rPr>
              <a:t>Our Philosophy</a:t>
            </a:r>
            <a:endParaRPr lang="en-US" sz="1600">
              <a:solidFill>
                <a:prstClr val="white"/>
              </a:solidFill>
              <a:latin typeface="Now Bold" panose="020B0604020202020204" charset="0"/>
            </a:endParaRPr>
          </a:p>
          <a:p>
            <a:pPr marL="60963" indent="-60963" algn="ctr" defTabSz="609630">
              <a:lnSpc>
                <a:spcPct val="90000"/>
              </a:lnSpc>
              <a:spcBef>
                <a:spcPts val="933"/>
              </a:spcBef>
              <a:buSzPts val="1800"/>
              <a:buFont typeface="Arial" pitchFamily="34" charset="0"/>
              <a:buChar char=" "/>
              <a:defRPr/>
            </a:pPr>
            <a:r>
              <a:rPr lang="en-US" sz="2133">
                <a:solidFill>
                  <a:prstClr val="white"/>
                </a:solidFill>
                <a:latin typeface="Now Bold" panose="020B0604020202020204" charset="0"/>
              </a:rPr>
              <a:t>Healing. Hope. Empowerment.</a:t>
            </a:r>
          </a:p>
        </p:txBody>
      </p:sp>
    </p:spTree>
    <p:extLst>
      <p:ext uri="{BB962C8B-B14F-4D97-AF65-F5344CB8AC3E}">
        <p14:creationId xmlns:p14="http://schemas.microsoft.com/office/powerpoint/2010/main" val="4138888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8F940F-D74F-4380-8861-0306F994A6A1}"/>
              </a:ext>
            </a:extLst>
          </p:cNvPr>
          <p:cNvSpPr>
            <a:spLocks noGrp="1"/>
          </p:cNvSpPr>
          <p:nvPr>
            <p:ph type="body" idx="1"/>
          </p:nvPr>
        </p:nvSpPr>
        <p:spPr>
          <a:xfrm>
            <a:off x="287875" y="2744223"/>
            <a:ext cx="11360800" cy="1633285"/>
          </a:xfrm>
        </p:spPr>
        <p:txBody>
          <a:bodyPr/>
          <a:lstStyle/>
          <a:p>
            <a:pPr marL="152396" indent="0" algn="ctr">
              <a:buNone/>
            </a:pPr>
            <a:r>
              <a:rPr lang="en-US" sz="4267">
                <a:solidFill>
                  <a:schemeClr val="bg1"/>
                </a:solidFill>
              </a:rPr>
              <a:t>Trauma Bonding Model</a:t>
            </a:r>
          </a:p>
        </p:txBody>
      </p:sp>
    </p:spTree>
    <p:extLst>
      <p:ext uri="{BB962C8B-B14F-4D97-AF65-F5344CB8AC3E}">
        <p14:creationId xmlns:p14="http://schemas.microsoft.com/office/powerpoint/2010/main" val="5800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7" name="TextBox 7"/>
          <p:cNvSpPr txBox="1"/>
          <p:nvPr/>
        </p:nvSpPr>
        <p:spPr>
          <a:xfrm>
            <a:off x="5334001" y="889000"/>
            <a:ext cx="6744187" cy="4882940"/>
          </a:xfrm>
          <a:prstGeom prst="rect">
            <a:avLst/>
          </a:prstGeom>
        </p:spPr>
        <p:txBody>
          <a:bodyPr wrap="square" lIns="0" tIns="0" rIns="0" bIns="0" rtlCol="0" anchor="t">
            <a:spAutoFit/>
          </a:bodyPr>
          <a:lstStyle/>
          <a:p>
            <a:pPr algn="ctr"/>
            <a:r>
              <a:rPr lang="en-US" sz="2400">
                <a:solidFill>
                  <a:schemeClr val="bg1"/>
                </a:solidFill>
                <a:latin typeface="Now Bold" panose="020B0604020202020204" charset="0"/>
              </a:rPr>
              <a:t>Trauma bonding is the strong, emotional attachment to a person that occurs in the presence of danger, shame, and exploitation</a:t>
            </a:r>
          </a:p>
          <a:p>
            <a:pPr algn="ctr"/>
            <a:endParaRPr lang="en-US" sz="2400">
              <a:solidFill>
                <a:schemeClr val="bg1"/>
              </a:solidFill>
              <a:latin typeface="Now Bold" panose="020B0604020202020204" charset="0"/>
            </a:endParaRPr>
          </a:p>
          <a:p>
            <a:pPr lvl="1" algn="ctr"/>
            <a:r>
              <a:rPr lang="en-US" sz="2133">
                <a:solidFill>
                  <a:schemeClr val="bg1"/>
                </a:solidFill>
                <a:latin typeface="Now Bold" panose="020B0604020202020204" charset="0"/>
              </a:rPr>
              <a:t>Imbalance of power and a cycle of intermittent good-bad treatment</a:t>
            </a:r>
          </a:p>
          <a:p>
            <a:pPr lvl="1" algn="ctr"/>
            <a:endParaRPr lang="en-US" sz="2133">
              <a:solidFill>
                <a:schemeClr val="bg1"/>
              </a:solidFill>
              <a:latin typeface="Now Bold" panose="020B0604020202020204" charset="0"/>
            </a:endParaRPr>
          </a:p>
          <a:p>
            <a:pPr algn="ctr"/>
            <a:r>
              <a:rPr lang="en-US" sz="2400">
                <a:solidFill>
                  <a:schemeClr val="bg1"/>
                </a:solidFill>
                <a:latin typeface="Now Bold" panose="020B0604020202020204" charset="0"/>
              </a:rPr>
              <a:t>“Trauma bonded” rather than “codependent,” or “self-defeating”</a:t>
            </a:r>
          </a:p>
          <a:p>
            <a:pPr algn="ctr"/>
            <a:endParaRPr lang="en-US" sz="2400">
              <a:solidFill>
                <a:schemeClr val="bg1"/>
              </a:solidFill>
              <a:latin typeface="Now Bold" panose="020B0604020202020204" charset="0"/>
            </a:endParaRPr>
          </a:p>
          <a:p>
            <a:pPr lvl="1" algn="ctr"/>
            <a:r>
              <a:rPr lang="en-US" sz="2133">
                <a:solidFill>
                  <a:schemeClr val="bg1"/>
                </a:solidFill>
                <a:latin typeface="Now Bold" panose="020B0604020202020204" charset="0"/>
              </a:rPr>
              <a:t>Labeling victims and survivors as “codependent” negates the traumatic context</a:t>
            </a:r>
          </a:p>
          <a:p>
            <a:pPr lvl="1" algn="ctr"/>
            <a:r>
              <a:rPr lang="en-US" sz="2133">
                <a:solidFill>
                  <a:schemeClr val="bg1"/>
                </a:solidFill>
                <a:latin typeface="Now Bold" panose="020B0604020202020204" charset="0"/>
              </a:rPr>
              <a:t>Blames, shames, and places inappropriate responsibility on victims and survivors</a:t>
            </a:r>
          </a:p>
        </p:txBody>
      </p:sp>
      <p:sp>
        <p:nvSpPr>
          <p:cNvPr id="8" name="TextBox 8"/>
          <p:cNvSpPr txBox="1"/>
          <p:nvPr/>
        </p:nvSpPr>
        <p:spPr>
          <a:xfrm>
            <a:off x="1079468" y="990600"/>
            <a:ext cx="2310250" cy="801053"/>
          </a:xfrm>
          <a:prstGeom prst="rect">
            <a:avLst/>
          </a:prstGeom>
        </p:spPr>
        <p:txBody>
          <a:bodyPr lIns="0" tIns="0" rIns="0" bIns="0" rtlCol="0" anchor="t">
            <a:spAutoFit/>
          </a:bodyPr>
          <a:lstStyle/>
          <a:p>
            <a:pPr algn="ctr" defTabSz="609630">
              <a:lnSpc>
                <a:spcPts val="3120"/>
              </a:lnSpc>
              <a:defRPr/>
            </a:pPr>
            <a:r>
              <a:rPr lang="en-US" sz="3600" spc="71">
                <a:solidFill>
                  <a:srgbClr val="FFFFFF"/>
                </a:solidFill>
                <a:latin typeface="Now Bold"/>
              </a:rPr>
              <a:t>Trauma Bonding</a:t>
            </a:r>
          </a:p>
        </p:txBody>
      </p:sp>
      <p:pic>
        <p:nvPicPr>
          <p:cNvPr id="9" name="Google Shape;68;p15">
            <a:extLst>
              <a:ext uri="{FF2B5EF4-FFF2-40B4-BE49-F238E27FC236}">
                <a16:creationId xmlns:a16="http://schemas.microsoft.com/office/drawing/2014/main" id="{35764870-AA9A-4596-8659-222AECFD02F5}"/>
              </a:ext>
            </a:extLst>
          </p:cNvPr>
          <p:cNvPicPr preferRelativeResize="0"/>
          <p:nvPr/>
        </p:nvPicPr>
        <p:blipFill rotWithShape="1">
          <a:blip r:embed="rId3">
            <a:alphaModFix/>
          </a:blip>
          <a:srcRect l="-4975"/>
          <a:stretch/>
        </p:blipFill>
        <p:spPr>
          <a:xfrm>
            <a:off x="267369" y="2616200"/>
            <a:ext cx="3746957" cy="2743200"/>
          </a:xfrm>
          <a:prstGeom prst="rect">
            <a:avLst/>
          </a:prstGeom>
          <a:noFill/>
          <a:ln>
            <a:noFill/>
          </a:ln>
        </p:spPr>
      </p:pic>
    </p:spTree>
    <p:extLst>
      <p:ext uri="{BB962C8B-B14F-4D97-AF65-F5344CB8AC3E}">
        <p14:creationId xmlns:p14="http://schemas.microsoft.com/office/powerpoint/2010/main" val="4225822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Shape 87"/>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3FF171DF-339C-4E30-9B62-85C0B4F89F68}"/>
              </a:ext>
            </a:extLst>
          </p:cNvPr>
          <p:cNvPicPr>
            <a:picLocks noChangeAspect="1"/>
          </p:cNvPicPr>
          <p:nvPr/>
        </p:nvPicPr>
        <p:blipFill>
          <a:blip r:embed="rId3"/>
          <a:stretch>
            <a:fillRect/>
          </a:stretch>
        </p:blipFill>
        <p:spPr>
          <a:xfrm>
            <a:off x="273101" y="153620"/>
            <a:ext cx="11645799" cy="6550761"/>
          </a:xfrm>
          <a:prstGeom prst="rect">
            <a:avLst/>
          </a:prstGeom>
        </p:spPr>
      </p:pic>
      <p:sp>
        <p:nvSpPr>
          <p:cNvPr id="8" name="TextBox 7">
            <a:extLst>
              <a:ext uri="{FF2B5EF4-FFF2-40B4-BE49-F238E27FC236}">
                <a16:creationId xmlns:a16="http://schemas.microsoft.com/office/drawing/2014/main" id="{982559FD-5769-4400-A79A-9676A671BD45}"/>
              </a:ext>
            </a:extLst>
          </p:cNvPr>
          <p:cNvSpPr txBox="1"/>
          <p:nvPr/>
        </p:nvSpPr>
        <p:spPr>
          <a:xfrm>
            <a:off x="9889067" y="6478677"/>
            <a:ext cx="3454400" cy="420756"/>
          </a:xfrm>
          <a:prstGeom prst="rect">
            <a:avLst/>
          </a:prstGeom>
          <a:noFill/>
        </p:spPr>
        <p:txBody>
          <a:bodyPr wrap="square" rtlCol="0">
            <a:spAutoFit/>
          </a:bodyPr>
          <a:lstStyle/>
          <a:p>
            <a:pPr algn="just"/>
            <a:r>
              <a:rPr lang="en-US" sz="1067"/>
              <a:t>Ashley Kline</a:t>
            </a:r>
          </a:p>
          <a:p>
            <a:pPr algn="just"/>
            <a:r>
              <a:rPr lang="en-US" sz="1067"/>
              <a:t>RCC of Medina &amp; Summit Counties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677584" y="-206198"/>
            <a:ext cx="1711353" cy="7270395"/>
            <a:chOff x="0" y="0"/>
            <a:chExt cx="3422705" cy="14540791"/>
          </a:xfrm>
        </p:grpSpPr>
        <p:sp>
          <p:nvSpPr>
            <p:cNvPr id="3" name="AutoShape 3"/>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7" name="TextBox 7"/>
          <p:cNvSpPr txBox="1"/>
          <p:nvPr/>
        </p:nvSpPr>
        <p:spPr>
          <a:xfrm>
            <a:off x="4743227" y="584200"/>
            <a:ext cx="7194773" cy="5909310"/>
          </a:xfrm>
          <a:prstGeom prst="rect">
            <a:avLst/>
          </a:prstGeom>
        </p:spPr>
        <p:txBody>
          <a:bodyPr wrap="square" lIns="0" tIns="0" rIns="0" bIns="0" rtlCol="0" anchor="t">
            <a:spAutoFit/>
          </a:bodyPr>
          <a:lstStyle/>
          <a:p>
            <a:pPr algn="ctr"/>
            <a:r>
              <a:rPr lang="en-US" sz="2400">
                <a:solidFill>
                  <a:schemeClr val="bg1"/>
                </a:solidFill>
                <a:latin typeface="Now Bold" panose="020B0604020202020204" charset="0"/>
              </a:rPr>
              <a:t>Power imbalance and good/bad treatment</a:t>
            </a:r>
          </a:p>
          <a:p>
            <a:pPr algn="ctr"/>
            <a:endParaRPr lang="en-US" sz="2400">
              <a:solidFill>
                <a:schemeClr val="bg1"/>
              </a:solidFill>
              <a:latin typeface="Now Bold" panose="020B0604020202020204" charset="0"/>
            </a:endParaRPr>
          </a:p>
          <a:p>
            <a:pPr algn="ctr"/>
            <a:r>
              <a:rPr lang="en-US" sz="2400">
                <a:solidFill>
                  <a:schemeClr val="bg1"/>
                </a:solidFill>
                <a:latin typeface="Now Bold" panose="020B0604020202020204" charset="0"/>
              </a:rPr>
              <a:t>Cycle of abuse – There is a belief of change</a:t>
            </a:r>
          </a:p>
          <a:p>
            <a:pPr algn="ctr"/>
            <a:r>
              <a:rPr lang="en-US" sz="2400">
                <a:solidFill>
                  <a:schemeClr val="bg1"/>
                </a:solidFill>
                <a:latin typeface="Now Bold" panose="020B0604020202020204" charset="0"/>
              </a:rPr>
              <a:t> </a:t>
            </a:r>
          </a:p>
          <a:p>
            <a:pPr algn="ctr"/>
            <a:r>
              <a:rPr lang="en-US" sz="2400">
                <a:solidFill>
                  <a:schemeClr val="bg1"/>
                </a:solidFill>
                <a:latin typeface="Now Bold" panose="020B0604020202020204" charset="0"/>
              </a:rPr>
              <a:t>Emotional support</a:t>
            </a:r>
          </a:p>
          <a:p>
            <a:pPr algn="ctr"/>
            <a:endParaRPr lang="en-US" sz="2400">
              <a:solidFill>
                <a:schemeClr val="bg1"/>
              </a:solidFill>
              <a:latin typeface="Now Bold" panose="020B0604020202020204" charset="0"/>
            </a:endParaRPr>
          </a:p>
          <a:p>
            <a:pPr algn="ctr"/>
            <a:r>
              <a:rPr lang="en-US" sz="2400">
                <a:solidFill>
                  <a:schemeClr val="bg1"/>
                </a:solidFill>
                <a:latin typeface="Now Bold" panose="020B0604020202020204" charset="0"/>
              </a:rPr>
              <a:t>Financial support</a:t>
            </a:r>
          </a:p>
          <a:p>
            <a:pPr algn="ctr"/>
            <a:endParaRPr lang="en-US" sz="2400">
              <a:solidFill>
                <a:schemeClr val="bg1"/>
              </a:solidFill>
              <a:latin typeface="Now Bold" panose="020B0604020202020204" charset="0"/>
            </a:endParaRPr>
          </a:p>
          <a:p>
            <a:pPr algn="ctr"/>
            <a:r>
              <a:rPr lang="en-US" sz="2400">
                <a:solidFill>
                  <a:schemeClr val="bg1"/>
                </a:solidFill>
                <a:latin typeface="Now Bold" panose="020B0604020202020204" charset="0"/>
              </a:rPr>
              <a:t>Fear of leaving –What happens next</a:t>
            </a:r>
          </a:p>
          <a:p>
            <a:pPr algn="ctr"/>
            <a:endParaRPr lang="en-US" sz="2400">
              <a:solidFill>
                <a:schemeClr val="bg1"/>
              </a:solidFill>
              <a:latin typeface="Now Bold" panose="020B0604020202020204" charset="0"/>
            </a:endParaRPr>
          </a:p>
          <a:p>
            <a:pPr algn="ctr"/>
            <a:r>
              <a:rPr lang="en-US" sz="2400">
                <a:solidFill>
                  <a:schemeClr val="bg1"/>
                </a:solidFill>
                <a:latin typeface="Now Bold" panose="020B0604020202020204" charset="0"/>
              </a:rPr>
              <a:t> Where will I go? How will I survive?</a:t>
            </a:r>
          </a:p>
          <a:p>
            <a:pPr algn="ctr"/>
            <a:endParaRPr lang="en-US" sz="2400">
              <a:solidFill>
                <a:schemeClr val="bg1"/>
              </a:solidFill>
              <a:latin typeface="Now Bold" panose="020B0604020202020204" charset="0"/>
            </a:endParaRPr>
          </a:p>
          <a:p>
            <a:pPr algn="ctr"/>
            <a:r>
              <a:rPr lang="en-US" sz="2400">
                <a:solidFill>
                  <a:schemeClr val="bg1"/>
                </a:solidFill>
                <a:latin typeface="Now Bold" panose="020B0604020202020204" charset="0"/>
              </a:rPr>
              <a:t>Children</a:t>
            </a:r>
          </a:p>
          <a:p>
            <a:pPr algn="ctr"/>
            <a:endParaRPr lang="en-US" sz="2400">
              <a:solidFill>
                <a:schemeClr val="bg1"/>
              </a:solidFill>
              <a:latin typeface="Now Bold" panose="020B0604020202020204" charset="0"/>
            </a:endParaRPr>
          </a:p>
          <a:p>
            <a:pPr algn="ctr"/>
            <a:r>
              <a:rPr lang="en-US" sz="2400">
                <a:solidFill>
                  <a:schemeClr val="bg1"/>
                </a:solidFill>
                <a:latin typeface="Now Bold" panose="020B0604020202020204" charset="0"/>
              </a:rPr>
              <a:t>Children learn abuse is “normal,” all they have ever known</a:t>
            </a:r>
          </a:p>
        </p:txBody>
      </p:sp>
      <p:sp>
        <p:nvSpPr>
          <p:cNvPr id="8" name="TextBox 8"/>
          <p:cNvSpPr txBox="1"/>
          <p:nvPr/>
        </p:nvSpPr>
        <p:spPr>
          <a:xfrm>
            <a:off x="652560" y="889000"/>
            <a:ext cx="2310250" cy="801053"/>
          </a:xfrm>
          <a:prstGeom prst="rect">
            <a:avLst/>
          </a:prstGeom>
        </p:spPr>
        <p:txBody>
          <a:bodyPr lIns="0" tIns="0" rIns="0" bIns="0" rtlCol="0" anchor="t">
            <a:spAutoFit/>
          </a:bodyPr>
          <a:lstStyle/>
          <a:p>
            <a:pPr algn="ctr" defTabSz="609630">
              <a:lnSpc>
                <a:spcPts val="3120"/>
              </a:lnSpc>
              <a:defRPr/>
            </a:pPr>
            <a:r>
              <a:rPr lang="en-US" sz="3600" spc="71">
                <a:solidFill>
                  <a:srgbClr val="FFFFFF"/>
                </a:solidFill>
                <a:latin typeface="Now Bold"/>
              </a:rPr>
              <a:t>Trauma Bonding</a:t>
            </a:r>
          </a:p>
        </p:txBody>
      </p:sp>
      <p:sp>
        <p:nvSpPr>
          <p:cNvPr id="10" name="Freeform 7">
            <a:extLst>
              <a:ext uri="{FF2B5EF4-FFF2-40B4-BE49-F238E27FC236}">
                <a16:creationId xmlns:a16="http://schemas.microsoft.com/office/drawing/2014/main" id="{330BBE80-8A84-4BC4-B5EA-349D77EAF3AB}"/>
              </a:ext>
            </a:extLst>
          </p:cNvPr>
          <p:cNvSpPr/>
          <p:nvPr/>
        </p:nvSpPr>
        <p:spPr>
          <a:xfrm>
            <a:off x="331412" y="3034991"/>
            <a:ext cx="3112463" cy="1949452"/>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3690687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a:off x="-66040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571943" y="261193"/>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11" name="TextBox 10">
            <a:extLst>
              <a:ext uri="{FF2B5EF4-FFF2-40B4-BE49-F238E27FC236}">
                <a16:creationId xmlns:a16="http://schemas.microsoft.com/office/drawing/2014/main" id="{716FED64-398C-47A9-BD3D-0C057689BA4E}"/>
              </a:ext>
            </a:extLst>
          </p:cNvPr>
          <p:cNvSpPr txBox="1"/>
          <p:nvPr/>
        </p:nvSpPr>
        <p:spPr>
          <a:xfrm>
            <a:off x="2032000" y="1346200"/>
            <a:ext cx="10160000" cy="4976812"/>
          </a:xfrm>
          <a:prstGeom prst="rect">
            <a:avLst/>
          </a:prstGeom>
          <a:noFill/>
        </p:spPr>
        <p:txBody>
          <a:bodyPr wrap="square">
            <a:spAutoFit/>
          </a:bodyPr>
          <a:lstStyle/>
          <a:p>
            <a:r>
              <a:rPr lang="en-US" sz="1867">
                <a:solidFill>
                  <a:schemeClr val="bg1"/>
                </a:solidFill>
                <a:latin typeface="Now Bold" panose="020B0604020202020204" charset="0"/>
              </a:rPr>
              <a:t>When everyone around you has strong negative reactions, yet you continue covering up, defending or explaining a relationship.</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When there is a constant pattern of non-performance and yet you continue to believe in false promises.</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When there are repetitive, destructive fights that nobody wins.</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When others are horrified by something that has happened to you and you are not.</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When you obsess over showing someone that he or she is wrong about you, your relationship or the person’s treatment of you.</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When you feel stuck because you know what other person is doing is destructive but you believe you cannot do anything about it.</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When you feel loyal to someone even though you harbor secrets that are damaging to others.</a:t>
            </a:r>
          </a:p>
        </p:txBody>
      </p:sp>
      <p:sp>
        <p:nvSpPr>
          <p:cNvPr id="12" name="TextBox 11">
            <a:extLst>
              <a:ext uri="{FF2B5EF4-FFF2-40B4-BE49-F238E27FC236}">
                <a16:creationId xmlns:a16="http://schemas.microsoft.com/office/drawing/2014/main" id="{CC2BA876-CA06-4BFE-B7AD-BD0BD0705110}"/>
              </a:ext>
            </a:extLst>
          </p:cNvPr>
          <p:cNvSpPr txBox="1"/>
          <p:nvPr/>
        </p:nvSpPr>
        <p:spPr>
          <a:xfrm>
            <a:off x="-350381" y="2776471"/>
            <a:ext cx="2595657" cy="1290931"/>
          </a:xfrm>
          <a:prstGeom prst="rect">
            <a:avLst/>
          </a:prstGeom>
          <a:noFill/>
        </p:spPr>
        <p:txBody>
          <a:bodyPr wrap="square">
            <a:spAutoFit/>
          </a:bodyPr>
          <a:lstStyle/>
          <a:p>
            <a:pPr algn="ctr" defTabSz="609630">
              <a:lnSpc>
                <a:spcPts val="3120"/>
              </a:lnSpc>
              <a:defRPr/>
            </a:pPr>
            <a:r>
              <a:rPr lang="en-US" sz="3600" spc="71">
                <a:solidFill>
                  <a:srgbClr val="FFFFFF"/>
                </a:solidFill>
                <a:latin typeface="Now Bold"/>
              </a:rPr>
              <a:t>Signs of Trauma Bond</a:t>
            </a:r>
          </a:p>
        </p:txBody>
      </p:sp>
    </p:spTree>
    <p:extLst>
      <p:ext uri="{BB962C8B-B14F-4D97-AF65-F5344CB8AC3E}">
        <p14:creationId xmlns:p14="http://schemas.microsoft.com/office/powerpoint/2010/main" val="1117657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Shape 65"/>
        <p:cNvGrpSpPr/>
        <p:nvPr/>
      </p:nvGrpSpPr>
      <p:grpSpPr>
        <a:xfrm>
          <a:off x="0" y="0"/>
          <a:ext cx="0" cy="0"/>
          <a:chOff x="0" y="0"/>
          <a:chExt cx="0" cy="0"/>
        </a:xfrm>
      </p:grpSpPr>
      <p:sp>
        <p:nvSpPr>
          <p:cNvPr id="5" name="Rectangle 4"/>
          <p:cNvSpPr/>
          <p:nvPr/>
        </p:nvSpPr>
        <p:spPr>
          <a:xfrm>
            <a:off x="0" y="1218112"/>
            <a:ext cx="9582912" cy="541433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a:p>
        </p:txBody>
      </p:sp>
      <p:sp>
        <p:nvSpPr>
          <p:cNvPr id="66" name="Google Shape;66;p15"/>
          <p:cNvSpPr txBox="1">
            <a:spLocks noGrp="1"/>
          </p:cNvSpPr>
          <p:nvPr>
            <p:ph type="title"/>
          </p:nvPr>
        </p:nvSpPr>
        <p:spPr>
          <a:xfrm>
            <a:off x="0" y="245192"/>
            <a:ext cx="11360800" cy="763600"/>
          </a:xfrm>
          <a:prstGeom prst="rect">
            <a:avLst/>
          </a:prstGeom>
        </p:spPr>
        <p:txBody>
          <a:bodyPr spcFirstLastPara="1" vert="horz" wrap="square" lIns="121900" tIns="121900" rIns="121900" bIns="121900" rtlCol="0" anchor="t" anchorCtr="0">
            <a:noAutofit/>
          </a:bodyPr>
          <a:lstStyle/>
          <a:p>
            <a:r>
              <a:rPr lang="en"/>
              <a:t>Trauma-Coerced Attachment </a:t>
            </a:r>
            <a:endParaRPr/>
          </a:p>
        </p:txBody>
      </p:sp>
      <p:sp>
        <p:nvSpPr>
          <p:cNvPr id="67" name="Google Shape;67;p15"/>
          <p:cNvSpPr txBox="1">
            <a:spLocks noGrp="1"/>
          </p:cNvSpPr>
          <p:nvPr>
            <p:ph type="body" idx="1"/>
          </p:nvPr>
        </p:nvSpPr>
        <p:spPr>
          <a:xfrm>
            <a:off x="-134113" y="799471"/>
            <a:ext cx="9283604" cy="5295900"/>
          </a:xfrm>
          <a:prstGeom prst="rect">
            <a:avLst/>
          </a:prstGeom>
        </p:spPr>
        <p:txBody>
          <a:bodyPr spcFirstLastPara="1" vert="horz" wrap="square" lIns="121900" tIns="121900" rIns="121900" bIns="121900" rtlCol="0" anchor="t" anchorCtr="0">
            <a:noAutofit/>
          </a:bodyPr>
          <a:lstStyle/>
          <a:p>
            <a:pPr marL="152396" indent="0">
              <a:lnSpc>
                <a:spcPct val="115000"/>
              </a:lnSpc>
              <a:spcBef>
                <a:spcPts val="1333"/>
              </a:spcBef>
              <a:buClr>
                <a:schemeClr val="dk1"/>
              </a:buClr>
              <a:buNone/>
            </a:pPr>
            <a:endParaRPr lang="en-US" sz="2133">
              <a:solidFill>
                <a:schemeClr val="bg1"/>
              </a:solidFill>
            </a:endParaRPr>
          </a:p>
          <a:p>
            <a:pPr>
              <a:lnSpc>
                <a:spcPct val="100000"/>
              </a:lnSpc>
              <a:buClr>
                <a:schemeClr val="bg1"/>
              </a:buClr>
              <a:buFont typeface="Arial" panose="020B0604020202020204" pitchFamily="34" charset="0"/>
              <a:buChar char="•"/>
            </a:pPr>
            <a:r>
              <a:rPr lang="en-US" sz="2133">
                <a:solidFill>
                  <a:schemeClr val="bg1"/>
                </a:solidFill>
              </a:rPr>
              <a:t>“Trauma-coerced attachment” rather than “codependent” or “enabling”  </a:t>
            </a:r>
          </a:p>
          <a:p>
            <a:pPr lvl="1">
              <a:lnSpc>
                <a:spcPct val="115000"/>
              </a:lnSpc>
              <a:spcBef>
                <a:spcPts val="0"/>
              </a:spcBef>
              <a:buClr>
                <a:schemeClr val="bg1"/>
              </a:buClr>
              <a:buFont typeface="Arial" panose="020B0604020202020204" pitchFamily="34" charset="0"/>
              <a:buChar char="•"/>
            </a:pPr>
            <a:r>
              <a:rPr lang="en-US" sz="1600">
                <a:solidFill>
                  <a:schemeClr val="bg1"/>
                </a:solidFill>
              </a:rPr>
              <a:t>Terms negate the traumatic context</a:t>
            </a:r>
          </a:p>
          <a:p>
            <a:pPr marL="795847" lvl="1" indent="0">
              <a:lnSpc>
                <a:spcPct val="115000"/>
              </a:lnSpc>
              <a:spcBef>
                <a:spcPts val="0"/>
              </a:spcBef>
              <a:buClr>
                <a:schemeClr val="bg1"/>
              </a:buClr>
              <a:buNone/>
            </a:pPr>
            <a:endParaRPr lang="en-US" sz="1600">
              <a:solidFill>
                <a:schemeClr val="bg1"/>
              </a:solidFill>
            </a:endParaRPr>
          </a:p>
          <a:p>
            <a:pPr lvl="1">
              <a:lnSpc>
                <a:spcPct val="115000"/>
              </a:lnSpc>
              <a:spcBef>
                <a:spcPts val="0"/>
              </a:spcBef>
              <a:buClr>
                <a:schemeClr val="bg1"/>
              </a:buClr>
              <a:buFont typeface="Arial" panose="020B0604020202020204" pitchFamily="34" charset="0"/>
              <a:buChar char="•"/>
            </a:pPr>
            <a:r>
              <a:rPr lang="en-US" sz="1600">
                <a:solidFill>
                  <a:schemeClr val="bg1"/>
                </a:solidFill>
              </a:rPr>
              <a:t>Blames, shames, and places inappropriate responsibility on survivors</a:t>
            </a:r>
          </a:p>
          <a:p>
            <a:pPr marL="795847" lvl="1" indent="0">
              <a:lnSpc>
                <a:spcPct val="115000"/>
              </a:lnSpc>
              <a:spcBef>
                <a:spcPts val="0"/>
              </a:spcBef>
              <a:buClr>
                <a:schemeClr val="bg1"/>
              </a:buClr>
              <a:buNone/>
            </a:pPr>
            <a:endParaRPr lang="en-US" sz="1600">
              <a:solidFill>
                <a:schemeClr val="bg1"/>
              </a:solidFill>
            </a:endParaRPr>
          </a:p>
          <a:p>
            <a:pPr lvl="1">
              <a:lnSpc>
                <a:spcPct val="115000"/>
              </a:lnSpc>
              <a:spcBef>
                <a:spcPts val="0"/>
              </a:spcBef>
              <a:buClr>
                <a:schemeClr val="bg1"/>
              </a:buClr>
              <a:buFont typeface="Arial" panose="020B0604020202020204" pitchFamily="34" charset="0"/>
              <a:buChar char="•"/>
            </a:pPr>
            <a:r>
              <a:rPr lang="en-US" sz="1600">
                <a:solidFill>
                  <a:schemeClr val="bg1"/>
                </a:solidFill>
              </a:rPr>
              <a:t>Survivor behaviors developed in the context of danger and exploitation </a:t>
            </a:r>
            <a:r>
              <a:rPr lang="en-US" sz="1600" b="1" u="sng">
                <a:solidFill>
                  <a:schemeClr val="bg1"/>
                </a:solidFill>
              </a:rPr>
              <a:t>are survival – not weakness</a:t>
            </a:r>
            <a:endParaRPr lang="en-US" sz="1600" u="sng">
              <a:solidFill>
                <a:schemeClr val="bg1"/>
              </a:solidFill>
            </a:endParaRPr>
          </a:p>
          <a:p>
            <a:pPr>
              <a:spcBef>
                <a:spcPts val="1333"/>
              </a:spcBef>
              <a:buClr>
                <a:schemeClr val="bg1"/>
              </a:buClr>
              <a:buFont typeface="Arial" panose="020B0604020202020204" pitchFamily="34" charset="0"/>
              <a:buChar char="•"/>
            </a:pPr>
            <a:r>
              <a:rPr lang="en-US" sz="1867">
                <a:solidFill>
                  <a:schemeClr val="bg1"/>
                </a:solidFill>
              </a:rPr>
              <a:t>The abuser is responsible for creating and maintaining this dynamic as a means of </a:t>
            </a:r>
            <a:r>
              <a:rPr lang="en-US" sz="1867" b="1">
                <a:solidFill>
                  <a:schemeClr val="bg1"/>
                </a:solidFill>
              </a:rPr>
              <a:t>power and control</a:t>
            </a:r>
          </a:p>
          <a:p>
            <a:pPr lvl="1">
              <a:spcBef>
                <a:spcPts val="1333"/>
              </a:spcBef>
              <a:buClr>
                <a:schemeClr val="bg1"/>
              </a:buClr>
              <a:buFont typeface="Arial" panose="020B0604020202020204" pitchFamily="34" charset="0"/>
              <a:buChar char="•"/>
            </a:pPr>
            <a:r>
              <a:rPr lang="en-US" sz="1600">
                <a:solidFill>
                  <a:schemeClr val="bg1"/>
                </a:solidFill>
              </a:rPr>
              <a:t>Professionals should strive to maintain this perspective when working in various systems and with survivors</a:t>
            </a:r>
          </a:p>
          <a:p>
            <a:pPr lvl="1">
              <a:spcBef>
                <a:spcPts val="1333"/>
              </a:spcBef>
              <a:buClr>
                <a:schemeClr val="bg1"/>
              </a:buClr>
              <a:buFont typeface="Arial" panose="020B0604020202020204" pitchFamily="34" charset="0"/>
              <a:buChar char="•"/>
            </a:pPr>
            <a:r>
              <a:rPr lang="en-US" sz="1600">
                <a:solidFill>
                  <a:schemeClr val="bg1"/>
                </a:solidFill>
              </a:rPr>
              <a:t>Difference between “she is trauma bonded” (responsibility on survivor) vs. “the abuser uses coercive control to enforce a trauma bond”</a:t>
            </a:r>
          </a:p>
        </p:txBody>
      </p:sp>
      <p:sp>
        <p:nvSpPr>
          <p:cNvPr id="7" name="Rectangle 6"/>
          <p:cNvSpPr/>
          <p:nvPr/>
        </p:nvSpPr>
        <p:spPr>
          <a:xfrm>
            <a:off x="9717024" y="1219957"/>
            <a:ext cx="2401824" cy="5412491"/>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pic>
        <p:nvPicPr>
          <p:cNvPr id="8" name="Picture 7" descr="A purple arrow with blue text&#10;&#10;Description automatically generated">
            <a:extLst>
              <a:ext uri="{FF2B5EF4-FFF2-40B4-BE49-F238E27FC236}">
                <a16:creationId xmlns:a16="http://schemas.microsoft.com/office/drawing/2014/main" id="{0954D886-9BAA-4286-9C2F-52CD41DD6F4B}"/>
              </a:ext>
            </a:extLst>
          </p:cNvPr>
          <p:cNvPicPr>
            <a:picLocks noChangeAspect="1"/>
          </p:cNvPicPr>
          <p:nvPr/>
        </p:nvPicPr>
        <p:blipFill>
          <a:blip r:embed="rId3"/>
          <a:stretch>
            <a:fillRect/>
          </a:stretch>
        </p:blipFill>
        <p:spPr>
          <a:xfrm>
            <a:off x="9751487" y="5874844"/>
            <a:ext cx="2309452" cy="675515"/>
          </a:xfrm>
          <a:prstGeom prst="rect">
            <a:avLst/>
          </a:prstGeom>
        </p:spPr>
      </p:pic>
    </p:spTree>
    <p:extLst>
      <p:ext uri="{BB962C8B-B14F-4D97-AF65-F5344CB8AC3E}">
        <p14:creationId xmlns:p14="http://schemas.microsoft.com/office/powerpoint/2010/main" val="553676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Shape 79"/>
        <p:cNvGrpSpPr/>
        <p:nvPr/>
      </p:nvGrpSpPr>
      <p:grpSpPr>
        <a:xfrm>
          <a:off x="0" y="0"/>
          <a:ext cx="0" cy="0"/>
          <a:chOff x="0" y="0"/>
          <a:chExt cx="0" cy="0"/>
        </a:xfrm>
      </p:grpSpPr>
      <p:sp>
        <p:nvSpPr>
          <p:cNvPr id="4" name="Rectangle 3"/>
          <p:cNvSpPr/>
          <p:nvPr/>
        </p:nvSpPr>
        <p:spPr>
          <a:xfrm>
            <a:off x="1" y="1218112"/>
            <a:ext cx="6678140" cy="468281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a:p>
        </p:txBody>
      </p:sp>
      <p:sp>
        <p:nvSpPr>
          <p:cNvPr id="80" name="Google Shape;80;p17"/>
          <p:cNvSpPr txBox="1">
            <a:spLocks noGrp="1"/>
          </p:cNvSpPr>
          <p:nvPr>
            <p:ph type="title"/>
          </p:nvPr>
        </p:nvSpPr>
        <p:spPr>
          <a:xfrm>
            <a:off x="-11656" y="196756"/>
            <a:ext cx="11360800" cy="763600"/>
          </a:xfrm>
          <a:prstGeom prst="rect">
            <a:avLst/>
          </a:prstGeom>
        </p:spPr>
        <p:txBody>
          <a:bodyPr spcFirstLastPara="1" vert="horz" wrap="square" lIns="121900" tIns="121900" rIns="121900" bIns="121900" rtlCol="0" anchor="t" anchorCtr="0">
            <a:noAutofit/>
          </a:bodyPr>
          <a:lstStyle/>
          <a:p>
            <a:r>
              <a:rPr lang="en"/>
              <a:t>Trauma Bonding within Victimizations</a:t>
            </a:r>
            <a:endParaRPr/>
          </a:p>
        </p:txBody>
      </p:sp>
      <p:sp>
        <p:nvSpPr>
          <p:cNvPr id="81" name="Google Shape;81;p17"/>
          <p:cNvSpPr txBox="1">
            <a:spLocks noGrp="1"/>
          </p:cNvSpPr>
          <p:nvPr>
            <p:ph type="body" idx="1"/>
          </p:nvPr>
        </p:nvSpPr>
        <p:spPr>
          <a:xfrm>
            <a:off x="-76887" y="1466200"/>
            <a:ext cx="6514264" cy="5391801"/>
          </a:xfrm>
          <a:prstGeom prst="rect">
            <a:avLst/>
          </a:prstGeom>
        </p:spPr>
        <p:txBody>
          <a:bodyPr spcFirstLastPara="1" vert="horz" wrap="square" lIns="121900" tIns="121900" rIns="121900" bIns="121900" rtlCol="0" anchor="t" anchorCtr="0">
            <a:noAutofit/>
          </a:bodyPr>
          <a:lstStyle/>
          <a:p>
            <a:pPr>
              <a:buClr>
                <a:schemeClr val="bg1"/>
              </a:buClr>
              <a:buFont typeface="Arial" panose="020B0604020202020204" pitchFamily="34" charset="0"/>
              <a:buChar char="•"/>
            </a:pPr>
            <a:r>
              <a:rPr lang="en">
                <a:solidFill>
                  <a:schemeClr val="bg1"/>
                </a:solidFill>
              </a:rPr>
              <a:t>Trauma bonding can occur in a variety of situations</a:t>
            </a:r>
          </a:p>
          <a:p>
            <a:pPr>
              <a:buClr>
                <a:schemeClr val="bg1"/>
              </a:buClr>
              <a:buFont typeface="Arial" panose="020B0604020202020204" pitchFamily="34" charset="0"/>
              <a:buChar char="•"/>
            </a:pPr>
            <a:r>
              <a:rPr lang="en-US">
                <a:solidFill>
                  <a:schemeClr val="bg1"/>
                </a:solidFill>
              </a:rPr>
              <a:t>A child who does not disclose sexual abuse by a family member</a:t>
            </a:r>
          </a:p>
          <a:p>
            <a:pPr>
              <a:buClr>
                <a:schemeClr val="bg1"/>
              </a:buClr>
              <a:buFont typeface="Arial" panose="020B0604020202020204" pitchFamily="34" charset="0"/>
              <a:buChar char="•"/>
            </a:pPr>
            <a:r>
              <a:rPr lang="en-US">
                <a:solidFill>
                  <a:schemeClr val="bg1"/>
                </a:solidFill>
              </a:rPr>
              <a:t>A partner who declines to testify against their abuser</a:t>
            </a:r>
            <a:endParaRPr lang="en">
              <a:solidFill>
                <a:schemeClr val="bg1"/>
              </a:solidFill>
            </a:endParaRPr>
          </a:p>
          <a:p>
            <a:pPr>
              <a:buClr>
                <a:schemeClr val="bg1"/>
              </a:buClr>
              <a:buFont typeface="Arial" panose="020B0604020202020204" pitchFamily="34" charset="0"/>
              <a:buChar char="•"/>
            </a:pPr>
            <a:r>
              <a:rPr lang="en">
                <a:solidFill>
                  <a:schemeClr val="bg1"/>
                </a:solidFill>
              </a:rPr>
              <a:t>A trafficking victim who accepts legal </a:t>
            </a:r>
            <a:r>
              <a:rPr lang="en-US">
                <a:solidFill>
                  <a:schemeClr val="bg1"/>
                </a:solidFill>
              </a:rPr>
              <a:t>consequences,</a:t>
            </a:r>
            <a:r>
              <a:rPr lang="en">
                <a:solidFill>
                  <a:schemeClr val="bg1"/>
                </a:solidFill>
              </a:rPr>
              <a:t> so their trafficker avoids criminal prosecution</a:t>
            </a:r>
          </a:p>
          <a:p>
            <a:pPr marL="152396" indent="0">
              <a:buClr>
                <a:schemeClr val="bg1"/>
              </a:buClr>
              <a:buNone/>
            </a:pPr>
            <a:endParaRPr lang="en" sz="1867">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613" y="1591121"/>
            <a:ext cx="5206649" cy="4010608"/>
          </a:xfrm>
          <a:prstGeom prst="rect">
            <a:avLst/>
          </a:prstGeom>
        </p:spPr>
      </p:pic>
      <p:pic>
        <p:nvPicPr>
          <p:cNvPr id="7" name="Picture 6" descr="A purple arrow with blue text&#10;&#10;Description automatically generated">
            <a:extLst>
              <a:ext uri="{FF2B5EF4-FFF2-40B4-BE49-F238E27FC236}">
                <a16:creationId xmlns:a16="http://schemas.microsoft.com/office/drawing/2014/main" id="{11D99EE8-BB65-47C8-8E84-A9888DFBED20}"/>
              </a:ext>
            </a:extLst>
          </p:cNvPr>
          <p:cNvPicPr>
            <a:picLocks noChangeAspect="1"/>
          </p:cNvPicPr>
          <p:nvPr/>
        </p:nvPicPr>
        <p:blipFill>
          <a:blip r:embed="rId4"/>
          <a:stretch>
            <a:fillRect/>
          </a:stretch>
        </p:blipFill>
        <p:spPr>
          <a:xfrm>
            <a:off x="117226" y="6069013"/>
            <a:ext cx="2309452" cy="67551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sp>
        <p:nvSpPr>
          <p:cNvPr id="4" name="Rectangle 3"/>
          <p:cNvSpPr/>
          <p:nvPr/>
        </p:nvSpPr>
        <p:spPr>
          <a:xfrm>
            <a:off x="0" y="987433"/>
            <a:ext cx="12192000" cy="479907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11EB5531-D419-430E-8198-EAF77BF9E333}"/>
              </a:ext>
            </a:extLst>
          </p:cNvPr>
          <p:cNvSpPr>
            <a:spLocks noGrp="1"/>
          </p:cNvSpPr>
          <p:nvPr>
            <p:ph type="body" idx="1"/>
          </p:nvPr>
        </p:nvSpPr>
        <p:spPr>
          <a:xfrm>
            <a:off x="3630" y="978886"/>
            <a:ext cx="11783300" cy="5612185"/>
          </a:xfrm>
        </p:spPr>
        <p:txBody>
          <a:bodyPr/>
          <a:lstStyle/>
          <a:p>
            <a:pPr marL="152396" indent="0">
              <a:lnSpc>
                <a:spcPct val="150000"/>
              </a:lnSpc>
              <a:buClr>
                <a:schemeClr val="bg1"/>
              </a:buClr>
              <a:buNone/>
            </a:pPr>
            <a:r>
              <a:rPr lang="en" sz="2133">
                <a:solidFill>
                  <a:schemeClr val="bg1"/>
                </a:solidFill>
              </a:rPr>
              <a:t>History of abuse and neglect – ACEs</a:t>
            </a:r>
          </a:p>
          <a:p>
            <a:pPr marL="152396" indent="0">
              <a:lnSpc>
                <a:spcPct val="150000"/>
              </a:lnSpc>
              <a:buClr>
                <a:schemeClr val="bg1"/>
              </a:buClr>
              <a:buNone/>
            </a:pPr>
            <a:r>
              <a:rPr lang="en" sz="2133">
                <a:solidFill>
                  <a:schemeClr val="bg1"/>
                </a:solidFill>
              </a:rPr>
              <a:t>Poverty and homelessness</a:t>
            </a:r>
          </a:p>
          <a:p>
            <a:pPr marL="152396" indent="0">
              <a:lnSpc>
                <a:spcPct val="150000"/>
              </a:lnSpc>
              <a:buClr>
                <a:schemeClr val="bg1"/>
              </a:buClr>
              <a:buNone/>
            </a:pPr>
            <a:r>
              <a:rPr lang="en" sz="2133">
                <a:solidFill>
                  <a:schemeClr val="bg1"/>
                </a:solidFill>
              </a:rPr>
              <a:t>Limited access to educational and economic opportunities</a:t>
            </a:r>
          </a:p>
          <a:p>
            <a:pPr marL="152396" indent="0">
              <a:lnSpc>
                <a:spcPct val="150000"/>
              </a:lnSpc>
              <a:buClr>
                <a:schemeClr val="bg1"/>
              </a:buClr>
              <a:buNone/>
            </a:pPr>
            <a:r>
              <a:rPr lang="en" sz="2133">
                <a:solidFill>
                  <a:schemeClr val="bg1"/>
                </a:solidFill>
              </a:rPr>
              <a:t>Involvement in child welfare system</a:t>
            </a:r>
          </a:p>
          <a:p>
            <a:pPr marL="152396" indent="0">
              <a:lnSpc>
                <a:spcPct val="150000"/>
              </a:lnSpc>
              <a:buClr>
                <a:schemeClr val="bg1"/>
              </a:buClr>
              <a:buNone/>
            </a:pPr>
            <a:r>
              <a:rPr lang="en" sz="2133">
                <a:solidFill>
                  <a:schemeClr val="bg1"/>
                </a:solidFill>
              </a:rPr>
              <a:t>Substance use and mental health factors</a:t>
            </a:r>
          </a:p>
          <a:p>
            <a:pPr marL="152396" indent="0">
              <a:lnSpc>
                <a:spcPct val="100000"/>
              </a:lnSpc>
              <a:buClr>
                <a:schemeClr val="bg1"/>
              </a:buClr>
              <a:buNone/>
            </a:pPr>
            <a:r>
              <a:rPr lang="en" sz="2133">
                <a:solidFill>
                  <a:schemeClr val="bg1"/>
                </a:solidFill>
              </a:rPr>
              <a:t>Structural inequities due racism and systems oppression Communities that have been marginalized – race, immigrant &amp; refugee, LGBTQ+</a:t>
            </a:r>
          </a:p>
          <a:p>
            <a:pPr marL="152396" indent="0">
              <a:lnSpc>
                <a:spcPct val="150000"/>
              </a:lnSpc>
              <a:buClr>
                <a:schemeClr val="bg1"/>
              </a:buClr>
              <a:buNone/>
            </a:pPr>
            <a:r>
              <a:rPr lang="en" sz="2133">
                <a:solidFill>
                  <a:schemeClr val="bg1"/>
                </a:solidFill>
              </a:rPr>
              <a:t>Witnessing violence in the home and community</a:t>
            </a:r>
          </a:p>
          <a:p>
            <a:pPr marL="152396" indent="0">
              <a:lnSpc>
                <a:spcPct val="150000"/>
              </a:lnSpc>
              <a:buClr>
                <a:schemeClr val="bg1"/>
              </a:buClr>
              <a:buNone/>
            </a:pPr>
            <a:r>
              <a:rPr lang="en" sz="2133">
                <a:solidFill>
                  <a:schemeClr val="bg1"/>
                </a:solidFill>
              </a:rPr>
              <a:t>Low self-esteem</a:t>
            </a:r>
          </a:p>
          <a:p>
            <a:pPr marL="152396" indent="0">
              <a:lnSpc>
                <a:spcPct val="150000"/>
              </a:lnSpc>
              <a:buClr>
                <a:schemeClr val="bg1"/>
              </a:buClr>
              <a:buNone/>
            </a:pPr>
            <a:r>
              <a:rPr lang="en" sz="2133">
                <a:solidFill>
                  <a:schemeClr val="bg1"/>
                </a:solidFill>
              </a:rPr>
              <a:t>Unmonitored access to technology (more specific to trafficking &amp; childhood sexual abuse risk)</a:t>
            </a:r>
          </a:p>
        </p:txBody>
      </p:sp>
      <p:cxnSp>
        <p:nvCxnSpPr>
          <p:cNvPr id="7" name="Straight Connector 6"/>
          <p:cNvCxnSpPr/>
          <p:nvPr/>
        </p:nvCxnSpPr>
        <p:spPr>
          <a:xfrm>
            <a:off x="3629" y="1616571"/>
            <a:ext cx="12192000" cy="13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2113683"/>
            <a:ext cx="12192000" cy="13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144" y="2621686"/>
            <a:ext cx="12192000" cy="13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028" y="3089768"/>
            <a:ext cx="12192000" cy="13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60" y="3536084"/>
            <a:ext cx="12192000" cy="13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519" y="4218251"/>
            <a:ext cx="12192000" cy="13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635" y="4740766"/>
            <a:ext cx="12192000" cy="13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519" y="5165311"/>
            <a:ext cx="12192000" cy="13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Google Shape;66;p15"/>
          <p:cNvSpPr txBox="1">
            <a:spLocks noGrp="1"/>
          </p:cNvSpPr>
          <p:nvPr>
            <p:ph type="title"/>
          </p:nvPr>
        </p:nvSpPr>
        <p:spPr>
          <a:xfrm>
            <a:off x="29028" y="101495"/>
            <a:ext cx="11360800" cy="763600"/>
          </a:xfrm>
          <a:prstGeom prst="rect">
            <a:avLst/>
          </a:prstGeom>
        </p:spPr>
        <p:txBody>
          <a:bodyPr spcFirstLastPara="1" vert="horz" wrap="square" lIns="121900" tIns="121900" rIns="121900" bIns="121900" rtlCol="0" anchor="t" anchorCtr="0">
            <a:noAutofit/>
          </a:bodyPr>
          <a:lstStyle/>
          <a:p>
            <a:r>
              <a:rPr lang="en"/>
              <a:t>Common Risk Factors</a:t>
            </a:r>
            <a:endParaRPr/>
          </a:p>
        </p:txBody>
      </p:sp>
      <p:pic>
        <p:nvPicPr>
          <p:cNvPr id="5" name="Picture 4" descr="A purple arrow with blue text&#10;&#10;Description automatically generated">
            <a:extLst>
              <a:ext uri="{FF2B5EF4-FFF2-40B4-BE49-F238E27FC236}">
                <a16:creationId xmlns:a16="http://schemas.microsoft.com/office/drawing/2014/main" id="{E3EB9C82-C89F-42FB-9B93-3059CE04C728}"/>
              </a:ext>
            </a:extLst>
          </p:cNvPr>
          <p:cNvPicPr>
            <a:picLocks noChangeAspect="1"/>
          </p:cNvPicPr>
          <p:nvPr/>
        </p:nvPicPr>
        <p:blipFill>
          <a:blip r:embed="rId3"/>
          <a:stretch>
            <a:fillRect/>
          </a:stretch>
        </p:blipFill>
        <p:spPr>
          <a:xfrm>
            <a:off x="117226" y="6002635"/>
            <a:ext cx="2309452" cy="675515"/>
          </a:xfrm>
          <a:prstGeom prst="rect">
            <a:avLst/>
          </a:prstGeom>
        </p:spPr>
      </p:pic>
    </p:spTree>
    <p:extLst>
      <p:ext uri="{BB962C8B-B14F-4D97-AF65-F5344CB8AC3E}">
        <p14:creationId xmlns:p14="http://schemas.microsoft.com/office/powerpoint/2010/main" val="99096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598052" y="-206198"/>
            <a:ext cx="1711353" cy="7270395"/>
            <a:chOff x="0" y="0"/>
            <a:chExt cx="3422705" cy="14540791"/>
          </a:xfrm>
        </p:grpSpPr>
        <p:sp>
          <p:nvSpPr>
            <p:cNvPr id="3" name="AutoShape 3"/>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6" name="Freeform 6"/>
          <p:cNvSpPr/>
          <p:nvPr/>
        </p:nvSpPr>
        <p:spPr>
          <a:xfrm>
            <a:off x="228122" y="2233316"/>
            <a:ext cx="3225607" cy="2110085"/>
          </a:xfrm>
          <a:custGeom>
            <a:avLst/>
            <a:gdLst/>
            <a:ahLst/>
            <a:cxnLst/>
            <a:rect l="l" t="t" r="r" b="b"/>
            <a:pathLst>
              <a:path w="4838411" h="3165127">
                <a:moveTo>
                  <a:pt x="0" y="0"/>
                </a:moveTo>
                <a:lnTo>
                  <a:pt x="4838411" y="0"/>
                </a:lnTo>
                <a:lnTo>
                  <a:pt x="4838411" y="3165127"/>
                </a:lnTo>
                <a:lnTo>
                  <a:pt x="0" y="3165127"/>
                </a:lnTo>
                <a:lnTo>
                  <a:pt x="0" y="0"/>
                </a:lnTo>
                <a:close/>
              </a:path>
            </a:pathLst>
          </a:custGeom>
          <a:blipFill>
            <a:blip r:embed="rId2"/>
            <a:stretch>
              <a:fillRect/>
            </a:stretch>
          </a:blipFill>
        </p:spPr>
        <p:txBody>
          <a:bodyPr/>
          <a:lstStyle/>
          <a:p>
            <a:endParaRPr lang="en-US" sz="1200"/>
          </a:p>
        </p:txBody>
      </p:sp>
      <p:sp>
        <p:nvSpPr>
          <p:cNvPr id="8" name="TextBox 8"/>
          <p:cNvSpPr txBox="1"/>
          <p:nvPr/>
        </p:nvSpPr>
        <p:spPr>
          <a:xfrm>
            <a:off x="0" y="399503"/>
            <a:ext cx="2847461" cy="1192634"/>
          </a:xfrm>
          <a:prstGeom prst="rect">
            <a:avLst/>
          </a:prstGeom>
        </p:spPr>
        <p:txBody>
          <a:bodyPr wrap="square" lIns="0" tIns="0" rIns="0" bIns="0" rtlCol="0" anchor="t">
            <a:spAutoFit/>
          </a:bodyPr>
          <a:lstStyle/>
          <a:p>
            <a:pPr algn="ctr" defTabSz="609630">
              <a:lnSpc>
                <a:spcPts val="3120"/>
              </a:lnSpc>
              <a:defRPr/>
            </a:pPr>
            <a:r>
              <a:rPr lang="en-US" sz="2933">
                <a:solidFill>
                  <a:schemeClr val="bg1"/>
                </a:solidFill>
                <a:latin typeface="Now Bold" panose="020B0604020202020204" charset="0"/>
              </a:rPr>
              <a:t>Community and Societal Risk Factors</a:t>
            </a:r>
            <a:endParaRPr lang="en-US" sz="1333" spc="71">
              <a:solidFill>
                <a:schemeClr val="bg1"/>
              </a:solidFill>
              <a:latin typeface="Now Bold" panose="020B0604020202020204" charset="0"/>
            </a:endParaRPr>
          </a:p>
        </p:txBody>
      </p:sp>
      <p:sp>
        <p:nvSpPr>
          <p:cNvPr id="10" name="TextBox 9">
            <a:extLst>
              <a:ext uri="{FF2B5EF4-FFF2-40B4-BE49-F238E27FC236}">
                <a16:creationId xmlns:a16="http://schemas.microsoft.com/office/drawing/2014/main" id="{90F16B39-1DFB-4133-8CD8-F925BAEB1DFB}"/>
              </a:ext>
            </a:extLst>
          </p:cNvPr>
          <p:cNvSpPr txBox="1"/>
          <p:nvPr/>
        </p:nvSpPr>
        <p:spPr>
          <a:xfrm>
            <a:off x="4437628" y="238383"/>
            <a:ext cx="7546571" cy="6126101"/>
          </a:xfrm>
          <a:prstGeom prst="rect">
            <a:avLst/>
          </a:prstGeom>
          <a:noFill/>
        </p:spPr>
        <p:txBody>
          <a:bodyPr wrap="square">
            <a:spAutoFit/>
          </a:bodyPr>
          <a:lstStyle/>
          <a:p>
            <a:r>
              <a:rPr lang="en-US" sz="1867">
                <a:solidFill>
                  <a:schemeClr val="bg1"/>
                </a:solidFill>
                <a:latin typeface="Now Bold" panose="020B0604020202020204" charset="0"/>
              </a:rPr>
              <a:t>Poverty and associated factors (e.g., overcrowding, high unemployment rates)</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Low social capital-lack of institutions, relationships, and norms that shape a community’s social interactions</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Poor neighborhood support and cohesion</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Weak community sanctions against IPV (e.g., unwillingness of neighbors to intervene in situations where they witness violence)</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High alcohol outlet density</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Traditional gender norms and gender inequality (e.g., women should stay at home, not enter workforce, and be submissive; men support the family and make the decisions)</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Cultural norms that support aggression toward others</a:t>
            </a:r>
          </a:p>
          <a:p>
            <a:r>
              <a:rPr lang="en-US" sz="1867">
                <a:solidFill>
                  <a:schemeClr val="bg1"/>
                </a:solidFill>
                <a:latin typeface="Now Bold" panose="020B0604020202020204" charset="0"/>
              </a:rPr>
              <a:t>Societal income inequality</a:t>
            </a:r>
          </a:p>
          <a:p>
            <a:endParaRPr lang="en-US" sz="1867">
              <a:solidFill>
                <a:schemeClr val="bg1"/>
              </a:solidFill>
              <a:latin typeface="Now Bold" panose="020B0604020202020204" charset="0"/>
            </a:endParaRPr>
          </a:p>
          <a:p>
            <a:r>
              <a:rPr lang="en-US" sz="1867">
                <a:solidFill>
                  <a:schemeClr val="bg1"/>
                </a:solidFill>
                <a:latin typeface="Now Bold" panose="020B0604020202020204" charset="0"/>
              </a:rPr>
              <a:t>Weak health, educational, economic, and social policies/laws</a:t>
            </a:r>
          </a:p>
        </p:txBody>
      </p:sp>
    </p:spTree>
    <p:extLst>
      <p:ext uri="{BB962C8B-B14F-4D97-AF65-F5344CB8AC3E}">
        <p14:creationId xmlns:p14="http://schemas.microsoft.com/office/powerpoint/2010/main" val="417042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3" name="Group 3"/>
          <p:cNvGrpSpPr/>
          <p:nvPr/>
        </p:nvGrpSpPr>
        <p:grpSpPr>
          <a:xfrm rot="5400000">
            <a:off x="5240324" y="2783079"/>
            <a:ext cx="1711353" cy="7270395"/>
            <a:chOff x="0" y="0"/>
            <a:chExt cx="3422705" cy="14540791"/>
          </a:xfrm>
        </p:grpSpPr>
        <p:sp>
          <p:nvSpPr>
            <p:cNvPr id="4" name="AutoShape 4"/>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8" name="TextBox 8"/>
          <p:cNvSpPr txBox="1"/>
          <p:nvPr/>
        </p:nvSpPr>
        <p:spPr>
          <a:xfrm>
            <a:off x="7569200" y="1295401"/>
            <a:ext cx="7366000" cy="718145"/>
          </a:xfrm>
          <a:prstGeom prst="rect">
            <a:avLst/>
          </a:prstGeom>
        </p:spPr>
        <p:txBody>
          <a:bodyPr wrap="square" lIns="0" tIns="0" rIns="0" bIns="0" rtlCol="0" anchor="t">
            <a:spAutoFit/>
          </a:bodyPr>
          <a:lstStyle/>
          <a:p>
            <a:pPr defTabSz="609630">
              <a:lnSpc>
                <a:spcPts val="5600"/>
              </a:lnSpc>
              <a:defRPr/>
            </a:pPr>
            <a:r>
              <a:rPr lang="en-US" sz="4667" spc="140">
                <a:solidFill>
                  <a:srgbClr val="FFFFFF"/>
                </a:solidFill>
                <a:latin typeface="Now Bold" panose="020B0604020202020204" charset="0"/>
              </a:rPr>
              <a:t>Co- Survivors</a:t>
            </a:r>
          </a:p>
        </p:txBody>
      </p:sp>
      <p:sp>
        <p:nvSpPr>
          <p:cNvPr id="17" name="TextBox 16">
            <a:extLst>
              <a:ext uri="{FF2B5EF4-FFF2-40B4-BE49-F238E27FC236}">
                <a16:creationId xmlns:a16="http://schemas.microsoft.com/office/drawing/2014/main" id="{86BB6B90-8A27-496A-96B1-567A9DD4D484}"/>
              </a:ext>
            </a:extLst>
          </p:cNvPr>
          <p:cNvSpPr txBox="1"/>
          <p:nvPr/>
        </p:nvSpPr>
        <p:spPr>
          <a:xfrm>
            <a:off x="-50800" y="306898"/>
            <a:ext cx="7518400" cy="4689489"/>
          </a:xfrm>
          <a:prstGeom prst="rect">
            <a:avLst/>
          </a:prstGeom>
          <a:noFill/>
        </p:spPr>
        <p:txBody>
          <a:bodyPr wrap="square">
            <a:spAutoFit/>
          </a:bodyPr>
          <a:lstStyle/>
          <a:p>
            <a:pPr lvl="1"/>
            <a:r>
              <a:rPr lang="en-US" sz="1867">
                <a:solidFill>
                  <a:schemeClr val="bg1"/>
                </a:solidFill>
                <a:latin typeface="Now Bold" panose="020B0604020202020204" charset="0"/>
              </a:rPr>
              <a:t>Take the time to listen, approach your loved one at a time and place that is safe</a:t>
            </a:r>
          </a:p>
          <a:p>
            <a:pPr lvl="1"/>
            <a:endParaRPr lang="en-US" sz="1867">
              <a:solidFill>
                <a:schemeClr val="bg1"/>
              </a:solidFill>
              <a:latin typeface="Now Bold" panose="020B0604020202020204" charset="0"/>
            </a:endParaRPr>
          </a:p>
          <a:p>
            <a:pPr lvl="1"/>
            <a:r>
              <a:rPr lang="en-US" sz="1867">
                <a:solidFill>
                  <a:schemeClr val="bg1"/>
                </a:solidFill>
                <a:latin typeface="Now Bold" panose="020B0604020202020204" charset="0"/>
              </a:rPr>
              <a:t>Communicate that you care and believe your loved one, validate what your loved one, that they are not “crazy” </a:t>
            </a:r>
          </a:p>
          <a:p>
            <a:pPr lvl="1"/>
            <a:r>
              <a:rPr lang="en-US" sz="1867">
                <a:solidFill>
                  <a:schemeClr val="bg1"/>
                </a:solidFill>
                <a:latin typeface="Now Bold" panose="020B0604020202020204" charset="0"/>
              </a:rPr>
              <a:t>Normalize, normalize, normalize! Let them know it is not their fault </a:t>
            </a:r>
          </a:p>
          <a:p>
            <a:pPr lvl="1"/>
            <a:endParaRPr lang="en-US" sz="1867">
              <a:solidFill>
                <a:schemeClr val="bg1"/>
              </a:solidFill>
              <a:latin typeface="Now Bold" panose="020B0604020202020204" charset="0"/>
            </a:endParaRPr>
          </a:p>
          <a:p>
            <a:pPr lvl="1"/>
            <a:r>
              <a:rPr lang="en-US" sz="1867">
                <a:solidFill>
                  <a:schemeClr val="bg1"/>
                </a:solidFill>
                <a:latin typeface="Now Bold" panose="020B0604020202020204" charset="0"/>
              </a:rPr>
              <a:t>Help encourage your loved one, support them, and do not force them to disclose anything if they are not comfortable</a:t>
            </a:r>
          </a:p>
          <a:p>
            <a:pPr lvl="1"/>
            <a:r>
              <a:rPr lang="en-US" sz="1867">
                <a:solidFill>
                  <a:schemeClr val="bg1"/>
                </a:solidFill>
                <a:latin typeface="Now Bold" panose="020B0604020202020204" charset="0"/>
              </a:rPr>
              <a:t>Be patient, self-empowerment may take longer than you think.</a:t>
            </a:r>
          </a:p>
          <a:p>
            <a:pPr lvl="1"/>
            <a:endParaRPr lang="en-US" sz="1867">
              <a:solidFill>
                <a:schemeClr val="bg1"/>
              </a:solidFill>
              <a:latin typeface="Now Bold" panose="020B0604020202020204" charset="0"/>
            </a:endParaRPr>
          </a:p>
          <a:p>
            <a:pPr lvl="1"/>
            <a:r>
              <a:rPr lang="en-US" sz="1867">
                <a:solidFill>
                  <a:schemeClr val="bg1"/>
                </a:solidFill>
                <a:latin typeface="Now Bold" panose="020B0604020202020204" charset="0"/>
              </a:rPr>
              <a:t>Respect the choices of your loved one and connect them with resources if necessary</a:t>
            </a:r>
          </a:p>
          <a:p>
            <a:pPr lvl="1"/>
            <a:endParaRPr lang="en-US" sz="1867">
              <a:solidFill>
                <a:schemeClr val="bg1"/>
              </a:solidFill>
              <a:latin typeface="Now Bold" panose="020B0604020202020204" charset="0"/>
            </a:endParaRPr>
          </a:p>
          <a:p>
            <a:pPr lvl="1"/>
            <a:r>
              <a:rPr lang="en-US" sz="1867">
                <a:solidFill>
                  <a:schemeClr val="bg1"/>
                </a:solidFill>
                <a:latin typeface="Now Bold" panose="020B0604020202020204" charset="0"/>
              </a:rPr>
              <a:t>Consider contacting your local domestic violence hotline to learn about the resources in your area should your loved on want them </a:t>
            </a:r>
          </a:p>
        </p:txBody>
      </p:sp>
      <p:sp>
        <p:nvSpPr>
          <p:cNvPr id="7" name="Freeform 7"/>
          <p:cNvSpPr/>
          <p:nvPr/>
        </p:nvSpPr>
        <p:spPr>
          <a:xfrm>
            <a:off x="9855200" y="5980651"/>
            <a:ext cx="2225527" cy="650967"/>
          </a:xfrm>
          <a:custGeom>
            <a:avLst/>
            <a:gdLst/>
            <a:ahLst/>
            <a:cxnLst/>
            <a:rect l="l" t="t" r="r" b="b"/>
            <a:pathLst>
              <a:path w="3338290" h="976450">
                <a:moveTo>
                  <a:pt x="0" y="0"/>
                </a:moveTo>
                <a:lnTo>
                  <a:pt x="3338290" y="0"/>
                </a:lnTo>
                <a:lnTo>
                  <a:pt x="3338290" y="976450"/>
                </a:lnTo>
                <a:lnTo>
                  <a:pt x="0" y="976450"/>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133453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1186" y="-279400"/>
            <a:ext cx="3706756" cy="7598921"/>
          </a:xfrm>
          <a:custGeom>
            <a:avLst/>
            <a:gdLst/>
            <a:ahLst/>
            <a:cxnLst/>
            <a:rect l="l" t="t" r="r" b="b"/>
            <a:pathLst>
              <a:path w="5560134" h="11398382">
                <a:moveTo>
                  <a:pt x="0" y="0"/>
                </a:moveTo>
                <a:lnTo>
                  <a:pt x="5560135" y="0"/>
                </a:lnTo>
                <a:lnTo>
                  <a:pt x="5560135" y="11398381"/>
                </a:lnTo>
                <a:lnTo>
                  <a:pt x="0" y="11398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401095" y="6046308"/>
            <a:ext cx="2469001" cy="722183"/>
          </a:xfrm>
          <a:custGeom>
            <a:avLst/>
            <a:gdLst/>
            <a:ahLst/>
            <a:cxnLst/>
            <a:rect l="l" t="t" r="r" b="b"/>
            <a:pathLst>
              <a:path w="3703501" h="1083274">
                <a:moveTo>
                  <a:pt x="0" y="0"/>
                </a:moveTo>
                <a:lnTo>
                  <a:pt x="3703501" y="0"/>
                </a:lnTo>
                <a:lnTo>
                  <a:pt x="3703501" y="1083274"/>
                </a:lnTo>
                <a:lnTo>
                  <a:pt x="0" y="1083274"/>
                </a:lnTo>
                <a:lnTo>
                  <a:pt x="0" y="0"/>
                </a:lnTo>
                <a:close/>
              </a:path>
            </a:pathLst>
          </a:custGeom>
          <a:blipFill>
            <a:blip r:embed="rId4"/>
            <a:stretch>
              <a:fillRect/>
            </a:stretch>
          </a:blipFill>
        </p:spPr>
        <p:txBody>
          <a:bodyPr/>
          <a:lstStyle/>
          <a:p>
            <a:endParaRPr lang="en-US" sz="1200"/>
          </a:p>
        </p:txBody>
      </p:sp>
      <p:sp>
        <p:nvSpPr>
          <p:cNvPr id="4" name="TextBox 4"/>
          <p:cNvSpPr txBox="1"/>
          <p:nvPr/>
        </p:nvSpPr>
        <p:spPr>
          <a:xfrm>
            <a:off x="4165600" y="903808"/>
            <a:ext cx="7101485" cy="5874813"/>
          </a:xfrm>
          <a:prstGeom prst="rect">
            <a:avLst/>
          </a:prstGeom>
        </p:spPr>
        <p:txBody>
          <a:bodyPr lIns="0" tIns="0" rIns="0" bIns="0" rtlCol="0" anchor="t">
            <a:spAutoFit/>
          </a:bodyPr>
          <a:lstStyle/>
          <a:p>
            <a:pPr defTabSz="609630">
              <a:lnSpc>
                <a:spcPts val="2730"/>
              </a:lnSpc>
              <a:defRPr/>
            </a:pPr>
            <a:r>
              <a:rPr lang="en-US" sz="2219">
                <a:solidFill>
                  <a:srgbClr val="09807E"/>
                </a:solidFill>
                <a:latin typeface="Now"/>
              </a:rPr>
              <a:t>24-Hour Crisis Hotline</a:t>
            </a:r>
          </a:p>
          <a:p>
            <a:pPr defTabSz="609630">
              <a:lnSpc>
                <a:spcPts val="2730"/>
              </a:lnSpc>
              <a:defRPr/>
            </a:pPr>
            <a:endParaRPr lang="en-US" sz="2219">
              <a:solidFill>
                <a:srgbClr val="09807E"/>
              </a:solidFill>
              <a:latin typeface="Now"/>
            </a:endParaRPr>
          </a:p>
          <a:p>
            <a:pPr defTabSz="609630">
              <a:lnSpc>
                <a:spcPts val="2730"/>
              </a:lnSpc>
              <a:defRPr/>
            </a:pPr>
            <a:r>
              <a:rPr lang="en-US" sz="2219">
                <a:solidFill>
                  <a:srgbClr val="09807E"/>
                </a:solidFill>
                <a:latin typeface="Now"/>
              </a:rPr>
              <a:t>24-Hour Emergency Shelters - Summit &amp; Medina</a:t>
            </a:r>
          </a:p>
          <a:p>
            <a:pPr defTabSz="609630">
              <a:lnSpc>
                <a:spcPts val="2730"/>
              </a:lnSpc>
              <a:defRPr/>
            </a:pPr>
            <a:endParaRPr lang="en-US" sz="2219">
              <a:solidFill>
                <a:srgbClr val="09807E"/>
              </a:solidFill>
              <a:latin typeface="Now"/>
            </a:endParaRPr>
          </a:p>
          <a:p>
            <a:pPr defTabSz="609630">
              <a:lnSpc>
                <a:spcPts val="2730"/>
              </a:lnSpc>
              <a:defRPr/>
            </a:pPr>
            <a:r>
              <a:rPr lang="en-US" sz="2219">
                <a:solidFill>
                  <a:srgbClr val="09807E"/>
                </a:solidFill>
                <a:latin typeface="Now"/>
              </a:rPr>
              <a:t>24-Hour Hospital Accompaniment</a:t>
            </a:r>
          </a:p>
          <a:p>
            <a:pPr defTabSz="609630">
              <a:lnSpc>
                <a:spcPts val="2730"/>
              </a:lnSpc>
              <a:defRPr/>
            </a:pPr>
            <a:endParaRPr lang="en-US" sz="2219">
              <a:solidFill>
                <a:srgbClr val="09807E"/>
              </a:solidFill>
              <a:latin typeface="Now"/>
            </a:endParaRPr>
          </a:p>
          <a:p>
            <a:pPr defTabSz="609630">
              <a:lnSpc>
                <a:spcPts val="2730"/>
              </a:lnSpc>
              <a:defRPr/>
            </a:pPr>
            <a:r>
              <a:rPr lang="en-US" sz="2219">
                <a:solidFill>
                  <a:srgbClr val="09807E"/>
                </a:solidFill>
                <a:latin typeface="Now"/>
              </a:rPr>
              <a:t>Clinical Services</a:t>
            </a:r>
          </a:p>
          <a:p>
            <a:pPr defTabSz="609630">
              <a:lnSpc>
                <a:spcPts val="2730"/>
              </a:lnSpc>
              <a:defRPr/>
            </a:pPr>
            <a:endParaRPr lang="en-US" sz="2219">
              <a:solidFill>
                <a:srgbClr val="09807E"/>
              </a:solidFill>
              <a:latin typeface="Now"/>
            </a:endParaRPr>
          </a:p>
          <a:p>
            <a:pPr defTabSz="609630">
              <a:lnSpc>
                <a:spcPts val="2730"/>
              </a:lnSpc>
              <a:defRPr/>
            </a:pPr>
            <a:r>
              <a:rPr lang="en-US" sz="2219">
                <a:solidFill>
                  <a:srgbClr val="09807E"/>
                </a:solidFill>
                <a:latin typeface="Now"/>
              </a:rPr>
              <a:t>Support Groups</a:t>
            </a:r>
          </a:p>
          <a:p>
            <a:pPr defTabSz="609630">
              <a:lnSpc>
                <a:spcPts val="2730"/>
              </a:lnSpc>
              <a:defRPr/>
            </a:pPr>
            <a:endParaRPr lang="en-US" sz="2219">
              <a:solidFill>
                <a:srgbClr val="09807E"/>
              </a:solidFill>
              <a:latin typeface="Now"/>
            </a:endParaRPr>
          </a:p>
          <a:p>
            <a:pPr defTabSz="609630">
              <a:lnSpc>
                <a:spcPts val="2730"/>
              </a:lnSpc>
              <a:defRPr/>
            </a:pPr>
            <a:r>
              <a:rPr lang="en-US" sz="2219">
                <a:solidFill>
                  <a:srgbClr val="09807E"/>
                </a:solidFill>
                <a:latin typeface="Now"/>
              </a:rPr>
              <a:t>Court &amp; Legal Advocacy</a:t>
            </a:r>
          </a:p>
          <a:p>
            <a:pPr defTabSz="609630">
              <a:lnSpc>
                <a:spcPts val="2730"/>
              </a:lnSpc>
              <a:defRPr/>
            </a:pPr>
            <a:endParaRPr lang="en-US" sz="2219">
              <a:solidFill>
                <a:srgbClr val="09807E"/>
              </a:solidFill>
              <a:latin typeface="Now"/>
            </a:endParaRPr>
          </a:p>
          <a:p>
            <a:pPr defTabSz="609630">
              <a:lnSpc>
                <a:spcPts val="2730"/>
              </a:lnSpc>
              <a:defRPr/>
            </a:pPr>
            <a:r>
              <a:rPr lang="en-US" sz="2219">
                <a:solidFill>
                  <a:srgbClr val="09807E"/>
                </a:solidFill>
                <a:latin typeface="Now"/>
              </a:rPr>
              <a:t>Community-Based Case Management</a:t>
            </a:r>
          </a:p>
          <a:p>
            <a:pPr defTabSz="609630">
              <a:lnSpc>
                <a:spcPts val="2730"/>
              </a:lnSpc>
              <a:defRPr/>
            </a:pPr>
            <a:endParaRPr lang="en-US" sz="2219">
              <a:solidFill>
                <a:srgbClr val="09807E"/>
              </a:solidFill>
              <a:latin typeface="Now"/>
            </a:endParaRPr>
          </a:p>
          <a:p>
            <a:pPr defTabSz="609630">
              <a:lnSpc>
                <a:spcPts val="2730"/>
              </a:lnSpc>
              <a:defRPr/>
            </a:pPr>
            <a:r>
              <a:rPr lang="en-US" sz="2219">
                <a:solidFill>
                  <a:srgbClr val="09807E"/>
                </a:solidFill>
                <a:latin typeface="Now"/>
              </a:rPr>
              <a:t>Supportive Housing</a:t>
            </a:r>
          </a:p>
          <a:p>
            <a:pPr defTabSz="609630">
              <a:lnSpc>
                <a:spcPts val="2730"/>
              </a:lnSpc>
              <a:defRPr/>
            </a:pPr>
            <a:endParaRPr lang="en-US" sz="2219">
              <a:solidFill>
                <a:srgbClr val="09807E"/>
              </a:solidFill>
              <a:latin typeface="Now"/>
            </a:endParaRPr>
          </a:p>
          <a:p>
            <a:pPr defTabSz="609630">
              <a:lnSpc>
                <a:spcPts val="2730"/>
              </a:lnSpc>
              <a:defRPr/>
            </a:pPr>
            <a:r>
              <a:rPr lang="en-US" sz="2219">
                <a:solidFill>
                  <a:srgbClr val="09807E"/>
                </a:solidFill>
                <a:latin typeface="Now"/>
              </a:rPr>
              <a:t>Prevention, Education, and Outreach </a:t>
            </a:r>
          </a:p>
        </p:txBody>
      </p:sp>
      <p:sp>
        <p:nvSpPr>
          <p:cNvPr id="5" name="Freeform 5"/>
          <p:cNvSpPr/>
          <p:nvPr/>
        </p:nvSpPr>
        <p:spPr>
          <a:xfrm>
            <a:off x="3556000" y="871862"/>
            <a:ext cx="446867" cy="453097"/>
          </a:xfrm>
          <a:custGeom>
            <a:avLst/>
            <a:gdLst/>
            <a:ahLst/>
            <a:cxnLst/>
            <a:rect l="l" t="t" r="r" b="b"/>
            <a:pathLst>
              <a:path w="592158" h="592158">
                <a:moveTo>
                  <a:pt x="0" y="0"/>
                </a:moveTo>
                <a:lnTo>
                  <a:pt x="592158" y="0"/>
                </a:lnTo>
                <a:lnTo>
                  <a:pt x="592158" y="592158"/>
                </a:lnTo>
                <a:lnTo>
                  <a:pt x="0" y="5921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Freeform 6"/>
          <p:cNvSpPr/>
          <p:nvPr/>
        </p:nvSpPr>
        <p:spPr>
          <a:xfrm>
            <a:off x="3550330" y="1565247"/>
            <a:ext cx="446867" cy="397153"/>
          </a:xfrm>
          <a:custGeom>
            <a:avLst/>
            <a:gdLst/>
            <a:ahLst/>
            <a:cxnLst/>
            <a:rect l="l" t="t" r="r" b="b"/>
            <a:pathLst>
              <a:path w="670301" h="595730">
                <a:moveTo>
                  <a:pt x="0" y="0"/>
                </a:moveTo>
                <a:lnTo>
                  <a:pt x="670301" y="0"/>
                </a:lnTo>
                <a:lnTo>
                  <a:pt x="670301" y="595730"/>
                </a:lnTo>
                <a:lnTo>
                  <a:pt x="0" y="595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 name="Freeform 7"/>
          <p:cNvSpPr/>
          <p:nvPr/>
        </p:nvSpPr>
        <p:spPr>
          <a:xfrm>
            <a:off x="3550330" y="2184651"/>
            <a:ext cx="446867" cy="421731"/>
          </a:xfrm>
          <a:custGeom>
            <a:avLst/>
            <a:gdLst/>
            <a:ahLst/>
            <a:cxnLst/>
            <a:rect l="l" t="t" r="r" b="b"/>
            <a:pathLst>
              <a:path w="670301" h="632597">
                <a:moveTo>
                  <a:pt x="0" y="0"/>
                </a:moveTo>
                <a:lnTo>
                  <a:pt x="670301" y="0"/>
                </a:lnTo>
                <a:lnTo>
                  <a:pt x="670301" y="632597"/>
                </a:lnTo>
                <a:lnTo>
                  <a:pt x="0" y="6325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 name="Freeform 8"/>
          <p:cNvSpPr/>
          <p:nvPr/>
        </p:nvSpPr>
        <p:spPr>
          <a:xfrm>
            <a:off x="3556680" y="2862846"/>
            <a:ext cx="446867" cy="453097"/>
          </a:xfrm>
          <a:custGeom>
            <a:avLst/>
            <a:gdLst/>
            <a:ahLst/>
            <a:cxnLst/>
            <a:rect l="l" t="t" r="r" b="b"/>
            <a:pathLst>
              <a:path w="670301" h="679646">
                <a:moveTo>
                  <a:pt x="0" y="0"/>
                </a:moveTo>
                <a:lnTo>
                  <a:pt x="670301" y="0"/>
                </a:lnTo>
                <a:lnTo>
                  <a:pt x="670301" y="679646"/>
                </a:lnTo>
                <a:lnTo>
                  <a:pt x="0" y="679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9" name="Freeform 9"/>
          <p:cNvSpPr/>
          <p:nvPr/>
        </p:nvSpPr>
        <p:spPr>
          <a:xfrm>
            <a:off x="3396220" y="3620744"/>
            <a:ext cx="667781" cy="397153"/>
          </a:xfrm>
          <a:custGeom>
            <a:avLst/>
            <a:gdLst/>
            <a:ahLst/>
            <a:cxnLst/>
            <a:rect l="l" t="t" r="r" b="b"/>
            <a:pathLst>
              <a:path w="1054489" h="577826">
                <a:moveTo>
                  <a:pt x="0" y="0"/>
                </a:moveTo>
                <a:lnTo>
                  <a:pt x="1054488" y="0"/>
                </a:lnTo>
                <a:lnTo>
                  <a:pt x="1054488" y="577827"/>
                </a:lnTo>
                <a:lnTo>
                  <a:pt x="0" y="577827"/>
                </a:lnTo>
                <a:lnTo>
                  <a:pt x="0" y="0"/>
                </a:lnTo>
                <a:close/>
              </a:path>
            </a:pathLst>
          </a:custGeom>
          <a:blipFill>
            <a:blip r:embed="rId13">
              <a:extLst>
                <a:ext uri="{96DAC541-7B7A-43D3-8B79-37D633B846F1}">
                  <asvg:svgBlip xmlns:asvg="http://schemas.microsoft.com/office/drawing/2016/SVG/main" r:embed="rId14"/>
                </a:ext>
              </a:extLst>
            </a:blip>
            <a:stretch>
              <a:fillRect t="-484" r="-17779"/>
            </a:stretch>
          </a:blipFill>
        </p:spPr>
        <p:txBody>
          <a:bodyPr/>
          <a:lstStyle/>
          <a:p>
            <a:endParaRPr lang="en-US" sz="1200"/>
          </a:p>
        </p:txBody>
      </p:sp>
      <p:sp>
        <p:nvSpPr>
          <p:cNvPr id="10" name="Freeform 10"/>
          <p:cNvSpPr/>
          <p:nvPr/>
        </p:nvSpPr>
        <p:spPr>
          <a:xfrm>
            <a:off x="3459242" y="4259962"/>
            <a:ext cx="537955" cy="468021"/>
          </a:xfrm>
          <a:custGeom>
            <a:avLst/>
            <a:gdLst/>
            <a:ahLst/>
            <a:cxnLst/>
            <a:rect l="l" t="t" r="r" b="b"/>
            <a:pathLst>
              <a:path w="806932" h="702031">
                <a:moveTo>
                  <a:pt x="0" y="0"/>
                </a:moveTo>
                <a:lnTo>
                  <a:pt x="806932" y="0"/>
                </a:lnTo>
                <a:lnTo>
                  <a:pt x="806932" y="702031"/>
                </a:lnTo>
                <a:lnTo>
                  <a:pt x="0" y="7020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1" name="Freeform 11"/>
          <p:cNvSpPr/>
          <p:nvPr/>
        </p:nvSpPr>
        <p:spPr>
          <a:xfrm>
            <a:off x="3491607" y="4937532"/>
            <a:ext cx="473224" cy="490388"/>
          </a:xfrm>
          <a:custGeom>
            <a:avLst/>
            <a:gdLst/>
            <a:ahLst/>
            <a:cxnLst/>
            <a:rect l="l" t="t" r="r" b="b"/>
            <a:pathLst>
              <a:path w="709836" h="735582">
                <a:moveTo>
                  <a:pt x="0" y="0"/>
                </a:moveTo>
                <a:lnTo>
                  <a:pt x="709836" y="0"/>
                </a:lnTo>
                <a:lnTo>
                  <a:pt x="709836" y="735582"/>
                </a:lnTo>
                <a:lnTo>
                  <a:pt x="0" y="7355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12" name="Freeform 12"/>
          <p:cNvSpPr/>
          <p:nvPr/>
        </p:nvSpPr>
        <p:spPr>
          <a:xfrm>
            <a:off x="3474946" y="5650170"/>
            <a:ext cx="545539" cy="405744"/>
          </a:xfrm>
          <a:custGeom>
            <a:avLst/>
            <a:gdLst/>
            <a:ahLst/>
            <a:cxnLst/>
            <a:rect l="l" t="t" r="r" b="b"/>
            <a:pathLst>
              <a:path w="818308" h="608616">
                <a:moveTo>
                  <a:pt x="0" y="0"/>
                </a:moveTo>
                <a:lnTo>
                  <a:pt x="818308" y="0"/>
                </a:lnTo>
                <a:lnTo>
                  <a:pt x="818308" y="608616"/>
                </a:lnTo>
                <a:lnTo>
                  <a:pt x="0" y="6086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13" name="Freeform 13"/>
          <p:cNvSpPr/>
          <p:nvPr/>
        </p:nvSpPr>
        <p:spPr>
          <a:xfrm>
            <a:off x="3556000" y="6282411"/>
            <a:ext cx="433621" cy="516336"/>
          </a:xfrm>
          <a:custGeom>
            <a:avLst/>
            <a:gdLst/>
            <a:ahLst/>
            <a:cxnLst/>
            <a:rect l="l" t="t" r="r" b="b"/>
            <a:pathLst>
              <a:path w="708506" h="829875">
                <a:moveTo>
                  <a:pt x="0" y="0"/>
                </a:moveTo>
                <a:lnTo>
                  <a:pt x="708505" y="0"/>
                </a:lnTo>
                <a:lnTo>
                  <a:pt x="708505" y="829875"/>
                </a:lnTo>
                <a:lnTo>
                  <a:pt x="0" y="82987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p>
        </p:txBody>
      </p:sp>
      <p:sp>
        <p:nvSpPr>
          <p:cNvPr id="14" name="TextBox 14"/>
          <p:cNvSpPr txBox="1"/>
          <p:nvPr/>
        </p:nvSpPr>
        <p:spPr>
          <a:xfrm>
            <a:off x="3346339" y="-34064"/>
            <a:ext cx="8740007" cy="660950"/>
          </a:xfrm>
          <a:prstGeom prst="rect">
            <a:avLst/>
          </a:prstGeom>
        </p:spPr>
        <p:txBody>
          <a:bodyPr lIns="0" tIns="0" rIns="0" bIns="0" rtlCol="0" anchor="t">
            <a:spAutoFit/>
          </a:bodyPr>
          <a:lstStyle/>
          <a:p>
            <a:pPr defTabSz="609630">
              <a:lnSpc>
                <a:spcPts val="6020"/>
              </a:lnSpc>
              <a:defRPr/>
            </a:pPr>
            <a:r>
              <a:rPr lang="en-US" sz="2866" spc="150">
                <a:solidFill>
                  <a:srgbClr val="09807E"/>
                </a:solidFill>
                <a:latin typeface="Now Bold"/>
              </a:rPr>
              <a:t>Comprehensive Programs for Survivors</a:t>
            </a:r>
          </a:p>
        </p:txBody>
      </p:sp>
    </p:spTree>
    <p:extLst>
      <p:ext uri="{BB962C8B-B14F-4D97-AF65-F5344CB8AC3E}">
        <p14:creationId xmlns:p14="http://schemas.microsoft.com/office/powerpoint/2010/main" val="2679963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3" name="Group 3"/>
          <p:cNvGrpSpPr/>
          <p:nvPr/>
        </p:nvGrpSpPr>
        <p:grpSpPr>
          <a:xfrm rot="5400000">
            <a:off x="5240324" y="2783079"/>
            <a:ext cx="1711353" cy="7270395"/>
            <a:chOff x="0" y="0"/>
            <a:chExt cx="3422705" cy="14540791"/>
          </a:xfrm>
        </p:grpSpPr>
        <p:sp>
          <p:nvSpPr>
            <p:cNvPr id="4" name="AutoShape 4"/>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8" name="TextBox 8"/>
          <p:cNvSpPr txBox="1"/>
          <p:nvPr/>
        </p:nvSpPr>
        <p:spPr>
          <a:xfrm>
            <a:off x="6959600" y="515839"/>
            <a:ext cx="7366000" cy="718145"/>
          </a:xfrm>
          <a:prstGeom prst="rect">
            <a:avLst/>
          </a:prstGeom>
        </p:spPr>
        <p:txBody>
          <a:bodyPr wrap="square" lIns="0" tIns="0" rIns="0" bIns="0" rtlCol="0" anchor="t">
            <a:spAutoFit/>
          </a:bodyPr>
          <a:lstStyle/>
          <a:p>
            <a:pPr defTabSz="609630">
              <a:lnSpc>
                <a:spcPts val="5600"/>
              </a:lnSpc>
              <a:defRPr/>
            </a:pPr>
            <a:r>
              <a:rPr lang="en-US" sz="4667" spc="140">
                <a:solidFill>
                  <a:srgbClr val="FFFFFF"/>
                </a:solidFill>
                <a:latin typeface="Now Bold" panose="020B0604020202020204" charset="0"/>
              </a:rPr>
              <a:t>Co- Survivors</a:t>
            </a:r>
          </a:p>
        </p:txBody>
      </p:sp>
      <p:sp>
        <p:nvSpPr>
          <p:cNvPr id="17" name="TextBox 16">
            <a:extLst>
              <a:ext uri="{FF2B5EF4-FFF2-40B4-BE49-F238E27FC236}">
                <a16:creationId xmlns:a16="http://schemas.microsoft.com/office/drawing/2014/main" id="{86BB6B90-8A27-496A-96B1-567A9DD4D484}"/>
              </a:ext>
            </a:extLst>
          </p:cNvPr>
          <p:cNvSpPr txBox="1"/>
          <p:nvPr/>
        </p:nvSpPr>
        <p:spPr>
          <a:xfrm>
            <a:off x="1219200" y="1363066"/>
            <a:ext cx="8636000" cy="3374642"/>
          </a:xfrm>
          <a:prstGeom prst="rect">
            <a:avLst/>
          </a:prstGeom>
          <a:noFill/>
        </p:spPr>
        <p:txBody>
          <a:bodyPr wrap="square">
            <a:spAutoFit/>
          </a:bodyPr>
          <a:lstStyle/>
          <a:p>
            <a:r>
              <a:rPr lang="en-US" sz="2133" err="1">
                <a:solidFill>
                  <a:schemeClr val="bg1"/>
                </a:solidFill>
                <a:latin typeface="Now Bold" panose="020B0604020202020204" charset="0"/>
              </a:rPr>
              <a:t>Don’t’s</a:t>
            </a:r>
            <a:r>
              <a:rPr lang="en-US" sz="2133">
                <a:solidFill>
                  <a:schemeClr val="bg1"/>
                </a:solidFill>
                <a:latin typeface="Now Bold" panose="020B0604020202020204" charset="0"/>
              </a:rPr>
              <a:t>:</a:t>
            </a:r>
          </a:p>
          <a:p>
            <a:endParaRPr lang="en-US" sz="2133">
              <a:solidFill>
                <a:schemeClr val="bg1"/>
              </a:solidFill>
              <a:latin typeface="Now Bold" panose="020B0604020202020204" charset="0"/>
            </a:endParaRPr>
          </a:p>
          <a:p>
            <a:pPr lvl="1"/>
            <a:r>
              <a:rPr lang="en-US" sz="2133">
                <a:solidFill>
                  <a:schemeClr val="bg1"/>
                </a:solidFill>
                <a:latin typeface="Now Bold" panose="020B0604020202020204" charset="0"/>
              </a:rPr>
              <a:t>Do not accuse, diagnose, or judge your loved-one’s choices </a:t>
            </a:r>
          </a:p>
          <a:p>
            <a:pPr lvl="1"/>
            <a:endParaRPr lang="en-US" sz="2133">
              <a:solidFill>
                <a:schemeClr val="bg1"/>
              </a:solidFill>
              <a:latin typeface="Now Bold" panose="020B0604020202020204" charset="0"/>
            </a:endParaRPr>
          </a:p>
          <a:p>
            <a:pPr lvl="1"/>
            <a:r>
              <a:rPr lang="en-US" sz="2133">
                <a:solidFill>
                  <a:schemeClr val="bg1"/>
                </a:solidFill>
                <a:latin typeface="Now Bold" panose="020B0604020202020204" charset="0"/>
              </a:rPr>
              <a:t>Do not draw conclusions </a:t>
            </a:r>
          </a:p>
          <a:p>
            <a:pPr lvl="1"/>
            <a:endParaRPr lang="en-US" sz="2133">
              <a:solidFill>
                <a:schemeClr val="bg1"/>
              </a:solidFill>
              <a:latin typeface="Now Bold" panose="020B0604020202020204" charset="0"/>
            </a:endParaRPr>
          </a:p>
          <a:p>
            <a:pPr lvl="1"/>
            <a:r>
              <a:rPr lang="en-US" sz="2133">
                <a:solidFill>
                  <a:schemeClr val="bg1"/>
                </a:solidFill>
                <a:latin typeface="Now Bold" panose="020B0604020202020204" charset="0"/>
              </a:rPr>
              <a:t>Do not judge or criticize the abuser</a:t>
            </a:r>
          </a:p>
          <a:p>
            <a:pPr lvl="1"/>
            <a:endParaRPr lang="en-US" sz="2133">
              <a:solidFill>
                <a:schemeClr val="bg1"/>
              </a:solidFill>
              <a:latin typeface="Now Bold" panose="020B0604020202020204" charset="0"/>
            </a:endParaRPr>
          </a:p>
          <a:p>
            <a:pPr lvl="1"/>
            <a:r>
              <a:rPr lang="en-US" sz="2133">
                <a:solidFill>
                  <a:schemeClr val="bg1"/>
                </a:solidFill>
                <a:latin typeface="Now Bold" panose="020B0604020202020204" charset="0"/>
              </a:rPr>
              <a:t>Do not pressure your loved one to leave the abusive relationship, but do communicate that you are there to support them.</a:t>
            </a:r>
          </a:p>
        </p:txBody>
      </p:sp>
      <p:sp>
        <p:nvSpPr>
          <p:cNvPr id="7" name="Freeform 7"/>
          <p:cNvSpPr/>
          <p:nvPr/>
        </p:nvSpPr>
        <p:spPr>
          <a:xfrm>
            <a:off x="9855200" y="5980651"/>
            <a:ext cx="2225527" cy="650967"/>
          </a:xfrm>
          <a:custGeom>
            <a:avLst/>
            <a:gdLst/>
            <a:ahLst/>
            <a:cxnLst/>
            <a:rect l="l" t="t" r="r" b="b"/>
            <a:pathLst>
              <a:path w="3338290" h="976450">
                <a:moveTo>
                  <a:pt x="0" y="0"/>
                </a:moveTo>
                <a:lnTo>
                  <a:pt x="3338290" y="0"/>
                </a:lnTo>
                <a:lnTo>
                  <a:pt x="3338290" y="976450"/>
                </a:lnTo>
                <a:lnTo>
                  <a:pt x="0" y="976450"/>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1950626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0"/>
            <a:ext cx="2133600" cy="276999"/>
          </a:xfrm>
          <a:prstGeom prst="rect">
            <a:avLst/>
          </a:prstGeom>
          <a:noFill/>
        </p:spPr>
        <p:txBody>
          <a:bodyPr wrap="square" rtlCol="0">
            <a:spAutoFit/>
          </a:bodyPr>
          <a:lstStyle/>
          <a:p>
            <a:r>
              <a:rPr lang="en-US" sz="1200"/>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685800"/>
            <a:ext cx="7748053" cy="1796517"/>
          </a:xfrm>
          <a:prstGeom prst="rect">
            <a:avLst/>
          </a:prstGeom>
        </p:spPr>
        <p:txBody>
          <a:bodyPr wrap="square" lIns="0" tIns="0" rIns="0" bIns="0" rtlCol="0" anchor="t">
            <a:spAutoFit/>
          </a:bodyPr>
          <a:lstStyle/>
          <a:p>
            <a:pPr algn="ctr" defTabSz="609630">
              <a:defRPr/>
            </a:pPr>
            <a:r>
              <a:rPr lang="en-US" sz="4400">
                <a:solidFill>
                  <a:schemeClr val="bg1"/>
                </a:solidFill>
                <a:latin typeface="Now Bold"/>
              </a:rPr>
              <a:t>Impact of Witnessing Violence</a:t>
            </a:r>
          </a:p>
          <a:p>
            <a:pPr algn="ctr" defTabSz="609630">
              <a:lnSpc>
                <a:spcPts val="10267"/>
              </a:lnSpc>
              <a:defRPr/>
            </a:pPr>
            <a:endParaRPr lang="en-US" sz="4400">
              <a:solidFill>
                <a:srgbClr val="FFFFFF"/>
              </a:solidFill>
              <a:latin typeface="Now Bold"/>
            </a:endParaRPr>
          </a:p>
        </p:txBody>
      </p:sp>
      <p:sp>
        <p:nvSpPr>
          <p:cNvPr id="12" name="TextBox 11">
            <a:extLst>
              <a:ext uri="{FF2B5EF4-FFF2-40B4-BE49-F238E27FC236}">
                <a16:creationId xmlns:a16="http://schemas.microsoft.com/office/drawing/2014/main" id="{43692026-E6A0-177E-8CA2-BE7A53BD1A22}"/>
              </a:ext>
            </a:extLst>
          </p:cNvPr>
          <p:cNvSpPr txBox="1"/>
          <p:nvPr/>
        </p:nvSpPr>
        <p:spPr>
          <a:xfrm>
            <a:off x="3860800" y="1728529"/>
            <a:ext cx="7416800" cy="6701258"/>
          </a:xfrm>
          <a:prstGeom prst="rect">
            <a:avLst/>
          </a:prstGeom>
          <a:noFill/>
        </p:spPr>
        <p:txBody>
          <a:bodyPr wrap="square" rtlCol="0">
            <a:spAutoFit/>
          </a:bodyPr>
          <a:lstStyle/>
          <a:p>
            <a:pPr marL="285750" indent="-285750" defTabSz="609630">
              <a:lnSpc>
                <a:spcPct val="150000"/>
              </a:lnSpc>
              <a:buFont typeface="Arial" panose="020B0604020202020204" pitchFamily="34" charset="0"/>
              <a:buChar char="•"/>
              <a:defRPr/>
            </a:pPr>
            <a:r>
              <a:rPr lang="en-US">
                <a:solidFill>
                  <a:schemeClr val="bg1"/>
                </a:solidFill>
              </a:rPr>
              <a:t>Violence is a learned behavior, child more apt to perpetrate violence if exposed to it.</a:t>
            </a:r>
          </a:p>
          <a:p>
            <a:pPr marL="285750" indent="-285750" defTabSz="609630">
              <a:lnSpc>
                <a:spcPct val="150000"/>
              </a:lnSpc>
              <a:buFont typeface="Arial" panose="020B0604020202020204" pitchFamily="34" charset="0"/>
              <a:buChar char="•"/>
              <a:defRPr/>
            </a:pPr>
            <a:r>
              <a:rPr lang="en-US">
                <a:solidFill>
                  <a:schemeClr val="bg1"/>
                </a:solidFill>
              </a:rPr>
              <a:t>Can cause varying amounts of self-destructive behaviors and depressive symptoms such as:</a:t>
            </a:r>
          </a:p>
          <a:p>
            <a:pPr marL="914400" lvl="1" indent="-457200" defTabSz="609630">
              <a:lnSpc>
                <a:spcPct val="150000"/>
              </a:lnSpc>
              <a:buFont typeface="Arial" panose="020B0604020202020204" pitchFamily="34" charset="0"/>
              <a:buChar char="•"/>
              <a:defRPr/>
            </a:pPr>
            <a:r>
              <a:rPr lang="en-US">
                <a:solidFill>
                  <a:schemeClr val="bg1"/>
                </a:solidFill>
              </a:rPr>
              <a:t>Isolation</a:t>
            </a:r>
          </a:p>
          <a:p>
            <a:pPr marL="914400" lvl="1" indent="-457200" defTabSz="609630">
              <a:lnSpc>
                <a:spcPct val="150000"/>
              </a:lnSpc>
              <a:buFont typeface="Arial" panose="020B0604020202020204" pitchFamily="34" charset="0"/>
              <a:buChar char="•"/>
              <a:defRPr/>
            </a:pPr>
            <a:r>
              <a:rPr lang="en-US">
                <a:solidFill>
                  <a:schemeClr val="bg1"/>
                </a:solidFill>
              </a:rPr>
              <a:t>Self-harm</a:t>
            </a:r>
          </a:p>
          <a:p>
            <a:pPr marL="914400" lvl="1" indent="-457200" defTabSz="609630">
              <a:lnSpc>
                <a:spcPct val="150000"/>
              </a:lnSpc>
              <a:buFont typeface="Arial" panose="020B0604020202020204" pitchFamily="34" charset="0"/>
              <a:buChar char="•"/>
              <a:defRPr/>
            </a:pPr>
            <a:r>
              <a:rPr lang="en-US">
                <a:solidFill>
                  <a:schemeClr val="bg1"/>
                </a:solidFill>
              </a:rPr>
              <a:t>Drug addiction</a:t>
            </a:r>
          </a:p>
          <a:p>
            <a:pPr marL="914400" lvl="1" indent="-457200" defTabSz="609630">
              <a:lnSpc>
                <a:spcPct val="150000"/>
              </a:lnSpc>
              <a:buFont typeface="Arial" panose="020B0604020202020204" pitchFamily="34" charset="0"/>
              <a:buChar char="•"/>
              <a:defRPr/>
            </a:pPr>
            <a:r>
              <a:rPr lang="en-US">
                <a:solidFill>
                  <a:schemeClr val="bg1"/>
                </a:solidFill>
              </a:rPr>
              <a:t>Stealing/Theft</a:t>
            </a:r>
          </a:p>
          <a:p>
            <a:pPr marL="914400" lvl="1" indent="-457200" defTabSz="609630">
              <a:lnSpc>
                <a:spcPct val="150000"/>
              </a:lnSpc>
              <a:buFont typeface="Arial" panose="020B0604020202020204" pitchFamily="34" charset="0"/>
              <a:buChar char="•"/>
              <a:defRPr/>
            </a:pPr>
            <a:r>
              <a:rPr lang="en-US">
                <a:solidFill>
                  <a:schemeClr val="bg1"/>
                </a:solidFill>
              </a:rPr>
              <a:t>Mood Swings/</a:t>
            </a:r>
            <a:r>
              <a:rPr lang="en-US" err="1">
                <a:solidFill>
                  <a:schemeClr val="bg1"/>
                </a:solidFill>
              </a:rPr>
              <a:t>Irrtability</a:t>
            </a:r>
            <a:endParaRPr lang="en-US">
              <a:solidFill>
                <a:schemeClr val="bg1"/>
              </a:solidFill>
            </a:endParaRPr>
          </a:p>
          <a:p>
            <a:pPr marL="285750" indent="-285750" defTabSz="609630">
              <a:lnSpc>
                <a:spcPct val="150000"/>
              </a:lnSpc>
              <a:buFont typeface="Arial" panose="020B0604020202020204" pitchFamily="34" charset="0"/>
              <a:buChar char="•"/>
              <a:defRPr/>
            </a:pPr>
            <a:r>
              <a:rPr lang="en-US">
                <a:solidFill>
                  <a:schemeClr val="bg1"/>
                </a:solidFill>
              </a:rPr>
              <a:t>Understanding personal boundaries as an advocate, knowing what you can help with and what you can’t, and being consistent where you can. </a:t>
            </a:r>
          </a:p>
          <a:p>
            <a:pPr defTabSz="609630">
              <a:lnSpc>
                <a:spcPct val="150000"/>
              </a:lnSpc>
              <a:defRPr/>
            </a:pPr>
            <a:endParaRPr lang="en-US" sz="2800">
              <a:solidFill>
                <a:schemeClr val="bg1"/>
              </a:solidFill>
            </a:endParaRPr>
          </a:p>
          <a:p>
            <a:pPr defTabSz="609630">
              <a:lnSpc>
                <a:spcPct val="150000"/>
              </a:lnSpc>
              <a:defRPr/>
            </a:pPr>
            <a:endParaRPr lang="en-US" sz="2800">
              <a:solidFill>
                <a:schemeClr val="bg1"/>
              </a:solidFill>
            </a:endParaRPr>
          </a:p>
          <a:p>
            <a:pPr marL="342900" indent="-342900" defTabSz="609630">
              <a:lnSpc>
                <a:spcPct val="200000"/>
              </a:lnSpc>
              <a:buFont typeface="Arial" panose="020B0604020202020204" pitchFamily="34" charset="0"/>
              <a:buChar char="•"/>
              <a:defRPr/>
            </a:pPr>
            <a:endParaRPr lang="en-US" sz="2800">
              <a:solidFill>
                <a:schemeClr val="bg1"/>
              </a:solidFill>
            </a:endParaRPr>
          </a:p>
        </p:txBody>
      </p:sp>
    </p:spTree>
    <p:extLst>
      <p:ext uri="{BB962C8B-B14F-4D97-AF65-F5344CB8AC3E}">
        <p14:creationId xmlns:p14="http://schemas.microsoft.com/office/powerpoint/2010/main" val="2444190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0"/>
            <a:ext cx="2133600" cy="276999"/>
          </a:xfrm>
          <a:prstGeom prst="rect">
            <a:avLst/>
          </a:prstGeom>
          <a:noFill/>
        </p:spPr>
        <p:txBody>
          <a:bodyPr wrap="square" rtlCol="0">
            <a:spAutoFit/>
          </a:bodyPr>
          <a:lstStyle/>
          <a:p>
            <a:r>
              <a:rPr lang="en-US" sz="1200"/>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90865" y="142724"/>
            <a:ext cx="7748053" cy="2350515"/>
          </a:xfrm>
          <a:prstGeom prst="rect">
            <a:avLst/>
          </a:prstGeom>
        </p:spPr>
        <p:txBody>
          <a:bodyPr wrap="square" lIns="0" tIns="0" rIns="0" bIns="0" rtlCol="0" anchor="t">
            <a:spAutoFit/>
          </a:bodyPr>
          <a:lstStyle/>
          <a:p>
            <a:pPr algn="ctr" defTabSz="609630">
              <a:defRPr/>
            </a:pPr>
            <a:r>
              <a:rPr lang="en-US" sz="4000">
                <a:solidFill>
                  <a:schemeClr val="bg1"/>
                </a:solidFill>
                <a:latin typeface="Now Bold"/>
              </a:rPr>
              <a:t>Self Care and Coping as Advocates</a:t>
            </a:r>
          </a:p>
          <a:p>
            <a:pPr algn="ctr" defTabSz="609630">
              <a:lnSpc>
                <a:spcPts val="10267"/>
              </a:lnSpc>
              <a:defRPr/>
            </a:pPr>
            <a:endParaRPr lang="en-US" sz="4400">
              <a:solidFill>
                <a:srgbClr val="FFFFFF"/>
              </a:solidFill>
              <a:latin typeface="Now Bold"/>
            </a:endParaRPr>
          </a:p>
        </p:txBody>
      </p:sp>
      <p:sp>
        <p:nvSpPr>
          <p:cNvPr id="12" name="TextBox 11">
            <a:extLst>
              <a:ext uri="{FF2B5EF4-FFF2-40B4-BE49-F238E27FC236}">
                <a16:creationId xmlns:a16="http://schemas.microsoft.com/office/drawing/2014/main" id="{43692026-E6A0-177E-8CA2-BE7A53BD1A22}"/>
              </a:ext>
            </a:extLst>
          </p:cNvPr>
          <p:cNvSpPr txBox="1"/>
          <p:nvPr/>
        </p:nvSpPr>
        <p:spPr>
          <a:xfrm>
            <a:off x="3890865" y="1317981"/>
            <a:ext cx="7416800" cy="6239593"/>
          </a:xfrm>
          <a:prstGeom prst="rect">
            <a:avLst/>
          </a:prstGeom>
          <a:noFill/>
        </p:spPr>
        <p:txBody>
          <a:bodyPr wrap="square" rtlCol="0">
            <a:spAutoFit/>
          </a:bodyPr>
          <a:lstStyle/>
          <a:p>
            <a:pPr marL="285750" indent="-285750" defTabSz="609630">
              <a:lnSpc>
                <a:spcPct val="150000"/>
              </a:lnSpc>
              <a:buFont typeface="Arial" panose="020B0604020202020204" pitchFamily="34" charset="0"/>
              <a:buChar char="•"/>
              <a:defRPr/>
            </a:pPr>
            <a:r>
              <a:rPr lang="en-US">
                <a:solidFill>
                  <a:schemeClr val="bg1"/>
                </a:solidFill>
              </a:rPr>
              <a:t>It is important that we are taking care of ourselves. </a:t>
            </a:r>
          </a:p>
          <a:p>
            <a:pPr marL="742950" lvl="1" indent="-285750" defTabSz="609630">
              <a:lnSpc>
                <a:spcPct val="150000"/>
              </a:lnSpc>
              <a:buFont typeface="Arial" panose="020B0604020202020204" pitchFamily="34" charset="0"/>
              <a:buChar char="•"/>
              <a:defRPr/>
            </a:pPr>
            <a:r>
              <a:rPr lang="en-US">
                <a:solidFill>
                  <a:schemeClr val="bg1"/>
                </a:solidFill>
              </a:rPr>
              <a:t>Many advocates may feel burnt out due to vicarious trauma experienced on a daily basis at work. </a:t>
            </a:r>
          </a:p>
          <a:p>
            <a:pPr marL="285750" indent="-285750" defTabSz="609630">
              <a:lnSpc>
                <a:spcPct val="150000"/>
              </a:lnSpc>
              <a:buFont typeface="Arial" panose="020B0604020202020204" pitchFamily="34" charset="0"/>
              <a:buChar char="•"/>
              <a:defRPr/>
            </a:pPr>
            <a:r>
              <a:rPr lang="en-US">
                <a:solidFill>
                  <a:schemeClr val="bg1"/>
                </a:solidFill>
              </a:rPr>
              <a:t>There are many self care and coping mechanisms we can use to help ease the mental, and emotional burden that comes with the field we work in. </a:t>
            </a:r>
          </a:p>
          <a:p>
            <a:pPr marL="742950" lvl="1" indent="-285750" defTabSz="609630">
              <a:lnSpc>
                <a:spcPct val="150000"/>
              </a:lnSpc>
              <a:buFont typeface="Arial" panose="020B0604020202020204" pitchFamily="34" charset="0"/>
              <a:buChar char="•"/>
              <a:defRPr/>
            </a:pPr>
            <a:r>
              <a:rPr lang="en-US">
                <a:solidFill>
                  <a:schemeClr val="bg1"/>
                </a:solidFill>
              </a:rPr>
              <a:t>Journaling</a:t>
            </a:r>
          </a:p>
          <a:p>
            <a:pPr marL="742950" lvl="1" indent="-285750" defTabSz="609630">
              <a:lnSpc>
                <a:spcPct val="150000"/>
              </a:lnSpc>
              <a:buFont typeface="Arial" panose="020B0604020202020204" pitchFamily="34" charset="0"/>
              <a:buChar char="•"/>
              <a:defRPr/>
            </a:pPr>
            <a:r>
              <a:rPr lang="en-US">
                <a:solidFill>
                  <a:schemeClr val="bg1"/>
                </a:solidFill>
              </a:rPr>
              <a:t>Getting enough sleep</a:t>
            </a:r>
          </a:p>
          <a:p>
            <a:pPr marL="742950" lvl="1" indent="-285750" defTabSz="609630">
              <a:lnSpc>
                <a:spcPct val="150000"/>
              </a:lnSpc>
              <a:buFont typeface="Arial" panose="020B0604020202020204" pitchFamily="34" charset="0"/>
              <a:buChar char="•"/>
              <a:defRPr/>
            </a:pPr>
            <a:r>
              <a:rPr lang="en-US">
                <a:solidFill>
                  <a:schemeClr val="bg1"/>
                </a:solidFill>
              </a:rPr>
              <a:t>Support System</a:t>
            </a:r>
          </a:p>
          <a:p>
            <a:pPr marL="742950" lvl="1" indent="-285750" defTabSz="609630">
              <a:lnSpc>
                <a:spcPct val="150000"/>
              </a:lnSpc>
              <a:buFont typeface="Arial" panose="020B0604020202020204" pitchFamily="34" charset="0"/>
              <a:buChar char="•"/>
              <a:defRPr/>
            </a:pPr>
            <a:r>
              <a:rPr lang="en-US">
                <a:solidFill>
                  <a:schemeClr val="bg1"/>
                </a:solidFill>
              </a:rPr>
              <a:t>Counseling</a:t>
            </a:r>
          </a:p>
          <a:p>
            <a:pPr marL="742950" lvl="1" indent="-285750" defTabSz="609630">
              <a:lnSpc>
                <a:spcPct val="150000"/>
              </a:lnSpc>
              <a:buFont typeface="Arial" panose="020B0604020202020204" pitchFamily="34" charset="0"/>
              <a:buChar char="•"/>
              <a:defRPr/>
            </a:pPr>
            <a:r>
              <a:rPr lang="en-US">
                <a:solidFill>
                  <a:schemeClr val="bg1"/>
                </a:solidFill>
              </a:rPr>
              <a:t>Light exercise</a:t>
            </a:r>
          </a:p>
          <a:p>
            <a:pPr marL="742950" lvl="1" indent="-285750" defTabSz="609630">
              <a:lnSpc>
                <a:spcPct val="150000"/>
              </a:lnSpc>
              <a:buFont typeface="Arial" panose="020B0604020202020204" pitchFamily="34" charset="0"/>
              <a:buChar char="•"/>
              <a:defRPr/>
            </a:pPr>
            <a:r>
              <a:rPr lang="en-US">
                <a:solidFill>
                  <a:schemeClr val="bg1"/>
                </a:solidFill>
              </a:rPr>
              <a:t>Listening the music</a:t>
            </a:r>
          </a:p>
          <a:p>
            <a:pPr marL="742950" lvl="1" indent="-285750" defTabSz="609630">
              <a:lnSpc>
                <a:spcPct val="150000"/>
              </a:lnSpc>
              <a:buFont typeface="Arial" panose="020B0604020202020204" pitchFamily="34" charset="0"/>
              <a:buChar char="•"/>
              <a:defRPr/>
            </a:pPr>
            <a:r>
              <a:rPr lang="en-US" err="1">
                <a:solidFill>
                  <a:schemeClr val="bg1"/>
                </a:solidFill>
              </a:rPr>
              <a:t>Ect</a:t>
            </a:r>
            <a:r>
              <a:rPr lang="en-US">
                <a:solidFill>
                  <a:schemeClr val="bg1"/>
                </a:solidFill>
              </a:rPr>
              <a:t>.</a:t>
            </a:r>
          </a:p>
          <a:p>
            <a:pPr marL="342900" indent="-342900" defTabSz="609630">
              <a:lnSpc>
                <a:spcPct val="200000"/>
              </a:lnSpc>
              <a:buFont typeface="Arial" panose="020B0604020202020204" pitchFamily="34" charset="0"/>
              <a:buChar char="•"/>
              <a:defRPr/>
            </a:pPr>
            <a:endParaRPr lang="en-US" sz="2800">
              <a:solidFill>
                <a:schemeClr val="bg1"/>
              </a:solidFill>
            </a:endParaRPr>
          </a:p>
        </p:txBody>
      </p:sp>
    </p:spTree>
    <p:extLst>
      <p:ext uri="{BB962C8B-B14F-4D97-AF65-F5344CB8AC3E}">
        <p14:creationId xmlns:p14="http://schemas.microsoft.com/office/powerpoint/2010/main" val="4090332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6" name="Freeform 6"/>
          <p:cNvSpPr/>
          <p:nvPr/>
        </p:nvSpPr>
        <p:spPr>
          <a:xfrm>
            <a:off x="228122" y="2233316"/>
            <a:ext cx="3225607" cy="2110085"/>
          </a:xfrm>
          <a:custGeom>
            <a:avLst/>
            <a:gdLst/>
            <a:ahLst/>
            <a:cxnLst/>
            <a:rect l="l" t="t" r="r" b="b"/>
            <a:pathLst>
              <a:path w="4838411" h="3165127">
                <a:moveTo>
                  <a:pt x="0" y="0"/>
                </a:moveTo>
                <a:lnTo>
                  <a:pt x="4838411" y="0"/>
                </a:lnTo>
                <a:lnTo>
                  <a:pt x="4838411" y="3165127"/>
                </a:lnTo>
                <a:lnTo>
                  <a:pt x="0" y="3165127"/>
                </a:lnTo>
                <a:lnTo>
                  <a:pt x="0" y="0"/>
                </a:lnTo>
                <a:close/>
              </a:path>
            </a:pathLst>
          </a:custGeom>
          <a:blipFill>
            <a:blip r:embed="rId4"/>
            <a:stretch>
              <a:fillRect/>
            </a:stretch>
          </a:blipFill>
        </p:spPr>
        <p:txBody>
          <a:bodyPr/>
          <a:lstStyle/>
          <a:p>
            <a:endParaRPr lang="en-US" sz="1200"/>
          </a:p>
        </p:txBody>
      </p:sp>
      <p:sp>
        <p:nvSpPr>
          <p:cNvPr id="8" name="TextBox 8"/>
          <p:cNvSpPr txBox="1"/>
          <p:nvPr/>
        </p:nvSpPr>
        <p:spPr>
          <a:xfrm>
            <a:off x="685800" y="666750"/>
            <a:ext cx="2310250" cy="765915"/>
          </a:xfrm>
          <a:prstGeom prst="rect">
            <a:avLst/>
          </a:prstGeom>
        </p:spPr>
        <p:txBody>
          <a:bodyPr lIns="0" tIns="0" rIns="0" bIns="0" rtlCol="0" anchor="t">
            <a:spAutoFit/>
          </a:bodyPr>
          <a:lstStyle/>
          <a:p>
            <a:pPr>
              <a:lnSpc>
                <a:spcPts val="3120"/>
              </a:lnSpc>
            </a:pPr>
            <a:r>
              <a:rPr lang="en-US" sz="2400" spc="71">
                <a:solidFill>
                  <a:srgbClr val="FFFFFF"/>
                </a:solidFill>
                <a:latin typeface="Now Bold"/>
              </a:rPr>
              <a:t>Attachment to Outcome Styles</a:t>
            </a:r>
          </a:p>
        </p:txBody>
      </p:sp>
      <p:pic>
        <p:nvPicPr>
          <p:cNvPr id="9" name="Picture 8" descr="A picture containing text, screenshot, font&#10;&#10;Description automatically generated">
            <a:extLst>
              <a:ext uri="{FF2B5EF4-FFF2-40B4-BE49-F238E27FC236}">
                <a16:creationId xmlns:a16="http://schemas.microsoft.com/office/drawing/2014/main" id="{C28C7E91-16F2-15AD-6CFC-DF0C3BA7D4DD}"/>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98676" y="1728040"/>
            <a:ext cx="5870119" cy="3401918"/>
          </a:xfrm>
          <a:prstGeom prst="rect">
            <a:avLst/>
          </a:prstGeom>
        </p:spPr>
      </p:pic>
      <p:pic>
        <p:nvPicPr>
          <p:cNvPr id="7" name="Audio 6">
            <a:hlinkClick r:id="" action="ppaction://media"/>
            <a:extLst>
              <a:ext uri="{FF2B5EF4-FFF2-40B4-BE49-F238E27FC236}">
                <a16:creationId xmlns:a16="http://schemas.microsoft.com/office/drawing/2014/main" id="{082ADAA5-E71E-4995-A713-543ABDDE40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19467" y="6485467"/>
            <a:ext cx="270933" cy="270933"/>
          </a:xfrm>
          <a:prstGeom prst="rect">
            <a:avLst/>
          </a:prstGeom>
        </p:spPr>
      </p:pic>
    </p:spTree>
    <p:extLst>
      <p:ext uri="{BB962C8B-B14F-4D97-AF65-F5344CB8AC3E}">
        <p14:creationId xmlns:p14="http://schemas.microsoft.com/office/powerpoint/2010/main" val="3867311309"/>
      </p:ext>
    </p:extLst>
  </p:cSld>
  <p:clrMapOvr>
    <a:masterClrMapping/>
  </p:clrMapOvr>
  <mc:AlternateContent xmlns:mc="http://schemas.openxmlformats.org/markup-compatibility/2006" xmlns:p14="http://schemas.microsoft.com/office/powerpoint/2010/main">
    <mc:Choice Requires="p14">
      <p:transition spd="slow" p14:dur="2000" advTm="153335"/>
    </mc:Choice>
    <mc:Fallback xmlns="">
      <p:transition spd="slow" advTm="153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533262" y="-206198"/>
            <a:ext cx="1711353" cy="7270395"/>
            <a:chOff x="0" y="0"/>
            <a:chExt cx="3422705" cy="14540791"/>
          </a:xfrm>
        </p:grpSpPr>
        <p:sp>
          <p:nvSpPr>
            <p:cNvPr id="3" name="AutoShape 3"/>
            <p:cNvSpPr/>
            <p:nvPr/>
          </p:nvSpPr>
          <p:spPr>
            <a:xfrm>
              <a:off x="0" y="0"/>
              <a:ext cx="1140902" cy="14540791"/>
            </a:xfrm>
            <a:prstGeom prst="rect">
              <a:avLst/>
            </a:prstGeom>
            <a:solidFill>
              <a:srgbClr val="A5D6FF">
                <a:alpha val="69804"/>
              </a:srgbClr>
            </a:solidFill>
          </p:spPr>
          <p:txBody>
            <a:bodyPr/>
            <a:lstStyle/>
            <a:p>
              <a:endParaRPr lang="en-US" sz="1200"/>
            </a:p>
          </p:txBody>
        </p:sp>
        <p:sp>
          <p:nvSpPr>
            <p:cNvPr id="4" name="AutoShape 4"/>
            <p:cNvSpPr/>
            <p:nvPr/>
          </p:nvSpPr>
          <p:spPr>
            <a:xfrm>
              <a:off x="1140902" y="0"/>
              <a:ext cx="1140902" cy="14540791"/>
            </a:xfrm>
            <a:prstGeom prst="rect">
              <a:avLst/>
            </a:prstGeom>
            <a:solidFill>
              <a:srgbClr val="A5D6FF">
                <a:alpha val="40000"/>
              </a:srgbClr>
            </a:solidFill>
          </p:spPr>
          <p:txBody>
            <a:bodyPr/>
            <a:lstStyle/>
            <a:p>
              <a:endParaRPr lang="en-US" sz="1200"/>
            </a:p>
          </p:txBody>
        </p:sp>
        <p:sp>
          <p:nvSpPr>
            <p:cNvPr id="5" name="AutoShape 5"/>
            <p:cNvSpPr/>
            <p:nvPr/>
          </p:nvSpPr>
          <p:spPr>
            <a:xfrm>
              <a:off x="2281803" y="0"/>
              <a:ext cx="1140902" cy="14540791"/>
            </a:xfrm>
            <a:prstGeom prst="rect">
              <a:avLst/>
            </a:prstGeom>
            <a:solidFill>
              <a:srgbClr val="A5D6FF">
                <a:alpha val="9804"/>
              </a:srgbClr>
            </a:solidFill>
          </p:spPr>
          <p:txBody>
            <a:bodyPr/>
            <a:lstStyle/>
            <a:p>
              <a:endParaRPr lang="en-US" sz="1200"/>
            </a:p>
          </p:txBody>
        </p:sp>
      </p:grpSp>
      <p:sp>
        <p:nvSpPr>
          <p:cNvPr id="6" name="Freeform 6"/>
          <p:cNvSpPr/>
          <p:nvPr/>
        </p:nvSpPr>
        <p:spPr>
          <a:xfrm>
            <a:off x="228122" y="2233316"/>
            <a:ext cx="3225607" cy="2110085"/>
          </a:xfrm>
          <a:custGeom>
            <a:avLst/>
            <a:gdLst/>
            <a:ahLst/>
            <a:cxnLst/>
            <a:rect l="l" t="t" r="r" b="b"/>
            <a:pathLst>
              <a:path w="4838411" h="3165127">
                <a:moveTo>
                  <a:pt x="0" y="0"/>
                </a:moveTo>
                <a:lnTo>
                  <a:pt x="4838411" y="0"/>
                </a:lnTo>
                <a:lnTo>
                  <a:pt x="4838411" y="3165127"/>
                </a:lnTo>
                <a:lnTo>
                  <a:pt x="0" y="3165127"/>
                </a:lnTo>
                <a:lnTo>
                  <a:pt x="0" y="0"/>
                </a:lnTo>
                <a:close/>
              </a:path>
            </a:pathLst>
          </a:custGeom>
          <a:blipFill>
            <a:blip r:embed="rId4"/>
            <a:stretch>
              <a:fillRect/>
            </a:stretch>
          </a:blipFill>
        </p:spPr>
        <p:txBody>
          <a:bodyPr/>
          <a:lstStyle/>
          <a:p>
            <a:endParaRPr lang="en-US" sz="1200"/>
          </a:p>
        </p:txBody>
      </p:sp>
      <p:sp>
        <p:nvSpPr>
          <p:cNvPr id="8" name="TextBox 8"/>
          <p:cNvSpPr txBox="1"/>
          <p:nvPr/>
        </p:nvSpPr>
        <p:spPr>
          <a:xfrm>
            <a:off x="685800" y="666750"/>
            <a:ext cx="2310250" cy="765915"/>
          </a:xfrm>
          <a:prstGeom prst="rect">
            <a:avLst/>
          </a:prstGeom>
        </p:spPr>
        <p:txBody>
          <a:bodyPr lIns="0" tIns="0" rIns="0" bIns="0" rtlCol="0" anchor="t">
            <a:spAutoFit/>
          </a:bodyPr>
          <a:lstStyle/>
          <a:p>
            <a:pPr>
              <a:lnSpc>
                <a:spcPts val="3120"/>
              </a:lnSpc>
            </a:pPr>
            <a:r>
              <a:rPr lang="en-US" sz="2400" spc="71">
                <a:solidFill>
                  <a:srgbClr val="FFFFFF"/>
                </a:solidFill>
                <a:latin typeface="Now Bold"/>
              </a:rPr>
              <a:t>What’s In Your Control?</a:t>
            </a:r>
          </a:p>
        </p:txBody>
      </p:sp>
      <p:pic>
        <p:nvPicPr>
          <p:cNvPr id="7" name="Picture 2">
            <a:extLst>
              <a:ext uri="{FF2B5EF4-FFF2-40B4-BE49-F238E27FC236}">
                <a16:creationId xmlns:a16="http://schemas.microsoft.com/office/drawing/2014/main" id="{8A6C02B8-74FA-D652-CFFF-4D6C38EE7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600" y="989029"/>
            <a:ext cx="4844664" cy="4879941"/>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CE27801A-FBEE-4590-9E58-7BE7BFA49B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19467" y="6485467"/>
            <a:ext cx="270933" cy="270933"/>
          </a:xfrm>
          <a:prstGeom prst="rect">
            <a:avLst/>
          </a:prstGeom>
        </p:spPr>
      </p:pic>
    </p:spTree>
    <p:extLst>
      <p:ext uri="{BB962C8B-B14F-4D97-AF65-F5344CB8AC3E}">
        <p14:creationId xmlns:p14="http://schemas.microsoft.com/office/powerpoint/2010/main" val="1608833615"/>
      </p:ext>
    </p:extLst>
  </p:cSld>
  <p:clrMapOvr>
    <a:masterClrMapping/>
  </p:clrMapOvr>
  <mc:AlternateContent xmlns:mc="http://schemas.openxmlformats.org/markup-compatibility/2006" xmlns:p14="http://schemas.microsoft.com/office/powerpoint/2010/main">
    <mc:Choice Requires="p14">
      <p:transition spd="slow" p14:dur="2000" advTm="50002"/>
    </mc:Choice>
    <mc:Fallback xmlns="">
      <p:transition spd="slow" advTm="5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1"/>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33"/>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455065"/>
            <a:ext cx="7748053" cy="187827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09585">
              <a:buClrTx/>
              <a:defRPr/>
            </a:pPr>
            <a:r>
              <a:rPr lang="en" sz="4800" b="1" kern="1200">
                <a:solidFill>
                  <a:schemeClr val="bg1"/>
                </a:solidFill>
                <a:effectLst>
                  <a:outerShdw blurRad="38100" dist="38100" dir="2700000" algn="tl">
                    <a:srgbClr val="000000">
                      <a:alpha val="43137"/>
                    </a:srgbClr>
                  </a:outerShdw>
                </a:effectLst>
                <a:latin typeface="Now Bold" panose="020B0604020202020204" charset="0"/>
                <a:ea typeface="+mn-ea"/>
                <a:cs typeface="+mn-cs"/>
              </a:rPr>
              <a:t>Safety Planning</a:t>
            </a:r>
            <a:endParaRPr lang="en-US" sz="4800" b="1" kern="1200">
              <a:solidFill>
                <a:schemeClr val="bg1"/>
              </a:solidFill>
              <a:effectLst>
                <a:outerShdw blurRad="38100" dist="38100" dir="2700000" algn="tl">
                  <a:srgbClr val="000000">
                    <a:alpha val="43137"/>
                  </a:srgbClr>
                </a:outerShdw>
              </a:effectLst>
              <a:latin typeface="Now Bold" panose="020B0604020202020204" charset="0"/>
              <a:ea typeface="+mn-ea"/>
              <a:cs typeface="+mn-cs"/>
            </a:endParaRPr>
          </a:p>
          <a:p>
            <a:pPr algn="ctr" defTabSz="609585">
              <a:lnSpc>
                <a:spcPts val="10266"/>
              </a:lnSpc>
              <a:buClrTx/>
              <a:defRPr/>
            </a:pPr>
            <a:endParaRPr lang="en-US" sz="4400" kern="1200">
              <a:solidFill>
                <a:srgbClr val="FFFFFF"/>
              </a:solidFill>
              <a:latin typeface="Now Bold"/>
              <a:ea typeface="+mn-ea"/>
              <a:cs typeface="+mn-cs"/>
            </a:endParaRPr>
          </a:p>
        </p:txBody>
      </p:sp>
      <p:sp>
        <p:nvSpPr>
          <p:cNvPr id="12" name="TextBox 11">
            <a:extLst>
              <a:ext uri="{FF2B5EF4-FFF2-40B4-BE49-F238E27FC236}">
                <a16:creationId xmlns:a16="http://schemas.microsoft.com/office/drawing/2014/main" id="{43692026-E6A0-177E-8CA2-BE7A53BD1A22}"/>
              </a:ext>
            </a:extLst>
          </p:cNvPr>
          <p:cNvSpPr txBox="1"/>
          <p:nvPr/>
        </p:nvSpPr>
        <p:spPr>
          <a:xfrm>
            <a:off x="4026427" y="1767561"/>
            <a:ext cx="7416800" cy="460980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21917" lvl="0" indent="-203195" algn="l" rtl="0">
              <a:lnSpc>
                <a:spcPct val="90000"/>
              </a:lnSpc>
              <a:spcBef>
                <a:spcPts val="0"/>
              </a:spcBef>
              <a:spcAft>
                <a:spcPts val="0"/>
              </a:spcAft>
              <a:buSzPts val="24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Where they feel:</a:t>
            </a:r>
          </a:p>
          <a:p>
            <a:pPr marL="353559" lvl="1" indent="-182874" algn="l" rtl="0">
              <a:lnSpc>
                <a:spcPct val="90000"/>
              </a:lnSpc>
              <a:spcBef>
                <a:spcPts val="533"/>
              </a:spcBef>
              <a:spcAft>
                <a:spcPts val="0"/>
              </a:spcAft>
              <a:buSzPts val="20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Safe</a:t>
            </a:r>
          </a:p>
          <a:p>
            <a:pPr marL="353559" lvl="1" indent="-182874" algn="l" rtl="0">
              <a:lnSpc>
                <a:spcPct val="90000"/>
              </a:lnSpc>
              <a:spcBef>
                <a:spcPts val="800"/>
              </a:spcBef>
              <a:spcAft>
                <a:spcPts val="0"/>
              </a:spcAft>
              <a:buSzPts val="20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Unsafe</a:t>
            </a:r>
          </a:p>
          <a:p>
            <a:pPr marL="121917" lvl="0" indent="-203195" algn="l" rtl="0">
              <a:lnSpc>
                <a:spcPct val="90000"/>
              </a:lnSpc>
              <a:spcBef>
                <a:spcPts val="2133"/>
              </a:spcBef>
              <a:spcAft>
                <a:spcPts val="0"/>
              </a:spcAft>
              <a:buSzPts val="24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Who:</a:t>
            </a:r>
          </a:p>
          <a:p>
            <a:pPr marL="353559" lvl="1" indent="-182874" algn="l" rtl="0">
              <a:lnSpc>
                <a:spcPct val="90000"/>
              </a:lnSpc>
              <a:spcBef>
                <a:spcPts val="533"/>
              </a:spcBef>
              <a:spcAft>
                <a:spcPts val="0"/>
              </a:spcAft>
              <a:buSzPts val="20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Trust</a:t>
            </a:r>
          </a:p>
          <a:p>
            <a:pPr marL="121917" lvl="0" indent="-203195" algn="l" rtl="0">
              <a:lnSpc>
                <a:spcPct val="90000"/>
              </a:lnSpc>
              <a:spcBef>
                <a:spcPts val="2133"/>
              </a:spcBef>
              <a:spcAft>
                <a:spcPts val="0"/>
              </a:spcAft>
              <a:buSzPts val="24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What:</a:t>
            </a:r>
          </a:p>
          <a:p>
            <a:pPr marL="353559" lvl="1" indent="-182874" algn="l" rtl="0">
              <a:lnSpc>
                <a:spcPct val="90000"/>
              </a:lnSpc>
              <a:spcBef>
                <a:spcPts val="533"/>
              </a:spcBef>
              <a:spcAft>
                <a:spcPts val="0"/>
              </a:spcAft>
              <a:buSzPts val="20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Risks</a:t>
            </a:r>
          </a:p>
          <a:p>
            <a:pPr marL="353559" lvl="1" indent="-182874" algn="l" rtl="0">
              <a:lnSpc>
                <a:spcPct val="90000"/>
              </a:lnSpc>
              <a:spcBef>
                <a:spcPts val="800"/>
              </a:spcBef>
              <a:spcAft>
                <a:spcPts val="0"/>
              </a:spcAft>
              <a:buSzPts val="20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Worked/not worked</a:t>
            </a:r>
          </a:p>
          <a:p>
            <a:pPr marL="353559" lvl="1" indent="-182874" algn="l" rtl="0">
              <a:lnSpc>
                <a:spcPct val="90000"/>
              </a:lnSpc>
              <a:spcBef>
                <a:spcPts val="800"/>
              </a:spcBef>
              <a:spcAft>
                <a:spcPts val="0"/>
              </a:spcAft>
              <a:buSzPts val="20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Coping mechanisms</a:t>
            </a:r>
          </a:p>
          <a:p>
            <a:pPr marL="353559" lvl="1" indent="-182874" algn="l" rtl="0">
              <a:lnSpc>
                <a:spcPct val="90000"/>
              </a:lnSpc>
              <a:spcBef>
                <a:spcPts val="800"/>
              </a:spcBef>
              <a:spcAft>
                <a:spcPts val="0"/>
              </a:spcAft>
              <a:buSzPts val="2000"/>
              <a:buFont typeface="Arial"/>
              <a:buChar char="•"/>
            </a:pPr>
            <a:r>
              <a:rPr lang="en-US" sz="2400">
                <a:solidFill>
                  <a:schemeClr val="bg1"/>
                </a:solidFill>
                <a:effectLst>
                  <a:outerShdw blurRad="38100" dist="38100" dir="2700000" algn="tl">
                    <a:srgbClr val="000000">
                      <a:alpha val="43137"/>
                    </a:srgbClr>
                  </a:outerShdw>
                </a:effectLst>
                <a:latin typeface="Now Bold" panose="020B0604020202020204" charset="0"/>
              </a:rPr>
              <a:t>Resources</a:t>
            </a:r>
          </a:p>
        </p:txBody>
      </p:sp>
    </p:spTree>
    <p:extLst>
      <p:ext uri="{BB962C8B-B14F-4D97-AF65-F5344CB8AC3E}">
        <p14:creationId xmlns:p14="http://schemas.microsoft.com/office/powerpoint/2010/main" val="405354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0"/>
            <a:ext cx="2133600" cy="276999"/>
          </a:xfrm>
          <a:prstGeom prst="rect">
            <a:avLst/>
          </a:prstGeom>
          <a:noFill/>
        </p:spPr>
        <p:txBody>
          <a:bodyPr wrap="square" rtlCol="0">
            <a:spAutoFit/>
          </a:bodyPr>
          <a:lstStyle/>
          <a:p>
            <a:r>
              <a:rPr lang="en-US" sz="1200"/>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491716"/>
            <a:ext cx="7748053" cy="2473626"/>
          </a:xfrm>
          <a:prstGeom prst="rect">
            <a:avLst/>
          </a:prstGeom>
        </p:spPr>
        <p:txBody>
          <a:bodyPr wrap="square" lIns="0" tIns="0" rIns="0" bIns="0" rtlCol="0" anchor="t">
            <a:spAutoFit/>
          </a:bodyPr>
          <a:lstStyle/>
          <a:p>
            <a:pPr algn="ctr" defTabSz="609630">
              <a:defRPr/>
            </a:pPr>
            <a:r>
              <a:rPr lang="en-US" sz="4400">
                <a:solidFill>
                  <a:schemeClr val="bg1"/>
                </a:solidFill>
                <a:latin typeface="Now Bold"/>
              </a:rPr>
              <a:t>Parent Participation and Awareness</a:t>
            </a:r>
          </a:p>
          <a:p>
            <a:pPr algn="ctr" defTabSz="609630">
              <a:lnSpc>
                <a:spcPts val="10267"/>
              </a:lnSpc>
              <a:defRPr/>
            </a:pPr>
            <a:endParaRPr lang="en-US" sz="4400">
              <a:solidFill>
                <a:srgbClr val="FFFFFF"/>
              </a:solidFill>
              <a:latin typeface="Now Bold"/>
            </a:endParaRPr>
          </a:p>
        </p:txBody>
      </p:sp>
      <p:sp>
        <p:nvSpPr>
          <p:cNvPr id="12" name="TextBox 11">
            <a:extLst>
              <a:ext uri="{FF2B5EF4-FFF2-40B4-BE49-F238E27FC236}">
                <a16:creationId xmlns:a16="http://schemas.microsoft.com/office/drawing/2014/main" id="{43692026-E6A0-177E-8CA2-BE7A53BD1A22}"/>
              </a:ext>
            </a:extLst>
          </p:cNvPr>
          <p:cNvSpPr txBox="1"/>
          <p:nvPr/>
        </p:nvSpPr>
        <p:spPr>
          <a:xfrm>
            <a:off x="3860800" y="1999117"/>
            <a:ext cx="7416800" cy="6378093"/>
          </a:xfrm>
          <a:prstGeom prst="rect">
            <a:avLst/>
          </a:prstGeom>
          <a:noFill/>
        </p:spPr>
        <p:txBody>
          <a:bodyPr wrap="square" rtlCol="0">
            <a:spAutoFit/>
          </a:bodyPr>
          <a:lstStyle/>
          <a:p>
            <a:pPr marL="285750" indent="-285750" defTabSz="609630">
              <a:lnSpc>
                <a:spcPct val="150000"/>
              </a:lnSpc>
              <a:buFont typeface="Arial" panose="020B0604020202020204" pitchFamily="34" charset="0"/>
              <a:buChar char="•"/>
              <a:defRPr/>
            </a:pPr>
            <a:r>
              <a:rPr lang="en-US" sz="2300">
                <a:solidFill>
                  <a:schemeClr val="bg1"/>
                </a:solidFill>
              </a:rPr>
              <a:t>It is important that we realize that we can not depend on a child in this situation to help better the conditions they’re living, we must build repour with the parents/guardians as well</a:t>
            </a:r>
          </a:p>
          <a:p>
            <a:pPr marL="285750" indent="-285750" defTabSz="609630">
              <a:lnSpc>
                <a:spcPct val="150000"/>
              </a:lnSpc>
              <a:buFont typeface="Arial" panose="020B0604020202020204" pitchFamily="34" charset="0"/>
              <a:buChar char="•"/>
              <a:defRPr/>
            </a:pPr>
            <a:r>
              <a:rPr lang="en-US" sz="2300">
                <a:solidFill>
                  <a:schemeClr val="bg1"/>
                </a:solidFill>
              </a:rPr>
              <a:t>Educating the parent/guardian without demonizing their current behaviors is also key</a:t>
            </a:r>
          </a:p>
          <a:p>
            <a:pPr marL="742950" lvl="1" indent="-285750" defTabSz="609630">
              <a:lnSpc>
                <a:spcPct val="150000"/>
              </a:lnSpc>
              <a:buFont typeface="Arial" panose="020B0604020202020204" pitchFamily="34" charset="0"/>
              <a:buChar char="•"/>
              <a:defRPr/>
            </a:pPr>
            <a:r>
              <a:rPr lang="en-US" sz="2300">
                <a:solidFill>
                  <a:schemeClr val="bg1"/>
                </a:solidFill>
              </a:rPr>
              <a:t>If we build repour, a parent may be more open to changing abusive/toxic behaviors towards the child.</a:t>
            </a:r>
          </a:p>
          <a:p>
            <a:pPr defTabSz="609630">
              <a:lnSpc>
                <a:spcPct val="150000"/>
              </a:lnSpc>
              <a:defRPr/>
            </a:pPr>
            <a:endParaRPr lang="en-US" sz="2800">
              <a:solidFill>
                <a:schemeClr val="bg1"/>
              </a:solidFill>
            </a:endParaRPr>
          </a:p>
          <a:p>
            <a:pPr defTabSz="609630">
              <a:lnSpc>
                <a:spcPct val="150000"/>
              </a:lnSpc>
              <a:defRPr/>
            </a:pPr>
            <a:endParaRPr lang="en-US" sz="2800">
              <a:solidFill>
                <a:schemeClr val="bg1"/>
              </a:solidFill>
            </a:endParaRPr>
          </a:p>
          <a:p>
            <a:pPr marL="342900" indent="-342900" defTabSz="609630">
              <a:lnSpc>
                <a:spcPct val="200000"/>
              </a:lnSpc>
              <a:buFont typeface="Arial" panose="020B0604020202020204" pitchFamily="34" charset="0"/>
              <a:buChar char="•"/>
              <a:defRPr/>
            </a:pPr>
            <a:endParaRPr lang="en-US" sz="2800">
              <a:solidFill>
                <a:schemeClr val="bg1"/>
              </a:solidFill>
            </a:endParaRPr>
          </a:p>
        </p:txBody>
      </p:sp>
    </p:spTree>
    <p:extLst>
      <p:ext uri="{BB962C8B-B14F-4D97-AF65-F5344CB8AC3E}">
        <p14:creationId xmlns:p14="http://schemas.microsoft.com/office/powerpoint/2010/main" val="181390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0"/>
            <a:ext cx="2133600" cy="276999"/>
          </a:xfrm>
          <a:prstGeom prst="rect">
            <a:avLst/>
          </a:prstGeom>
          <a:noFill/>
        </p:spPr>
        <p:txBody>
          <a:bodyPr wrap="square" rtlCol="0">
            <a:spAutoFit/>
          </a:bodyPr>
          <a:lstStyle/>
          <a:p>
            <a:r>
              <a:rPr lang="en-US" sz="1200"/>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491716"/>
            <a:ext cx="7748053" cy="1796517"/>
          </a:xfrm>
          <a:prstGeom prst="rect">
            <a:avLst/>
          </a:prstGeom>
        </p:spPr>
        <p:txBody>
          <a:bodyPr wrap="square" lIns="0" tIns="0" rIns="0" bIns="0" rtlCol="0" anchor="t">
            <a:spAutoFit/>
          </a:bodyPr>
          <a:lstStyle/>
          <a:p>
            <a:pPr algn="ctr" defTabSz="609630">
              <a:defRPr/>
            </a:pPr>
            <a:r>
              <a:rPr lang="en-US" sz="4400">
                <a:solidFill>
                  <a:schemeClr val="bg1"/>
                </a:solidFill>
                <a:latin typeface="Now Bold"/>
              </a:rPr>
              <a:t>Parental Alienation</a:t>
            </a:r>
          </a:p>
          <a:p>
            <a:pPr algn="ctr" defTabSz="609630">
              <a:lnSpc>
                <a:spcPts val="10267"/>
              </a:lnSpc>
              <a:defRPr/>
            </a:pPr>
            <a:endParaRPr lang="en-US" sz="4400">
              <a:solidFill>
                <a:srgbClr val="FFFFFF"/>
              </a:solidFill>
              <a:latin typeface="Now Bold"/>
            </a:endParaRPr>
          </a:p>
        </p:txBody>
      </p:sp>
      <p:sp>
        <p:nvSpPr>
          <p:cNvPr id="12" name="TextBox 11">
            <a:extLst>
              <a:ext uri="{FF2B5EF4-FFF2-40B4-BE49-F238E27FC236}">
                <a16:creationId xmlns:a16="http://schemas.microsoft.com/office/drawing/2014/main" id="{43692026-E6A0-177E-8CA2-BE7A53BD1A22}"/>
              </a:ext>
            </a:extLst>
          </p:cNvPr>
          <p:cNvSpPr txBox="1"/>
          <p:nvPr/>
        </p:nvSpPr>
        <p:spPr>
          <a:xfrm>
            <a:off x="3860800" y="1523255"/>
            <a:ext cx="7416800" cy="5454763"/>
          </a:xfrm>
          <a:prstGeom prst="rect">
            <a:avLst/>
          </a:prstGeom>
          <a:noFill/>
        </p:spPr>
        <p:txBody>
          <a:bodyPr wrap="square" rtlCol="0">
            <a:spAutoFit/>
          </a:bodyPr>
          <a:lstStyle/>
          <a:p>
            <a:pPr marL="285750" indent="-285750" defTabSz="609630">
              <a:lnSpc>
                <a:spcPct val="150000"/>
              </a:lnSpc>
              <a:buFont typeface="Arial" panose="020B0604020202020204" pitchFamily="34" charset="0"/>
              <a:buChar char="•"/>
              <a:defRPr/>
            </a:pPr>
            <a:r>
              <a:rPr lang="en-US" sz="2000">
                <a:solidFill>
                  <a:schemeClr val="bg1"/>
                </a:solidFill>
              </a:rPr>
              <a:t>Most parents or guardians may feel alienated by the process of CASA, Child protective Services, or any social workers becoming involved at all.</a:t>
            </a:r>
          </a:p>
          <a:p>
            <a:pPr marL="285750" indent="-285750" defTabSz="609630">
              <a:lnSpc>
                <a:spcPct val="150000"/>
              </a:lnSpc>
              <a:buFont typeface="Arial" panose="020B0604020202020204" pitchFamily="34" charset="0"/>
              <a:buChar char="•"/>
              <a:defRPr/>
            </a:pPr>
            <a:r>
              <a:rPr lang="en-US" sz="2000">
                <a:solidFill>
                  <a:schemeClr val="bg1"/>
                </a:solidFill>
              </a:rPr>
              <a:t>Building repour with the parents is so important</a:t>
            </a:r>
          </a:p>
          <a:p>
            <a:pPr marL="742950" lvl="1" indent="-285750" defTabSz="609630">
              <a:lnSpc>
                <a:spcPct val="150000"/>
              </a:lnSpc>
              <a:buFont typeface="Arial" panose="020B0604020202020204" pitchFamily="34" charset="0"/>
              <a:buChar char="•"/>
              <a:defRPr/>
            </a:pPr>
            <a:r>
              <a:rPr lang="en-US" sz="2000">
                <a:solidFill>
                  <a:schemeClr val="bg1"/>
                </a:solidFill>
              </a:rPr>
              <a:t>If they don’t trust you, they’re going to be difficult to work with and to get them to participate. </a:t>
            </a:r>
          </a:p>
          <a:p>
            <a:pPr marL="342900" indent="-342900" defTabSz="609630">
              <a:lnSpc>
                <a:spcPct val="150000"/>
              </a:lnSpc>
              <a:buFont typeface="Arial" panose="020B0604020202020204" pitchFamily="34" charset="0"/>
              <a:buChar char="•"/>
              <a:defRPr/>
            </a:pPr>
            <a:r>
              <a:rPr lang="en-US" sz="2000">
                <a:solidFill>
                  <a:schemeClr val="bg1"/>
                </a:solidFill>
              </a:rPr>
              <a:t>As advocates we need to mindful on they we vocalize changes to parents.</a:t>
            </a:r>
          </a:p>
          <a:p>
            <a:pPr marL="800100" lvl="1" indent="-342900" defTabSz="609630">
              <a:lnSpc>
                <a:spcPct val="150000"/>
              </a:lnSpc>
              <a:buFont typeface="Arial" panose="020B0604020202020204" pitchFamily="34" charset="0"/>
              <a:buChar char="•"/>
              <a:defRPr/>
            </a:pPr>
            <a:r>
              <a:rPr lang="en-US" sz="2000">
                <a:solidFill>
                  <a:schemeClr val="bg1"/>
                </a:solidFill>
              </a:rPr>
              <a:t>Stay away from any language used that may be considered damning. </a:t>
            </a:r>
          </a:p>
          <a:p>
            <a:pPr marL="342900" indent="-342900" defTabSz="609630">
              <a:lnSpc>
                <a:spcPct val="200000"/>
              </a:lnSpc>
              <a:buFont typeface="Arial" panose="020B0604020202020204" pitchFamily="34" charset="0"/>
              <a:buChar char="•"/>
              <a:defRPr/>
            </a:pPr>
            <a:endParaRPr lang="en-US" sz="2800">
              <a:solidFill>
                <a:schemeClr val="bg1"/>
              </a:solidFill>
            </a:endParaRPr>
          </a:p>
        </p:txBody>
      </p:sp>
    </p:spTree>
    <p:extLst>
      <p:ext uri="{BB962C8B-B14F-4D97-AF65-F5344CB8AC3E}">
        <p14:creationId xmlns:p14="http://schemas.microsoft.com/office/powerpoint/2010/main" val="1752299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1"/>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33"/>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455065"/>
            <a:ext cx="7748053" cy="187827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09585">
              <a:buClrTx/>
              <a:defRPr/>
            </a:pPr>
            <a:r>
              <a:rPr lang="en" sz="4800" b="1" kern="1200">
                <a:solidFill>
                  <a:schemeClr val="bg1"/>
                </a:solidFill>
                <a:effectLst>
                  <a:outerShdw blurRad="38100" dist="38100" dir="2700000" algn="tl">
                    <a:srgbClr val="000000">
                      <a:alpha val="43137"/>
                    </a:srgbClr>
                  </a:outerShdw>
                </a:effectLst>
                <a:latin typeface="Now Bold" panose="020B0604020202020204" charset="0"/>
                <a:ea typeface="+mn-ea"/>
                <a:cs typeface="+mn-cs"/>
              </a:rPr>
              <a:t>How Can I Help?</a:t>
            </a:r>
            <a:endParaRPr lang="en-US" sz="4800" b="1" kern="1200">
              <a:solidFill>
                <a:schemeClr val="bg1"/>
              </a:solidFill>
              <a:effectLst>
                <a:outerShdw blurRad="38100" dist="38100" dir="2700000" algn="tl">
                  <a:srgbClr val="000000">
                    <a:alpha val="43137"/>
                  </a:srgbClr>
                </a:outerShdw>
              </a:effectLst>
              <a:latin typeface="Now Bold" panose="020B0604020202020204" charset="0"/>
              <a:ea typeface="+mn-ea"/>
              <a:cs typeface="+mn-cs"/>
            </a:endParaRPr>
          </a:p>
          <a:p>
            <a:pPr algn="ctr" defTabSz="609585">
              <a:lnSpc>
                <a:spcPts val="10266"/>
              </a:lnSpc>
              <a:buClrTx/>
              <a:defRPr/>
            </a:pPr>
            <a:endParaRPr lang="en-US" sz="4400" kern="1200">
              <a:solidFill>
                <a:srgbClr val="FFFFFF"/>
              </a:solidFill>
              <a:latin typeface="Now Bold"/>
              <a:ea typeface="+mn-ea"/>
              <a:cs typeface="+mn-cs"/>
            </a:endParaRPr>
          </a:p>
        </p:txBody>
      </p:sp>
      <p:sp>
        <p:nvSpPr>
          <p:cNvPr id="12" name="TextBox 11">
            <a:extLst>
              <a:ext uri="{FF2B5EF4-FFF2-40B4-BE49-F238E27FC236}">
                <a16:creationId xmlns:a16="http://schemas.microsoft.com/office/drawing/2014/main" id="{43692026-E6A0-177E-8CA2-BE7A53BD1A22}"/>
              </a:ext>
            </a:extLst>
          </p:cNvPr>
          <p:cNvSpPr txBox="1"/>
          <p:nvPr/>
        </p:nvSpPr>
        <p:spPr>
          <a:xfrm>
            <a:off x="4026427" y="1767561"/>
            <a:ext cx="7416800" cy="499418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21917" lvl="0" indent="-188741" algn="l" rtl="0">
              <a:lnSpc>
                <a:spcPct val="90000"/>
              </a:lnSpc>
              <a:spcBef>
                <a:spcPts val="0"/>
              </a:spcBef>
              <a:spcAft>
                <a:spcPts val="0"/>
              </a:spcAft>
              <a:buSzPct val="100000"/>
              <a:buFont typeface="Arial"/>
              <a:buChar char="•"/>
            </a:pPr>
            <a:r>
              <a:rPr lang="en-US" sz="3200">
                <a:solidFill>
                  <a:schemeClr val="bg1"/>
                </a:solidFill>
                <a:effectLst>
                  <a:outerShdw blurRad="38100" dist="38100" dir="2700000" algn="tl">
                    <a:srgbClr val="000000">
                      <a:alpha val="43137"/>
                    </a:srgbClr>
                  </a:outerShdw>
                </a:effectLst>
                <a:latin typeface="Now Bold" panose="020B0604020202020204" charset="0"/>
              </a:rPr>
              <a:t>Listen</a:t>
            </a:r>
          </a:p>
          <a:p>
            <a:pPr marL="121917" lvl="0" indent="-188741" algn="l" rtl="0">
              <a:lnSpc>
                <a:spcPct val="90000"/>
              </a:lnSpc>
              <a:spcBef>
                <a:spcPts val="1867"/>
              </a:spcBef>
              <a:spcAft>
                <a:spcPts val="0"/>
              </a:spcAft>
              <a:buSzPct val="100000"/>
              <a:buFont typeface="Arial"/>
              <a:buChar char="•"/>
            </a:pPr>
            <a:r>
              <a:rPr lang="en-US" sz="3200">
                <a:solidFill>
                  <a:schemeClr val="bg1"/>
                </a:solidFill>
                <a:effectLst>
                  <a:outerShdw blurRad="38100" dist="38100" dir="2700000" algn="tl">
                    <a:srgbClr val="000000">
                      <a:alpha val="43137"/>
                    </a:srgbClr>
                  </a:outerShdw>
                </a:effectLst>
                <a:latin typeface="Now Bold" panose="020B0604020202020204" charset="0"/>
              </a:rPr>
              <a:t>Support them where they are</a:t>
            </a:r>
          </a:p>
          <a:p>
            <a:pPr marL="121917" lvl="0" indent="-188741" algn="l" rtl="0">
              <a:lnSpc>
                <a:spcPct val="90000"/>
              </a:lnSpc>
              <a:spcBef>
                <a:spcPts val="1867"/>
              </a:spcBef>
              <a:spcAft>
                <a:spcPts val="0"/>
              </a:spcAft>
              <a:buSzPct val="100000"/>
              <a:buFont typeface="Arial"/>
              <a:buChar char="•"/>
            </a:pPr>
            <a:r>
              <a:rPr lang="en-US" sz="3200">
                <a:solidFill>
                  <a:schemeClr val="bg1"/>
                </a:solidFill>
                <a:effectLst>
                  <a:outerShdw blurRad="38100" dist="38100" dir="2700000" algn="tl">
                    <a:srgbClr val="000000">
                      <a:alpha val="43137"/>
                    </a:srgbClr>
                  </a:outerShdw>
                </a:effectLst>
                <a:latin typeface="Now Bold" panose="020B0604020202020204" charset="0"/>
              </a:rPr>
              <a:t>Keep their needs in mind</a:t>
            </a:r>
          </a:p>
          <a:p>
            <a:pPr marL="121917" lvl="0" indent="-188741" algn="l" rtl="0">
              <a:lnSpc>
                <a:spcPct val="90000"/>
              </a:lnSpc>
              <a:spcBef>
                <a:spcPts val="1867"/>
              </a:spcBef>
              <a:spcAft>
                <a:spcPts val="0"/>
              </a:spcAft>
              <a:buSzPct val="100000"/>
              <a:buFont typeface="Arial"/>
              <a:buChar char="•"/>
            </a:pPr>
            <a:r>
              <a:rPr lang="en-US" sz="3200">
                <a:solidFill>
                  <a:schemeClr val="bg1"/>
                </a:solidFill>
                <a:effectLst>
                  <a:outerShdw blurRad="38100" dist="38100" dir="2700000" algn="tl">
                    <a:srgbClr val="000000">
                      <a:alpha val="43137"/>
                    </a:srgbClr>
                  </a:outerShdw>
                </a:effectLst>
                <a:latin typeface="Now Bold" panose="020B0604020202020204" charset="0"/>
              </a:rPr>
              <a:t>Empower them</a:t>
            </a:r>
          </a:p>
          <a:p>
            <a:pPr marL="121917" lvl="0" indent="-188741" algn="l" rtl="0">
              <a:lnSpc>
                <a:spcPct val="90000"/>
              </a:lnSpc>
              <a:spcBef>
                <a:spcPts val="1867"/>
              </a:spcBef>
              <a:spcAft>
                <a:spcPts val="0"/>
              </a:spcAft>
              <a:buSzPct val="100000"/>
              <a:buFont typeface="Arial"/>
              <a:buChar char="•"/>
            </a:pPr>
            <a:r>
              <a:rPr lang="en-US" sz="3200">
                <a:solidFill>
                  <a:schemeClr val="bg1"/>
                </a:solidFill>
                <a:effectLst>
                  <a:outerShdw blurRad="38100" dist="38100" dir="2700000" algn="tl">
                    <a:srgbClr val="000000">
                      <a:alpha val="43137"/>
                    </a:srgbClr>
                  </a:outerShdw>
                </a:effectLst>
                <a:latin typeface="Now Bold" panose="020B0604020202020204" charset="0"/>
              </a:rPr>
              <a:t>Validate seriousness</a:t>
            </a:r>
          </a:p>
          <a:p>
            <a:pPr marL="121917" lvl="0" indent="-188741" algn="l" rtl="0">
              <a:lnSpc>
                <a:spcPct val="90000"/>
              </a:lnSpc>
              <a:spcBef>
                <a:spcPts val="1867"/>
              </a:spcBef>
              <a:spcAft>
                <a:spcPts val="0"/>
              </a:spcAft>
              <a:buSzPct val="100000"/>
              <a:buFont typeface="Arial"/>
              <a:buChar char="•"/>
            </a:pPr>
            <a:r>
              <a:rPr lang="en-US" sz="3200">
                <a:solidFill>
                  <a:schemeClr val="bg1"/>
                </a:solidFill>
                <a:effectLst>
                  <a:outerShdw blurRad="38100" dist="38100" dir="2700000" algn="tl">
                    <a:srgbClr val="000000">
                      <a:alpha val="43137"/>
                    </a:srgbClr>
                  </a:outerShdw>
                </a:effectLst>
                <a:latin typeface="Now Bold" panose="020B0604020202020204" charset="0"/>
              </a:rPr>
              <a:t>Do not blame them </a:t>
            </a:r>
          </a:p>
          <a:p>
            <a:pPr marL="121917" lvl="0" indent="-188741" algn="l" rtl="0">
              <a:lnSpc>
                <a:spcPct val="90000"/>
              </a:lnSpc>
              <a:spcBef>
                <a:spcPts val="1867"/>
              </a:spcBef>
              <a:spcAft>
                <a:spcPts val="0"/>
              </a:spcAft>
              <a:buSzPct val="100000"/>
              <a:buFont typeface="Arial"/>
              <a:buChar char="•"/>
            </a:pPr>
            <a:r>
              <a:rPr lang="en-US" sz="3200">
                <a:solidFill>
                  <a:schemeClr val="bg1"/>
                </a:solidFill>
                <a:effectLst>
                  <a:outerShdw blurRad="38100" dist="38100" dir="2700000" algn="tl">
                    <a:srgbClr val="000000">
                      <a:alpha val="43137"/>
                    </a:srgbClr>
                  </a:outerShdw>
                </a:effectLst>
                <a:latin typeface="Now Bold" panose="020B0604020202020204" charset="0"/>
              </a:rPr>
              <a:t>Provide resources</a:t>
            </a:r>
          </a:p>
          <a:p>
            <a:pPr marL="121917" lvl="0" indent="-203195" algn="l" rtl="0">
              <a:lnSpc>
                <a:spcPct val="90000"/>
              </a:lnSpc>
              <a:spcBef>
                <a:spcPts val="0"/>
              </a:spcBef>
              <a:spcAft>
                <a:spcPts val="0"/>
              </a:spcAft>
              <a:buSzPts val="2400"/>
              <a:buFont typeface="Arial"/>
              <a:buChar char="•"/>
            </a:pPr>
            <a:endParaRPr lang="en-US" sz="2400">
              <a:solidFill>
                <a:schemeClr val="bg1"/>
              </a:solidFill>
              <a:effectLst>
                <a:outerShdw blurRad="38100" dist="38100" dir="2700000" algn="tl">
                  <a:srgbClr val="000000">
                    <a:alpha val="43137"/>
                  </a:srgbClr>
                </a:outerShdw>
              </a:effectLst>
              <a:latin typeface="Now Bold" panose="020B0604020202020204" charset="0"/>
            </a:endParaRPr>
          </a:p>
        </p:txBody>
      </p:sp>
    </p:spTree>
    <p:extLst>
      <p:ext uri="{BB962C8B-B14F-4D97-AF65-F5344CB8AC3E}">
        <p14:creationId xmlns:p14="http://schemas.microsoft.com/office/powerpoint/2010/main" val="2584093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1"/>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33"/>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455066"/>
            <a:ext cx="7748053" cy="1153136"/>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09585">
              <a:lnSpc>
                <a:spcPts val="10266"/>
              </a:lnSpc>
              <a:buClrTx/>
              <a:defRPr/>
            </a:pPr>
            <a:r>
              <a:rPr lang="en-US" sz="4800" b="1" kern="1200">
                <a:solidFill>
                  <a:srgbClr val="FFFFFF"/>
                </a:solidFill>
                <a:effectLst>
                  <a:outerShdw blurRad="38100" dist="38100" dir="2700000" algn="tl">
                    <a:srgbClr val="000000">
                      <a:alpha val="43137"/>
                    </a:srgbClr>
                  </a:outerShdw>
                </a:effectLst>
                <a:latin typeface="Now Bold"/>
                <a:ea typeface="+mn-ea"/>
                <a:cs typeface="+mn-cs"/>
              </a:rPr>
              <a:t>Community Resources</a:t>
            </a:r>
          </a:p>
        </p:txBody>
      </p:sp>
      <p:sp>
        <p:nvSpPr>
          <p:cNvPr id="12" name="TextBox 11">
            <a:extLst>
              <a:ext uri="{FF2B5EF4-FFF2-40B4-BE49-F238E27FC236}">
                <a16:creationId xmlns:a16="http://schemas.microsoft.com/office/drawing/2014/main" id="{43692026-E6A0-177E-8CA2-BE7A53BD1A22}"/>
              </a:ext>
            </a:extLst>
          </p:cNvPr>
          <p:cNvSpPr txBox="1"/>
          <p:nvPr/>
        </p:nvSpPr>
        <p:spPr>
          <a:xfrm>
            <a:off x="4026427" y="1767560"/>
            <a:ext cx="7416800" cy="109414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90855">
              <a:lnSpc>
                <a:spcPct val="150000"/>
              </a:lnSpc>
              <a:buSzPts val="2200"/>
              <a:buFont typeface="Corbel"/>
              <a:buChar char="★"/>
            </a:pPr>
            <a:r>
              <a:rPr lang="en-US" sz="2900">
                <a:solidFill>
                  <a:schemeClr val="bg1"/>
                </a:solidFill>
                <a:effectLst>
                  <a:outerShdw blurRad="38100" dist="38100" dir="2700000" algn="tl">
                    <a:srgbClr val="000000">
                      <a:alpha val="43137"/>
                    </a:srgbClr>
                  </a:outerShdw>
                </a:effectLst>
                <a:latin typeface="Now Bold"/>
                <a:ea typeface="Corbel"/>
                <a:cs typeface="Corbel"/>
              </a:rPr>
              <a:t>OAESV/Rape Crisis Centers</a:t>
            </a:r>
            <a:endParaRPr lang="en-US" sz="2900">
              <a:solidFill>
                <a:schemeClr val="bg1"/>
              </a:solidFill>
              <a:effectLst>
                <a:outerShdw blurRad="38100" dist="38100" dir="2700000" algn="tl">
                  <a:srgbClr val="000000">
                    <a:alpha val="43137"/>
                  </a:srgbClr>
                </a:outerShdw>
              </a:effectLst>
              <a:latin typeface="Now Bold" panose="020B0604020202020204" charset="0"/>
              <a:ea typeface="Corbel"/>
              <a:cs typeface="Corbel"/>
            </a:endParaRPr>
          </a:p>
          <a:p>
            <a:pPr marL="121285" lvl="0" indent="-202565" algn="l" rtl="0">
              <a:lnSpc>
                <a:spcPct val="90000"/>
              </a:lnSpc>
              <a:spcBef>
                <a:spcPts val="0"/>
              </a:spcBef>
              <a:spcAft>
                <a:spcPts val="0"/>
              </a:spcAft>
              <a:buSzPts val="2400"/>
              <a:buFont typeface="Arial"/>
              <a:buChar char="•"/>
            </a:pPr>
            <a:endParaRPr lang="en-US" sz="2400">
              <a:solidFill>
                <a:schemeClr val="bg1"/>
              </a:solidFill>
              <a:effectLst>
                <a:outerShdw blurRad="38100" dist="38100" dir="2700000" algn="tl">
                  <a:srgbClr val="000000">
                    <a:alpha val="43137"/>
                  </a:srgbClr>
                </a:outerShdw>
              </a:effectLst>
              <a:latin typeface="Now Bold" panose="020B0604020202020204" charset="0"/>
            </a:endParaRPr>
          </a:p>
        </p:txBody>
      </p:sp>
      <p:pic>
        <p:nvPicPr>
          <p:cNvPr id="9" name="Picture 8" descr="Home Old | Ohio Alliance to End Sexual Violence">
            <a:extLst>
              <a:ext uri="{FF2B5EF4-FFF2-40B4-BE49-F238E27FC236}">
                <a16:creationId xmlns:a16="http://schemas.microsoft.com/office/drawing/2014/main" id="{9E193CF7-F009-8670-1188-1E3D4D7F09AA}"/>
              </a:ext>
            </a:extLst>
          </p:cNvPr>
          <p:cNvPicPr>
            <a:picLocks noChangeAspect="1"/>
          </p:cNvPicPr>
          <p:nvPr/>
        </p:nvPicPr>
        <p:blipFill>
          <a:blip r:embed="rId4"/>
          <a:stretch>
            <a:fillRect/>
          </a:stretch>
        </p:blipFill>
        <p:spPr>
          <a:xfrm>
            <a:off x="3659436" y="2717848"/>
            <a:ext cx="8453608" cy="3331894"/>
          </a:xfrm>
          <a:prstGeom prst="rect">
            <a:avLst/>
          </a:prstGeom>
        </p:spPr>
      </p:pic>
    </p:spTree>
    <p:extLst>
      <p:ext uri="{BB962C8B-B14F-4D97-AF65-F5344CB8AC3E}">
        <p14:creationId xmlns:p14="http://schemas.microsoft.com/office/powerpoint/2010/main" val="271226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1"/>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33"/>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44544" y="151953"/>
            <a:ext cx="8018251" cy="2124492"/>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09585">
              <a:buClrTx/>
              <a:defRPr/>
            </a:pPr>
            <a:r>
              <a:rPr lang="en-US" sz="3200" b="1" kern="1200">
                <a:solidFill>
                  <a:schemeClr val="bg1"/>
                </a:solidFill>
                <a:effectLst>
                  <a:outerShdw blurRad="38100" dist="38100" dir="2700000" algn="tl">
                    <a:srgbClr val="000000">
                      <a:alpha val="43137"/>
                    </a:srgbClr>
                  </a:outerShdw>
                </a:effectLst>
                <a:latin typeface="Now Bold"/>
                <a:ea typeface="+mn-ea"/>
                <a:cs typeface="+mn-cs"/>
              </a:rPr>
              <a:t>Domestic Violence Vs. Intimate Partner Violence</a:t>
            </a:r>
          </a:p>
          <a:p>
            <a:pPr algn="ctr" defTabSz="609585">
              <a:lnSpc>
                <a:spcPts val="10266"/>
              </a:lnSpc>
              <a:buClrTx/>
              <a:defRPr/>
            </a:pPr>
            <a:endParaRPr lang="en-US" sz="4400" kern="1200">
              <a:solidFill>
                <a:srgbClr val="FFFFFF"/>
              </a:solidFill>
              <a:latin typeface="Now Bold"/>
              <a:ea typeface="+mn-ea"/>
              <a:cs typeface="+mn-cs"/>
            </a:endParaRPr>
          </a:p>
        </p:txBody>
      </p:sp>
      <p:pic>
        <p:nvPicPr>
          <p:cNvPr id="10" name="Picture 9">
            <a:extLst>
              <a:ext uri="{FF2B5EF4-FFF2-40B4-BE49-F238E27FC236}">
                <a16:creationId xmlns:a16="http://schemas.microsoft.com/office/drawing/2014/main" id="{7C8FDBA0-A405-DEED-F63D-19CBE3C7BBF6}"/>
              </a:ext>
            </a:extLst>
          </p:cNvPr>
          <p:cNvPicPr>
            <a:picLocks noChangeAspect="1"/>
          </p:cNvPicPr>
          <p:nvPr/>
        </p:nvPicPr>
        <p:blipFill>
          <a:blip r:embed="rId3"/>
          <a:stretch>
            <a:fillRect/>
          </a:stretch>
        </p:blipFill>
        <p:spPr>
          <a:xfrm>
            <a:off x="3627782" y="1187139"/>
            <a:ext cx="3893649" cy="3601016"/>
          </a:xfrm>
          <a:prstGeom prst="rect">
            <a:avLst/>
          </a:prstGeom>
        </p:spPr>
      </p:pic>
      <p:pic>
        <p:nvPicPr>
          <p:cNvPr id="13" name="Picture 12">
            <a:extLst>
              <a:ext uri="{FF2B5EF4-FFF2-40B4-BE49-F238E27FC236}">
                <a16:creationId xmlns:a16="http://schemas.microsoft.com/office/drawing/2014/main" id="{B0EB81B7-C36B-1A63-4893-41A8B8E64C57}"/>
              </a:ext>
            </a:extLst>
          </p:cNvPr>
          <p:cNvPicPr>
            <a:picLocks noChangeAspect="1"/>
          </p:cNvPicPr>
          <p:nvPr/>
        </p:nvPicPr>
        <p:blipFill>
          <a:blip r:embed="rId4"/>
          <a:stretch>
            <a:fillRect/>
          </a:stretch>
        </p:blipFill>
        <p:spPr>
          <a:xfrm>
            <a:off x="7602711" y="2605172"/>
            <a:ext cx="4260084" cy="4252827"/>
          </a:xfrm>
          <a:prstGeom prst="rect">
            <a:avLst/>
          </a:prstGeom>
          <a:solidFill>
            <a:srgbClr val="0C7D8E"/>
          </a:solidFill>
        </p:spPr>
      </p:pic>
      <p:sp>
        <p:nvSpPr>
          <p:cNvPr id="14" name="TextBox 13">
            <a:extLst>
              <a:ext uri="{FF2B5EF4-FFF2-40B4-BE49-F238E27FC236}">
                <a16:creationId xmlns:a16="http://schemas.microsoft.com/office/drawing/2014/main" id="{C4B5B957-79BB-8211-C387-F2BCA79FF25A}"/>
              </a:ext>
            </a:extLst>
          </p:cNvPr>
          <p:cNvSpPr txBox="1"/>
          <p:nvPr/>
        </p:nvSpPr>
        <p:spPr>
          <a:xfrm>
            <a:off x="3777887" y="2605173"/>
            <a:ext cx="3593431"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1600">
                <a:solidFill>
                  <a:srgbClr val="FFFFFF"/>
                </a:solidFill>
                <a:latin typeface="Now Bold" panose="020B0604020202020204" charset="0"/>
                <a:ea typeface="Corbel"/>
                <a:cs typeface="Corbel"/>
                <a:sym typeface="Corbel"/>
              </a:rPr>
              <a:t>Violence or other abuse by one person against another in a domestic setting, such as in marriage or cohabitation.</a:t>
            </a:r>
            <a:endParaRPr lang="en-US" sz="1600">
              <a:latin typeface="Now Bold" panose="020B0604020202020204" charset="0"/>
            </a:endParaRPr>
          </a:p>
        </p:txBody>
      </p:sp>
      <p:sp>
        <p:nvSpPr>
          <p:cNvPr id="15" name="TextBox 14">
            <a:extLst>
              <a:ext uri="{FF2B5EF4-FFF2-40B4-BE49-F238E27FC236}">
                <a16:creationId xmlns:a16="http://schemas.microsoft.com/office/drawing/2014/main" id="{AE72912D-DBD6-2CE6-3627-8D219317727F}"/>
              </a:ext>
            </a:extLst>
          </p:cNvPr>
          <p:cNvSpPr txBox="1"/>
          <p:nvPr/>
        </p:nvSpPr>
        <p:spPr>
          <a:xfrm>
            <a:off x="4521175" y="1697730"/>
            <a:ext cx="2106863" cy="7487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133">
                <a:solidFill>
                  <a:schemeClr val="bg1"/>
                </a:solidFill>
                <a:effectLst>
                  <a:outerShdw blurRad="38100" dist="38100" dir="2700000" algn="tl">
                    <a:srgbClr val="000000">
                      <a:alpha val="43137"/>
                    </a:srgbClr>
                  </a:outerShdw>
                </a:effectLst>
              </a:rPr>
              <a:t>Domestic Violence</a:t>
            </a:r>
          </a:p>
        </p:txBody>
      </p:sp>
      <p:sp>
        <p:nvSpPr>
          <p:cNvPr id="16" name="TextBox 15">
            <a:extLst>
              <a:ext uri="{FF2B5EF4-FFF2-40B4-BE49-F238E27FC236}">
                <a16:creationId xmlns:a16="http://schemas.microsoft.com/office/drawing/2014/main" id="{BE7A47B4-4622-F1A6-9CE0-866EA41C9E55}"/>
              </a:ext>
            </a:extLst>
          </p:cNvPr>
          <p:cNvSpPr txBox="1"/>
          <p:nvPr/>
        </p:nvSpPr>
        <p:spPr>
          <a:xfrm>
            <a:off x="8113741" y="3176338"/>
            <a:ext cx="3201291" cy="4205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133">
                <a:solidFill>
                  <a:schemeClr val="bg1"/>
                </a:solidFill>
                <a:effectLst>
                  <a:outerShdw blurRad="38100" dist="38100" dir="2700000" algn="tl">
                    <a:srgbClr val="000000">
                      <a:alpha val="43137"/>
                    </a:srgbClr>
                  </a:outerShdw>
                </a:effectLst>
                <a:latin typeface="Now Bold" panose="020B0604020202020204" charset="0"/>
              </a:rPr>
              <a:t>Intimate Partner Violence</a:t>
            </a:r>
          </a:p>
        </p:txBody>
      </p:sp>
      <p:sp>
        <p:nvSpPr>
          <p:cNvPr id="18" name="TextBox 17">
            <a:extLst>
              <a:ext uri="{FF2B5EF4-FFF2-40B4-BE49-F238E27FC236}">
                <a16:creationId xmlns:a16="http://schemas.microsoft.com/office/drawing/2014/main" id="{A35F21EC-2AB4-1F41-2B0B-EC4D22DE49BC}"/>
              </a:ext>
            </a:extLst>
          </p:cNvPr>
          <p:cNvSpPr txBox="1"/>
          <p:nvPr/>
        </p:nvSpPr>
        <p:spPr>
          <a:xfrm>
            <a:off x="7941632" y="3970702"/>
            <a:ext cx="3582240" cy="19119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67">
                <a:solidFill>
                  <a:srgbClr val="FFFFFF"/>
                </a:solidFill>
                <a:latin typeface="Now Bold" panose="020B0604020202020204" charset="0"/>
                <a:ea typeface="Corbel"/>
                <a:cs typeface="Corbel"/>
                <a:sym typeface="Corbel"/>
              </a:rPr>
              <a:t>Physical violence, sexual violence, stalking, psychological aggression (including coercive tactics), and financial abuse by a current or former intimate partner. </a:t>
            </a:r>
            <a:endParaRPr lang="en-US" sz="1333">
              <a:latin typeface="Now Bold" panose="020B0604020202020204" charset="0"/>
            </a:endParaRPr>
          </a:p>
          <a:p>
            <a:endParaRPr lang="en-US" sz="2489"/>
          </a:p>
        </p:txBody>
      </p:sp>
    </p:spTree>
    <p:extLst>
      <p:ext uri="{BB962C8B-B14F-4D97-AF65-F5344CB8AC3E}">
        <p14:creationId xmlns:p14="http://schemas.microsoft.com/office/powerpoint/2010/main" val="3491081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1"/>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33"/>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455066"/>
            <a:ext cx="7748053" cy="1153136"/>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09585">
              <a:lnSpc>
                <a:spcPts val="10266"/>
              </a:lnSpc>
              <a:buClrTx/>
              <a:defRPr/>
            </a:pPr>
            <a:r>
              <a:rPr lang="en-US" sz="4800" b="1" kern="1200">
                <a:solidFill>
                  <a:srgbClr val="FFFFFF"/>
                </a:solidFill>
                <a:effectLst>
                  <a:outerShdw blurRad="38100" dist="38100" dir="2700000" algn="tl">
                    <a:srgbClr val="000000">
                      <a:alpha val="43137"/>
                    </a:srgbClr>
                  </a:outerShdw>
                </a:effectLst>
                <a:latin typeface="Now Bold"/>
                <a:ea typeface="+mn-ea"/>
                <a:cs typeface="+mn-cs"/>
              </a:rPr>
              <a:t>Community Resources</a:t>
            </a:r>
          </a:p>
        </p:txBody>
      </p:sp>
      <p:sp>
        <p:nvSpPr>
          <p:cNvPr id="12" name="TextBox 11">
            <a:extLst>
              <a:ext uri="{FF2B5EF4-FFF2-40B4-BE49-F238E27FC236}">
                <a16:creationId xmlns:a16="http://schemas.microsoft.com/office/drawing/2014/main" id="{43692026-E6A0-177E-8CA2-BE7A53BD1A22}"/>
              </a:ext>
            </a:extLst>
          </p:cNvPr>
          <p:cNvSpPr txBox="1"/>
          <p:nvPr/>
        </p:nvSpPr>
        <p:spPr>
          <a:xfrm>
            <a:off x="4026427" y="1602307"/>
            <a:ext cx="7416800" cy="109414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90855">
              <a:lnSpc>
                <a:spcPct val="150000"/>
              </a:lnSpc>
              <a:buSzPts val="2200"/>
              <a:buFont typeface="Corbel"/>
              <a:buChar char="★"/>
            </a:pPr>
            <a:r>
              <a:rPr lang="en-US" sz="2900">
                <a:solidFill>
                  <a:schemeClr val="bg1"/>
                </a:solidFill>
                <a:effectLst>
                  <a:outerShdw blurRad="38100" dist="38100" dir="2700000" algn="tl">
                    <a:srgbClr val="000000">
                      <a:alpha val="43137"/>
                    </a:srgbClr>
                  </a:outerShdw>
                </a:effectLst>
                <a:latin typeface="Now Bold"/>
                <a:ea typeface="Corbel"/>
                <a:cs typeface="Corbel"/>
              </a:rPr>
              <a:t>ODVN/Emergency Shelters</a:t>
            </a:r>
            <a:endParaRPr lang="en-US" sz="2900">
              <a:solidFill>
                <a:schemeClr val="bg1"/>
              </a:solidFill>
              <a:effectLst>
                <a:outerShdw blurRad="38100" dist="38100" dir="2700000" algn="tl">
                  <a:srgbClr val="000000">
                    <a:alpha val="43137"/>
                  </a:srgbClr>
                </a:outerShdw>
              </a:effectLst>
              <a:latin typeface="Now Bold" panose="020B0604020202020204" charset="0"/>
              <a:ea typeface="Corbel"/>
              <a:cs typeface="Corbel"/>
            </a:endParaRPr>
          </a:p>
          <a:p>
            <a:pPr marL="121285" lvl="0" indent="-202565" algn="l" rtl="0">
              <a:lnSpc>
                <a:spcPct val="90000"/>
              </a:lnSpc>
              <a:spcBef>
                <a:spcPts val="0"/>
              </a:spcBef>
              <a:spcAft>
                <a:spcPts val="0"/>
              </a:spcAft>
              <a:buSzPts val="2400"/>
              <a:buFont typeface="Arial"/>
              <a:buChar char="•"/>
            </a:pPr>
            <a:endParaRPr lang="en-US" sz="2400">
              <a:solidFill>
                <a:schemeClr val="bg1"/>
              </a:solidFill>
              <a:effectLst>
                <a:outerShdw blurRad="38100" dist="38100" dir="2700000" algn="tl">
                  <a:srgbClr val="000000">
                    <a:alpha val="43137"/>
                  </a:srgbClr>
                </a:outerShdw>
              </a:effectLst>
              <a:latin typeface="Now Bold" panose="020B0604020202020204" charset="0"/>
            </a:endParaRPr>
          </a:p>
        </p:txBody>
      </p:sp>
      <p:pic>
        <p:nvPicPr>
          <p:cNvPr id="10" name="Picture 9" descr="Find Help - Ohio Domestic Violence Network">
            <a:extLst>
              <a:ext uri="{FF2B5EF4-FFF2-40B4-BE49-F238E27FC236}">
                <a16:creationId xmlns:a16="http://schemas.microsoft.com/office/drawing/2014/main" id="{2EA24B06-7067-BB11-CCBE-B42455AB720A}"/>
              </a:ext>
            </a:extLst>
          </p:cNvPr>
          <p:cNvPicPr>
            <a:picLocks noChangeAspect="1"/>
          </p:cNvPicPr>
          <p:nvPr/>
        </p:nvPicPr>
        <p:blipFill>
          <a:blip r:embed="rId4"/>
          <a:stretch>
            <a:fillRect/>
          </a:stretch>
        </p:blipFill>
        <p:spPr>
          <a:xfrm>
            <a:off x="4375532" y="2441202"/>
            <a:ext cx="6709270" cy="4307499"/>
          </a:xfrm>
          <a:prstGeom prst="rect">
            <a:avLst/>
          </a:prstGeom>
        </p:spPr>
      </p:pic>
    </p:spTree>
    <p:extLst>
      <p:ext uri="{BB962C8B-B14F-4D97-AF65-F5344CB8AC3E}">
        <p14:creationId xmlns:p14="http://schemas.microsoft.com/office/powerpoint/2010/main" val="3762487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1"/>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33"/>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455066"/>
            <a:ext cx="7748053" cy="1153136"/>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09585">
              <a:lnSpc>
                <a:spcPts val="10266"/>
              </a:lnSpc>
              <a:buClrTx/>
              <a:defRPr/>
            </a:pPr>
            <a:r>
              <a:rPr lang="en-US" sz="4800" b="1" kern="1200">
                <a:solidFill>
                  <a:srgbClr val="FFFFFF"/>
                </a:solidFill>
                <a:effectLst>
                  <a:outerShdw blurRad="38100" dist="38100" dir="2700000" algn="tl">
                    <a:srgbClr val="000000">
                      <a:alpha val="43137"/>
                    </a:srgbClr>
                  </a:outerShdw>
                </a:effectLst>
                <a:latin typeface="Now Bold"/>
                <a:ea typeface="+mn-ea"/>
                <a:cs typeface="+mn-cs"/>
              </a:rPr>
              <a:t>Community Resources</a:t>
            </a:r>
          </a:p>
        </p:txBody>
      </p:sp>
      <p:sp>
        <p:nvSpPr>
          <p:cNvPr id="12" name="TextBox 11">
            <a:extLst>
              <a:ext uri="{FF2B5EF4-FFF2-40B4-BE49-F238E27FC236}">
                <a16:creationId xmlns:a16="http://schemas.microsoft.com/office/drawing/2014/main" id="{43692026-E6A0-177E-8CA2-BE7A53BD1A22}"/>
              </a:ext>
            </a:extLst>
          </p:cNvPr>
          <p:cNvSpPr txBox="1"/>
          <p:nvPr/>
        </p:nvSpPr>
        <p:spPr>
          <a:xfrm>
            <a:off x="4026427" y="1602307"/>
            <a:ext cx="7416800" cy="578004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90855">
              <a:lnSpc>
                <a:spcPct val="150000"/>
              </a:lnSpc>
              <a:buSzPts val="2200"/>
              <a:buFont typeface="Corbel"/>
              <a:buChar char="★"/>
            </a:pPr>
            <a:r>
              <a:rPr lang="en-US" sz="2900">
                <a:solidFill>
                  <a:schemeClr val="bg1"/>
                </a:solidFill>
                <a:effectLst>
                  <a:outerShdw blurRad="38100" dist="38100" dir="2700000" algn="tl">
                    <a:srgbClr val="000000">
                      <a:alpha val="43137"/>
                    </a:srgbClr>
                  </a:outerShdw>
                </a:effectLst>
                <a:latin typeface="Now Bold"/>
                <a:ea typeface="Corbel"/>
                <a:cs typeface="Corbel"/>
              </a:rPr>
              <a:t>Intersectional Resources</a:t>
            </a:r>
            <a:endParaRPr lang="en-US" sz="2900">
              <a:solidFill>
                <a:schemeClr val="bg1"/>
              </a:solidFill>
              <a:effectLst>
                <a:outerShdw blurRad="38100" dist="38100" dir="2700000" algn="tl">
                  <a:srgbClr val="000000">
                    <a:alpha val="43137"/>
                  </a:srgbClr>
                </a:outerShdw>
              </a:effectLst>
              <a:latin typeface="Now Bold" panose="020B0604020202020204" charset="0"/>
              <a:ea typeface="Corbel"/>
              <a:cs typeface="Corbel"/>
            </a:endParaRPr>
          </a:p>
          <a:p>
            <a:pPr marL="1066165" lvl="1" indent="-490855">
              <a:lnSpc>
                <a:spcPct val="150000"/>
              </a:lnSpc>
              <a:buSzPts val="2200"/>
              <a:buFont typeface="Courier New"/>
              <a:buChar char="o"/>
            </a:pPr>
            <a:r>
              <a:rPr lang="en-US" sz="2900">
                <a:solidFill>
                  <a:schemeClr val="bg1"/>
                </a:solidFill>
                <a:effectLst>
                  <a:outerShdw blurRad="38100" dist="38100" dir="2700000" algn="tl">
                    <a:srgbClr val="000000">
                      <a:alpha val="43137"/>
                    </a:srgbClr>
                  </a:outerShdw>
                </a:effectLst>
                <a:latin typeface="Now Bold"/>
              </a:rPr>
              <a:t>Runaway Resources</a:t>
            </a: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066165" lvl="1" indent="-490855">
              <a:lnSpc>
                <a:spcPct val="150000"/>
              </a:lnSpc>
              <a:buSzPts val="2200"/>
              <a:buFont typeface="Courier New"/>
              <a:buChar char="o"/>
            </a:pPr>
            <a:r>
              <a:rPr lang="en-US" sz="2900">
                <a:solidFill>
                  <a:schemeClr val="bg1"/>
                </a:solidFill>
                <a:effectLst>
                  <a:outerShdw blurRad="38100" dist="38100" dir="2700000" algn="tl">
                    <a:srgbClr val="000000">
                      <a:alpha val="43137"/>
                    </a:srgbClr>
                  </a:outerShdw>
                </a:effectLst>
                <a:latin typeface="Now Bold"/>
              </a:rPr>
              <a:t>Unhoused Resources</a:t>
            </a: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066165" lvl="1" indent="-490855">
              <a:lnSpc>
                <a:spcPct val="150000"/>
              </a:lnSpc>
              <a:buSzPts val="2200"/>
              <a:buFont typeface="Courier New"/>
              <a:buChar char="o"/>
            </a:pPr>
            <a:r>
              <a:rPr lang="en-US" sz="2900">
                <a:solidFill>
                  <a:schemeClr val="bg1"/>
                </a:solidFill>
                <a:effectLst>
                  <a:outerShdw blurRad="38100" dist="38100" dir="2700000" algn="tl">
                    <a:srgbClr val="000000">
                      <a:alpha val="43137"/>
                    </a:srgbClr>
                  </a:outerShdw>
                </a:effectLst>
                <a:latin typeface="Now Bold"/>
              </a:rPr>
              <a:t>Human Trafficking Resources</a:t>
            </a: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066165" lvl="1" indent="-490855">
              <a:lnSpc>
                <a:spcPct val="150000"/>
              </a:lnSpc>
              <a:buSzPts val="2200"/>
              <a:buFont typeface="Courier New"/>
              <a:buChar char="o"/>
            </a:pPr>
            <a:r>
              <a:rPr lang="en-US" sz="2900">
                <a:solidFill>
                  <a:schemeClr val="bg1"/>
                </a:solidFill>
                <a:effectLst>
                  <a:outerShdw blurRad="38100" dist="38100" dir="2700000" algn="tl">
                    <a:srgbClr val="000000">
                      <a:alpha val="43137"/>
                    </a:srgbClr>
                  </a:outerShdw>
                </a:effectLst>
                <a:latin typeface="Now Bold"/>
              </a:rPr>
              <a:t>Substance Use Resources</a:t>
            </a: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066165" lvl="1" indent="-490855">
              <a:lnSpc>
                <a:spcPct val="150000"/>
              </a:lnSpc>
              <a:buSzPts val="2200"/>
              <a:buFont typeface="Courier New"/>
              <a:buChar char="o"/>
            </a:pPr>
            <a:r>
              <a:rPr lang="en-US" sz="2900">
                <a:solidFill>
                  <a:schemeClr val="bg1"/>
                </a:solidFill>
                <a:effectLst>
                  <a:outerShdw blurRad="38100" dist="38100" dir="2700000" algn="tl">
                    <a:srgbClr val="000000">
                      <a:alpha val="43137"/>
                    </a:srgbClr>
                  </a:outerShdw>
                </a:effectLst>
                <a:latin typeface="Now Bold"/>
              </a:rPr>
              <a:t>Continuous Support Resources</a:t>
            </a: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066165" lvl="1" indent="-490855">
              <a:lnSpc>
                <a:spcPct val="150000"/>
              </a:lnSpc>
              <a:buSzPts val="2200"/>
              <a:buFont typeface="Courier New"/>
              <a:buChar char="o"/>
            </a:pP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523365" lvl="2" indent="-490855">
              <a:lnSpc>
                <a:spcPct val="150000"/>
              </a:lnSpc>
              <a:buSzPts val="2200"/>
              <a:buFont typeface="Wingdings"/>
              <a:buChar char="§"/>
            </a:pP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21285" indent="-202565">
              <a:lnSpc>
                <a:spcPct val="90000"/>
              </a:lnSpc>
              <a:buSzPts val="2400"/>
              <a:buFont typeface="Arial"/>
              <a:buChar char="•"/>
            </a:pPr>
            <a:endParaRPr lang="en-US" sz="2400">
              <a:solidFill>
                <a:schemeClr val="bg1"/>
              </a:solidFill>
              <a:effectLst>
                <a:outerShdw blurRad="38100" dist="38100" dir="2700000" algn="tl">
                  <a:srgbClr val="000000">
                    <a:alpha val="43137"/>
                  </a:srgbClr>
                </a:outerShdw>
              </a:effectLst>
              <a:latin typeface="Now Bold" panose="020B0604020202020204" charset="0"/>
            </a:endParaRPr>
          </a:p>
        </p:txBody>
      </p:sp>
    </p:spTree>
    <p:extLst>
      <p:ext uri="{BB962C8B-B14F-4D97-AF65-F5344CB8AC3E}">
        <p14:creationId xmlns:p14="http://schemas.microsoft.com/office/powerpoint/2010/main" val="4105635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6"/>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4" name="AutoShape 4"/>
            <p:cNvSpPr/>
            <p:nvPr/>
          </p:nvSpPr>
          <p:spPr>
            <a:xfrm>
              <a:off x="3670296" y="0"/>
              <a:ext cx="1140902" cy="14540791"/>
            </a:xfrm>
            <a:prstGeom prst="rect">
              <a:avLst/>
            </a:prstGeom>
            <a:solidFill>
              <a:srgbClr val="A5D6FF">
                <a:alpha val="6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5" name="AutoShape 5"/>
            <p:cNvSpPr/>
            <p:nvPr/>
          </p:nvSpPr>
          <p:spPr>
            <a:xfrm>
              <a:off x="4811198" y="0"/>
              <a:ext cx="1140902" cy="14540791"/>
            </a:xfrm>
            <a:prstGeom prst="rect">
              <a:avLst/>
            </a:prstGeom>
            <a:solidFill>
              <a:srgbClr val="A5D6FF">
                <a:alpha val="4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6" name="AutoShape 6"/>
            <p:cNvSpPr/>
            <p:nvPr/>
          </p:nvSpPr>
          <p:spPr>
            <a:xfrm>
              <a:off x="5952100" y="0"/>
              <a:ext cx="1140902" cy="14540791"/>
            </a:xfrm>
            <a:prstGeom prst="rect">
              <a:avLst/>
            </a:prstGeom>
            <a:solidFill>
              <a:srgbClr val="A5D6FF">
                <a:alpha val="9804"/>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grpSp>
      <p:sp>
        <p:nvSpPr>
          <p:cNvPr id="7" name="Freeform 7"/>
          <p:cNvSpPr/>
          <p:nvPr/>
        </p:nvSpPr>
        <p:spPr>
          <a:xfrm>
            <a:off x="87938" y="2901948"/>
            <a:ext cx="1635313" cy="1069768"/>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933"/>
          </a:p>
        </p:txBody>
      </p:sp>
      <p:sp>
        <p:nvSpPr>
          <p:cNvPr id="8" name="TextBox 7">
            <a:extLst>
              <a:ext uri="{FF2B5EF4-FFF2-40B4-BE49-F238E27FC236}">
                <a16:creationId xmlns:a16="http://schemas.microsoft.com/office/drawing/2014/main" id="{E4719B70-B88E-4912-A555-52E0E14F1F9F}"/>
              </a:ext>
            </a:extLst>
          </p:cNvPr>
          <p:cNvSpPr txBox="1"/>
          <p:nvPr/>
        </p:nvSpPr>
        <p:spPr>
          <a:xfrm>
            <a:off x="7010400" y="5613401"/>
            <a:ext cx="2133600" cy="2358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33"/>
              <a:t> </a:t>
            </a:r>
          </a:p>
        </p:txBody>
      </p:sp>
      <p:sp>
        <p:nvSpPr>
          <p:cNvPr id="11" name="TextBox 9">
            <a:extLst>
              <a:ext uri="{FF2B5EF4-FFF2-40B4-BE49-F238E27FC236}">
                <a16:creationId xmlns:a16="http://schemas.microsoft.com/office/drawing/2014/main" id="{BA42D064-502B-94A0-C5F9-06B046AA9D48}"/>
              </a:ext>
            </a:extLst>
          </p:cNvPr>
          <p:cNvSpPr txBox="1"/>
          <p:nvPr/>
        </p:nvSpPr>
        <p:spPr>
          <a:xfrm>
            <a:off x="3860800" y="455066"/>
            <a:ext cx="7748053" cy="1153136"/>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09585">
              <a:lnSpc>
                <a:spcPts val="10266"/>
              </a:lnSpc>
              <a:buClrTx/>
              <a:defRPr/>
            </a:pPr>
            <a:r>
              <a:rPr lang="en-US" sz="4800" b="1" kern="1200">
                <a:solidFill>
                  <a:srgbClr val="FFFFFF"/>
                </a:solidFill>
                <a:effectLst>
                  <a:outerShdw blurRad="38100" dist="38100" dir="2700000" algn="tl">
                    <a:srgbClr val="000000">
                      <a:alpha val="43137"/>
                    </a:srgbClr>
                  </a:outerShdw>
                </a:effectLst>
                <a:latin typeface="Now Bold"/>
                <a:ea typeface="+mn-ea"/>
                <a:cs typeface="+mn-cs"/>
              </a:rPr>
              <a:t>Community Resources</a:t>
            </a:r>
          </a:p>
        </p:txBody>
      </p:sp>
      <p:sp>
        <p:nvSpPr>
          <p:cNvPr id="12" name="TextBox 11">
            <a:extLst>
              <a:ext uri="{FF2B5EF4-FFF2-40B4-BE49-F238E27FC236}">
                <a16:creationId xmlns:a16="http://schemas.microsoft.com/office/drawing/2014/main" id="{43692026-E6A0-177E-8CA2-BE7A53BD1A22}"/>
              </a:ext>
            </a:extLst>
          </p:cNvPr>
          <p:cNvSpPr txBox="1"/>
          <p:nvPr/>
        </p:nvSpPr>
        <p:spPr>
          <a:xfrm>
            <a:off x="4026427" y="1602307"/>
            <a:ext cx="7416800" cy="578004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90855">
              <a:lnSpc>
                <a:spcPct val="150000"/>
              </a:lnSpc>
              <a:buSzPts val="2200"/>
              <a:buFont typeface="Corbel"/>
              <a:buChar char="★"/>
            </a:pPr>
            <a:r>
              <a:rPr lang="en-US" sz="2900">
                <a:solidFill>
                  <a:schemeClr val="bg1"/>
                </a:solidFill>
                <a:effectLst>
                  <a:outerShdw blurRad="38100" dist="38100" dir="2700000" algn="tl">
                    <a:srgbClr val="000000">
                      <a:alpha val="43137"/>
                    </a:srgbClr>
                  </a:outerShdw>
                </a:effectLst>
                <a:latin typeface="Now Bold"/>
                <a:ea typeface="Corbel"/>
                <a:cs typeface="Corbel"/>
              </a:rPr>
              <a:t>National Resources</a:t>
            </a:r>
            <a:endParaRPr lang="en-US" sz="2900">
              <a:solidFill>
                <a:schemeClr val="bg1"/>
              </a:solidFill>
              <a:effectLst>
                <a:outerShdw blurRad="38100" dist="38100" dir="2700000" algn="tl">
                  <a:srgbClr val="000000">
                    <a:alpha val="43137"/>
                  </a:srgbClr>
                </a:outerShdw>
              </a:effectLst>
              <a:latin typeface="Now Bold" panose="020B0604020202020204" charset="0"/>
              <a:ea typeface="Corbel"/>
              <a:cs typeface="Corbel"/>
            </a:endParaRPr>
          </a:p>
          <a:p>
            <a:pPr marL="1066165" lvl="1" indent="-490855">
              <a:lnSpc>
                <a:spcPct val="150000"/>
              </a:lnSpc>
              <a:buSzPts val="2200"/>
              <a:buFont typeface="Courier New"/>
              <a:buChar char="o"/>
            </a:pPr>
            <a:r>
              <a:rPr lang="en-US" sz="2900">
                <a:solidFill>
                  <a:schemeClr val="bg1"/>
                </a:solidFill>
                <a:effectLst>
                  <a:outerShdw blurRad="38100" dist="38100" dir="2700000" algn="tl">
                    <a:srgbClr val="000000">
                      <a:alpha val="43137"/>
                    </a:srgbClr>
                  </a:outerShdw>
                </a:effectLst>
                <a:latin typeface="Now Bold"/>
              </a:rPr>
              <a:t>American Academy of Child and Adolescent Psychiatry Child Abuse Resource Center</a:t>
            </a: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066165" lvl="1" indent="-490855">
              <a:lnSpc>
                <a:spcPct val="150000"/>
              </a:lnSpc>
              <a:buSzPts val="2200"/>
              <a:buFont typeface="Courier New"/>
              <a:buChar char="o"/>
            </a:pPr>
            <a:r>
              <a:rPr lang="en-US" sz="2900">
                <a:solidFill>
                  <a:schemeClr val="bg1"/>
                </a:solidFill>
                <a:effectLst>
                  <a:outerShdw blurRad="38100" dist="38100" dir="2700000" algn="tl">
                    <a:srgbClr val="000000">
                      <a:alpha val="43137"/>
                    </a:srgbClr>
                  </a:outerShdw>
                </a:effectLst>
                <a:latin typeface="Now Bold"/>
              </a:rPr>
              <a:t>National Children's Advocacy Center</a:t>
            </a: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066165" lvl="1" indent="-490855">
              <a:lnSpc>
                <a:spcPct val="150000"/>
              </a:lnSpc>
              <a:buSzPts val="2200"/>
              <a:buFont typeface="Courier New"/>
              <a:buChar char="o"/>
            </a:pPr>
            <a:r>
              <a:rPr lang="en-US" sz="2900">
                <a:solidFill>
                  <a:schemeClr val="bg1"/>
                </a:solidFill>
                <a:effectLst>
                  <a:outerShdw blurRad="38100" dist="38100" dir="2700000" algn="tl">
                    <a:srgbClr val="000000">
                      <a:alpha val="43137"/>
                    </a:srgbClr>
                  </a:outerShdw>
                </a:effectLst>
                <a:latin typeface="Now Bold"/>
              </a:rPr>
              <a:t>National Runaway Safeline</a:t>
            </a: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066165" lvl="1" indent="-490855">
              <a:lnSpc>
                <a:spcPct val="150000"/>
              </a:lnSpc>
              <a:buSzPts val="2200"/>
              <a:buFont typeface="Courier New"/>
              <a:buChar char="o"/>
            </a:pP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523365" lvl="2" indent="-490855">
              <a:lnSpc>
                <a:spcPct val="150000"/>
              </a:lnSpc>
              <a:buSzPts val="2200"/>
              <a:buFont typeface="Wingdings"/>
              <a:buChar char="§"/>
            </a:pPr>
            <a:endParaRPr lang="en-US" sz="2900">
              <a:solidFill>
                <a:schemeClr val="bg1"/>
              </a:solidFill>
              <a:effectLst>
                <a:outerShdw blurRad="38100" dist="38100" dir="2700000" algn="tl">
                  <a:srgbClr val="000000">
                    <a:alpha val="43137"/>
                  </a:srgbClr>
                </a:outerShdw>
              </a:effectLst>
              <a:latin typeface="Now Bold" panose="020B0604020202020204" charset="0"/>
            </a:endParaRPr>
          </a:p>
          <a:p>
            <a:pPr marL="121285" indent="-202565">
              <a:lnSpc>
                <a:spcPct val="90000"/>
              </a:lnSpc>
              <a:buSzPts val="2400"/>
              <a:buFont typeface="Arial"/>
              <a:buChar char="•"/>
            </a:pPr>
            <a:endParaRPr lang="en-US" sz="2400">
              <a:solidFill>
                <a:schemeClr val="bg1"/>
              </a:solidFill>
              <a:effectLst>
                <a:outerShdw blurRad="38100" dist="38100" dir="2700000" algn="tl">
                  <a:srgbClr val="000000">
                    <a:alpha val="43137"/>
                  </a:srgbClr>
                </a:outerShdw>
              </a:effectLst>
              <a:latin typeface="Now Bold" panose="020B0604020202020204" charset="0"/>
            </a:endParaRPr>
          </a:p>
        </p:txBody>
      </p:sp>
    </p:spTree>
    <p:extLst>
      <p:ext uri="{BB962C8B-B14F-4D97-AF65-F5344CB8AC3E}">
        <p14:creationId xmlns:p14="http://schemas.microsoft.com/office/powerpoint/2010/main" val="4007198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9" name="TextBox 9"/>
          <p:cNvSpPr txBox="1"/>
          <p:nvPr/>
        </p:nvSpPr>
        <p:spPr>
          <a:xfrm>
            <a:off x="3670296" y="2625193"/>
            <a:ext cx="7771275" cy="1320874"/>
          </a:xfrm>
          <a:prstGeom prst="rect">
            <a:avLst/>
          </a:prstGeom>
        </p:spPr>
        <p:txBody>
          <a:bodyPr wrap="square" lIns="0" tIns="0" rIns="0" bIns="0" rtlCol="0" anchor="t">
            <a:spAutoFit/>
          </a:bodyPr>
          <a:lstStyle/>
          <a:p>
            <a:pPr algn="ctr">
              <a:lnSpc>
                <a:spcPts val="10267"/>
              </a:lnSpc>
            </a:pPr>
            <a:r>
              <a:rPr lang="en-US" sz="9334">
                <a:solidFill>
                  <a:srgbClr val="FFFFFF"/>
                </a:solidFill>
                <a:latin typeface="Now Bold"/>
              </a:rPr>
              <a:t>Questions?</a:t>
            </a:r>
          </a:p>
        </p:txBody>
      </p:sp>
    </p:spTree>
    <p:extLst>
      <p:ext uri="{BB962C8B-B14F-4D97-AF65-F5344CB8AC3E}">
        <p14:creationId xmlns:p14="http://schemas.microsoft.com/office/powerpoint/2010/main" val="74660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grpSp>
        <p:nvGrpSpPr>
          <p:cNvPr id="8" name="Group 8"/>
          <p:cNvGrpSpPr/>
          <p:nvPr/>
        </p:nvGrpSpPr>
        <p:grpSpPr>
          <a:xfrm>
            <a:off x="3967132" y="1123553"/>
            <a:ext cx="7748053" cy="2473626"/>
            <a:chOff x="-547231" y="1812130"/>
            <a:chExt cx="15496106" cy="4947251"/>
          </a:xfrm>
        </p:grpSpPr>
        <p:sp>
          <p:nvSpPr>
            <p:cNvPr id="9" name="TextBox 9"/>
            <p:cNvSpPr txBox="1"/>
            <p:nvPr/>
          </p:nvSpPr>
          <p:spPr>
            <a:xfrm>
              <a:off x="-547231" y="1812130"/>
              <a:ext cx="15496106" cy="4947251"/>
            </a:xfrm>
            <a:prstGeom prst="rect">
              <a:avLst/>
            </a:prstGeom>
          </p:spPr>
          <p:txBody>
            <a:bodyPr wrap="square" lIns="0" tIns="0" rIns="0" bIns="0" rtlCol="0" anchor="t">
              <a:spAutoFit/>
            </a:bodyPr>
            <a:lstStyle/>
            <a:p>
              <a:pPr algn="ctr" defTabSz="609630">
                <a:defRPr/>
              </a:pPr>
              <a:r>
                <a:rPr lang="en-US" sz="4400">
                  <a:solidFill>
                    <a:schemeClr val="bg1"/>
                  </a:solidFill>
                  <a:latin typeface="Now Bold"/>
                </a:rPr>
                <a:t>Hope and Healing Survivor Resource Center</a:t>
              </a:r>
            </a:p>
            <a:p>
              <a:pPr algn="ctr" defTabSz="609630">
                <a:lnSpc>
                  <a:spcPts val="10267"/>
                </a:lnSpc>
                <a:defRPr/>
              </a:pPr>
              <a:endParaRPr lang="en-US" sz="4400">
                <a:solidFill>
                  <a:srgbClr val="FFFFFF"/>
                </a:solidFill>
                <a:latin typeface="Now Bold"/>
              </a:endParaRPr>
            </a:p>
          </p:txBody>
        </p:sp>
        <p:sp>
          <p:nvSpPr>
            <p:cNvPr id="10" name="TextBox 10"/>
            <p:cNvSpPr txBox="1"/>
            <p:nvPr/>
          </p:nvSpPr>
          <p:spPr>
            <a:xfrm>
              <a:off x="1" y="5929335"/>
              <a:ext cx="14187806" cy="639406"/>
            </a:xfrm>
            <a:prstGeom prst="rect">
              <a:avLst/>
            </a:prstGeom>
          </p:spPr>
          <p:txBody>
            <a:bodyPr lIns="0" tIns="0" rIns="0" bIns="0" rtlCol="0" anchor="t">
              <a:spAutoFit/>
            </a:bodyPr>
            <a:lstStyle/>
            <a:p>
              <a:pPr defTabSz="609630">
                <a:lnSpc>
                  <a:spcPts val="2987"/>
                </a:lnSpc>
                <a:defRPr/>
              </a:pPr>
              <a:endParaRPr lang="en-US" sz="1067" spc="96">
                <a:solidFill>
                  <a:srgbClr val="FFFFFF"/>
                </a:solidFill>
                <a:latin typeface="Montserrat Bold"/>
              </a:endParaRPr>
            </a:p>
          </p:txBody>
        </p:sp>
      </p:grpSp>
      <p:sp>
        <p:nvSpPr>
          <p:cNvPr id="11" name="TextBox 10">
            <a:extLst>
              <a:ext uri="{FF2B5EF4-FFF2-40B4-BE49-F238E27FC236}">
                <a16:creationId xmlns:a16="http://schemas.microsoft.com/office/drawing/2014/main" id="{8FBEB4AB-EC76-FE8D-F215-6F64BA5B7C5E}"/>
              </a:ext>
            </a:extLst>
          </p:cNvPr>
          <p:cNvSpPr txBox="1"/>
          <p:nvPr/>
        </p:nvSpPr>
        <p:spPr>
          <a:xfrm>
            <a:off x="4132759" y="3764527"/>
            <a:ext cx="7416800" cy="2021387"/>
          </a:xfrm>
          <a:prstGeom prst="rect">
            <a:avLst/>
          </a:prstGeom>
          <a:noFill/>
        </p:spPr>
        <p:txBody>
          <a:bodyPr wrap="square" rtlCol="0">
            <a:spAutoFit/>
          </a:bodyPr>
          <a:lstStyle/>
          <a:p>
            <a:pPr>
              <a:buFont typeface="Arial" panose="020B0604020202020204" pitchFamily="34" charset="0"/>
              <a:buChar char="•"/>
            </a:pPr>
            <a:r>
              <a:rPr lang="en-US" sz="2667">
                <a:solidFill>
                  <a:schemeClr val="bg1"/>
                </a:solidFill>
                <a:latin typeface="+mj-lt"/>
              </a:rPr>
              <a:t>Hope and Healing Hotline 330-374-1111</a:t>
            </a:r>
          </a:p>
          <a:p>
            <a:pPr>
              <a:buFont typeface="Arial" panose="020B0604020202020204" pitchFamily="34" charset="0"/>
              <a:buChar char="•"/>
            </a:pPr>
            <a:r>
              <a:rPr lang="en-US" sz="2667">
                <a:solidFill>
                  <a:schemeClr val="bg1"/>
                </a:solidFill>
                <a:latin typeface="+mj-lt"/>
              </a:rPr>
              <a:t>Business Line 330-374-0740</a:t>
            </a:r>
          </a:p>
          <a:p>
            <a:pPr>
              <a:buFont typeface="Arial" panose="020B0604020202020204" pitchFamily="34" charset="0"/>
              <a:buChar char="•"/>
            </a:pPr>
            <a:r>
              <a:rPr lang="en-US" sz="2667">
                <a:solidFill>
                  <a:schemeClr val="bg1"/>
                </a:solidFill>
                <a:latin typeface="+mj-lt"/>
              </a:rPr>
              <a:t>Email:  </a:t>
            </a:r>
            <a:r>
              <a:rPr lang="en-US" sz="2667">
                <a:solidFill>
                  <a:schemeClr val="bg1"/>
                </a:solidFill>
                <a:latin typeface="+mj-lt"/>
                <a:hlinkClick r:id="rId3">
                  <a:extLst>
                    <a:ext uri="{A12FA001-AC4F-418D-AE19-62706E023703}">
                      <ahyp:hlinkClr xmlns:ahyp="http://schemas.microsoft.com/office/drawing/2018/hyperlinkcolor" val="tx"/>
                    </a:ext>
                  </a:extLst>
                </a:hlinkClick>
              </a:rPr>
              <a:t>info-rcc@hope-healing.org</a:t>
            </a:r>
            <a:endParaRPr lang="en-US" sz="2667">
              <a:solidFill>
                <a:schemeClr val="bg1"/>
              </a:solidFill>
              <a:latin typeface="+mj-lt"/>
            </a:endParaRPr>
          </a:p>
          <a:p>
            <a:pPr>
              <a:buFont typeface="Arial" panose="020B0604020202020204" pitchFamily="34" charset="0"/>
              <a:buChar char="•"/>
            </a:pPr>
            <a:r>
              <a:rPr lang="en-US" sz="2667">
                <a:solidFill>
                  <a:schemeClr val="bg1"/>
                </a:solidFill>
                <a:latin typeface="+mj-lt"/>
              </a:rPr>
              <a:t>Website:  </a:t>
            </a:r>
            <a:r>
              <a:rPr lang="en-US" sz="2667">
                <a:solidFill>
                  <a:schemeClr val="bg1"/>
                </a:solidFill>
                <a:latin typeface="+mj-lt"/>
                <a:hlinkClick r:id="rId4">
                  <a:extLst>
                    <a:ext uri="{A12FA001-AC4F-418D-AE19-62706E023703}">
                      <ahyp:hlinkClr xmlns:ahyp="http://schemas.microsoft.com/office/drawing/2018/hyperlinkcolor" val="tx"/>
                    </a:ext>
                  </a:extLst>
                </a:hlinkClick>
              </a:rPr>
              <a:t>https://hopeandhealingresources.org/</a:t>
            </a:r>
            <a:r>
              <a:rPr lang="en-US" sz="2667">
                <a:solidFill>
                  <a:schemeClr val="bg1"/>
                </a:solidFill>
                <a:latin typeface="+mj-lt"/>
              </a:rPr>
              <a:t> </a:t>
            </a:r>
          </a:p>
          <a:p>
            <a:pPr defTabSz="609630">
              <a:defRPr/>
            </a:pPr>
            <a:endParaRPr lang="en-US" sz="1867">
              <a:solidFill>
                <a:prstClr val="white"/>
              </a:solidFill>
              <a:latin typeface="Now Bold" panose="020B0604020202020204" charset="0"/>
            </a:endParaRPr>
          </a:p>
        </p:txBody>
      </p:sp>
      <p:pic>
        <p:nvPicPr>
          <p:cNvPr id="16" name="Graphic 15" descr="Internet outline">
            <a:extLst>
              <a:ext uri="{FF2B5EF4-FFF2-40B4-BE49-F238E27FC236}">
                <a16:creationId xmlns:a16="http://schemas.microsoft.com/office/drawing/2014/main" id="{90B005D5-AB06-378E-465B-85DFFDB01E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4413" y="4343400"/>
            <a:ext cx="609600" cy="609600"/>
          </a:xfrm>
          <a:prstGeom prst="rect">
            <a:avLst/>
          </a:prstGeom>
        </p:spPr>
      </p:pic>
    </p:spTree>
    <p:extLst>
      <p:ext uri="{BB962C8B-B14F-4D97-AF65-F5344CB8AC3E}">
        <p14:creationId xmlns:p14="http://schemas.microsoft.com/office/powerpoint/2010/main" val="1802112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grpSp>
        <p:nvGrpSpPr>
          <p:cNvPr id="3" name="Group 3"/>
          <p:cNvGrpSpPr/>
          <p:nvPr/>
        </p:nvGrpSpPr>
        <p:grpSpPr>
          <a:xfrm rot="8100000">
            <a:off x="10882492" y="-2936650"/>
            <a:ext cx="1711353" cy="7270395"/>
            <a:chOff x="0" y="0"/>
            <a:chExt cx="3422705" cy="14540791"/>
          </a:xfrm>
        </p:grpSpPr>
        <p:sp>
          <p:nvSpPr>
            <p:cNvPr id="4" name="AutoShape 4"/>
            <p:cNvSpPr/>
            <p:nvPr/>
          </p:nvSpPr>
          <p:spPr>
            <a:xfrm>
              <a:off x="0" y="0"/>
              <a:ext cx="1140902" cy="14540791"/>
            </a:xfrm>
            <a:prstGeom prst="rect">
              <a:avLst/>
            </a:prstGeom>
            <a:solidFill>
              <a:srgbClr val="08ACD5">
                <a:alpha val="69804"/>
              </a:srgbClr>
            </a:solidFill>
          </p:spPr>
          <p:txBody>
            <a:bodyPr/>
            <a:lstStyle/>
            <a:p>
              <a:endParaRPr lang="en-US" sz="1200"/>
            </a:p>
          </p:txBody>
        </p:sp>
        <p:sp>
          <p:nvSpPr>
            <p:cNvPr id="5" name="AutoShape 5"/>
            <p:cNvSpPr/>
            <p:nvPr/>
          </p:nvSpPr>
          <p:spPr>
            <a:xfrm>
              <a:off x="1140902" y="0"/>
              <a:ext cx="1140902" cy="14540791"/>
            </a:xfrm>
            <a:prstGeom prst="rect">
              <a:avLst/>
            </a:prstGeom>
            <a:solidFill>
              <a:srgbClr val="08ACD5">
                <a:alpha val="40000"/>
              </a:srgbClr>
            </a:solidFill>
          </p:spPr>
          <p:txBody>
            <a:bodyPr/>
            <a:lstStyle/>
            <a:p>
              <a:endParaRPr lang="en-US" sz="1200"/>
            </a:p>
          </p:txBody>
        </p:sp>
        <p:sp>
          <p:nvSpPr>
            <p:cNvPr id="6" name="AutoShape 6"/>
            <p:cNvSpPr/>
            <p:nvPr/>
          </p:nvSpPr>
          <p:spPr>
            <a:xfrm>
              <a:off x="2281803" y="0"/>
              <a:ext cx="1140902" cy="14540791"/>
            </a:xfrm>
            <a:prstGeom prst="rect">
              <a:avLst/>
            </a:prstGeom>
            <a:solidFill>
              <a:srgbClr val="08ACD5">
                <a:alpha val="9804"/>
              </a:srgbClr>
            </a:solidFill>
          </p:spPr>
          <p:txBody>
            <a:bodyPr/>
            <a:lstStyle/>
            <a:p>
              <a:endParaRPr lang="en-US" sz="1200"/>
            </a:p>
          </p:txBody>
        </p:sp>
      </p:grpSp>
      <p:sp>
        <p:nvSpPr>
          <p:cNvPr id="7" name="Freeform 7"/>
          <p:cNvSpPr/>
          <p:nvPr/>
        </p:nvSpPr>
        <p:spPr>
          <a:xfrm>
            <a:off x="9369380" y="5963465"/>
            <a:ext cx="2225527" cy="650967"/>
          </a:xfrm>
          <a:custGeom>
            <a:avLst/>
            <a:gdLst/>
            <a:ahLst/>
            <a:cxnLst/>
            <a:rect l="l" t="t" r="r" b="b"/>
            <a:pathLst>
              <a:path w="3338290" h="976450">
                <a:moveTo>
                  <a:pt x="0" y="0"/>
                </a:moveTo>
                <a:lnTo>
                  <a:pt x="3338290" y="0"/>
                </a:lnTo>
                <a:lnTo>
                  <a:pt x="3338290" y="976450"/>
                </a:lnTo>
                <a:lnTo>
                  <a:pt x="0" y="976450"/>
                </a:lnTo>
                <a:lnTo>
                  <a:pt x="0" y="0"/>
                </a:lnTo>
                <a:close/>
              </a:path>
            </a:pathLst>
          </a:custGeom>
          <a:blipFill>
            <a:blip r:embed="rId2"/>
            <a:stretch>
              <a:fillRect/>
            </a:stretch>
          </a:blipFill>
        </p:spPr>
        <p:txBody>
          <a:bodyPr/>
          <a:lstStyle/>
          <a:p>
            <a:endParaRPr lang="en-US" sz="1200"/>
          </a:p>
        </p:txBody>
      </p:sp>
      <p:sp>
        <p:nvSpPr>
          <p:cNvPr id="8" name="TextBox 8"/>
          <p:cNvSpPr txBox="1"/>
          <p:nvPr/>
        </p:nvSpPr>
        <p:spPr>
          <a:xfrm>
            <a:off x="3225991" y="275397"/>
            <a:ext cx="6375400" cy="1436291"/>
          </a:xfrm>
          <a:prstGeom prst="rect">
            <a:avLst/>
          </a:prstGeom>
        </p:spPr>
        <p:txBody>
          <a:bodyPr wrap="square" lIns="0" tIns="0" rIns="0" bIns="0" rtlCol="0" anchor="t">
            <a:spAutoFit/>
          </a:bodyPr>
          <a:lstStyle/>
          <a:p>
            <a:pPr algn="ctr" defTabSz="609630">
              <a:lnSpc>
                <a:spcPts val="5600"/>
              </a:lnSpc>
              <a:defRPr/>
            </a:pPr>
            <a:r>
              <a:rPr lang="en-US" sz="4667" spc="140">
                <a:solidFill>
                  <a:srgbClr val="FFFFFF"/>
                </a:solidFill>
                <a:latin typeface="Now Bold"/>
              </a:rPr>
              <a:t>What makes an Intimate Partner?</a:t>
            </a:r>
          </a:p>
        </p:txBody>
      </p:sp>
      <p:sp>
        <p:nvSpPr>
          <p:cNvPr id="14" name="TextBox 13">
            <a:extLst>
              <a:ext uri="{FF2B5EF4-FFF2-40B4-BE49-F238E27FC236}">
                <a16:creationId xmlns:a16="http://schemas.microsoft.com/office/drawing/2014/main" id="{2EA43F26-AAAA-4E2D-AAB6-9C1DF9C9D9DC}"/>
              </a:ext>
            </a:extLst>
          </p:cNvPr>
          <p:cNvSpPr txBox="1"/>
          <p:nvPr/>
        </p:nvSpPr>
        <p:spPr>
          <a:xfrm>
            <a:off x="3136422" y="2209800"/>
            <a:ext cx="6232958" cy="3663119"/>
          </a:xfrm>
          <a:prstGeom prst="rect">
            <a:avLst/>
          </a:prstGeom>
          <a:noFill/>
        </p:spPr>
        <p:txBody>
          <a:bodyPr wrap="square">
            <a:spAutoFit/>
          </a:bodyPr>
          <a:lstStyle/>
          <a:p>
            <a:pPr algn="ctr"/>
            <a:r>
              <a:rPr lang="en-US" sz="1867">
                <a:solidFill>
                  <a:schemeClr val="bg1"/>
                </a:solidFill>
                <a:latin typeface="Now Bold" panose="020B0604020202020204" charset="0"/>
              </a:rPr>
              <a:t>“An intimate partner is a person with whom one has a close personal relationship that may be characterized by the partners’ emotional connectedness, regular contact, ongoing physical contact and sexual behavior, identity as a couple, and familiarity and knowledge about each other’s lives. The relationship need not involve all of these dimensions (cdc.gov).”</a:t>
            </a:r>
          </a:p>
          <a:p>
            <a:pPr algn="ctr"/>
            <a:endParaRPr lang="en-US" sz="1867">
              <a:solidFill>
                <a:schemeClr val="bg1"/>
              </a:solidFill>
              <a:latin typeface="Now Bold" panose="020B0604020202020204" charset="0"/>
            </a:endParaRPr>
          </a:p>
          <a:p>
            <a:pPr algn="ctr"/>
            <a:endParaRPr lang="en-US" sz="1867">
              <a:solidFill>
                <a:schemeClr val="bg1"/>
              </a:solidFill>
              <a:latin typeface="Now Bold" panose="020B0604020202020204" charset="0"/>
            </a:endParaRPr>
          </a:p>
          <a:p>
            <a:pPr lvl="1" algn="ctr"/>
            <a:r>
              <a:rPr lang="en-US" sz="1600">
                <a:solidFill>
                  <a:schemeClr val="bg1"/>
                </a:solidFill>
                <a:latin typeface="Now Bold" panose="020B0604020202020204" charset="0"/>
              </a:rPr>
              <a:t>Spouses</a:t>
            </a:r>
          </a:p>
          <a:p>
            <a:pPr lvl="1" algn="ctr"/>
            <a:r>
              <a:rPr lang="en-US" sz="1600">
                <a:solidFill>
                  <a:schemeClr val="bg1"/>
                </a:solidFill>
                <a:latin typeface="Now Bold" panose="020B0604020202020204" charset="0"/>
              </a:rPr>
              <a:t>Boyfriends/girlfriends/partners</a:t>
            </a:r>
          </a:p>
          <a:p>
            <a:pPr lvl="1" algn="ctr"/>
            <a:r>
              <a:rPr lang="en-US" sz="1600">
                <a:solidFill>
                  <a:schemeClr val="bg1"/>
                </a:solidFill>
                <a:latin typeface="Now Bold" panose="020B0604020202020204" charset="0"/>
              </a:rPr>
              <a:t>Dating partners</a:t>
            </a:r>
          </a:p>
          <a:p>
            <a:pPr lvl="1" algn="ctr"/>
            <a:r>
              <a:rPr lang="en-US" sz="1600">
                <a:solidFill>
                  <a:schemeClr val="bg1"/>
                </a:solidFill>
                <a:latin typeface="Now Bold" panose="020B0604020202020204" charset="0"/>
              </a:rPr>
              <a:t>Sexual partners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95890"/>
        </a:solidFill>
        <a:effectLst/>
      </p:bgPr>
    </p:bg>
    <p:spTree>
      <p:nvGrpSpPr>
        <p:cNvPr id="1" name=""/>
        <p:cNvGrpSpPr/>
        <p:nvPr/>
      </p:nvGrpSpPr>
      <p:grpSpPr>
        <a:xfrm>
          <a:off x="0" y="0"/>
          <a:ext cx="0" cy="0"/>
          <a:chOff x="0" y="0"/>
          <a:chExt cx="0" cy="0"/>
        </a:xfrm>
      </p:grpSpPr>
      <p:sp>
        <p:nvSpPr>
          <p:cNvPr id="7" name="Freeform 7"/>
          <p:cNvSpPr/>
          <p:nvPr/>
        </p:nvSpPr>
        <p:spPr>
          <a:xfrm>
            <a:off x="9876729" y="4317414"/>
            <a:ext cx="2079107" cy="608139"/>
          </a:xfrm>
          <a:custGeom>
            <a:avLst/>
            <a:gdLst/>
            <a:ahLst/>
            <a:cxnLst/>
            <a:rect l="l" t="t" r="r" b="b"/>
            <a:pathLst>
              <a:path w="3118661" h="912208">
                <a:moveTo>
                  <a:pt x="0" y="0"/>
                </a:moveTo>
                <a:lnTo>
                  <a:pt x="3118661" y="0"/>
                </a:lnTo>
                <a:lnTo>
                  <a:pt x="3118661" y="912208"/>
                </a:lnTo>
                <a:lnTo>
                  <a:pt x="0" y="912208"/>
                </a:lnTo>
                <a:lnTo>
                  <a:pt x="0" y="0"/>
                </a:lnTo>
                <a:close/>
              </a:path>
            </a:pathLst>
          </a:custGeom>
          <a:blipFill>
            <a:blip r:embed="rId2"/>
            <a:stretch>
              <a:fillRect/>
            </a:stretch>
          </a:blipFill>
        </p:spPr>
        <p:txBody>
          <a:bodyPr/>
          <a:lstStyle/>
          <a:p>
            <a:endParaRPr lang="en-US" sz="1200"/>
          </a:p>
        </p:txBody>
      </p:sp>
      <p:sp>
        <p:nvSpPr>
          <p:cNvPr id="8" name="TextBox 8"/>
          <p:cNvSpPr txBox="1"/>
          <p:nvPr/>
        </p:nvSpPr>
        <p:spPr>
          <a:xfrm>
            <a:off x="685800" y="5572351"/>
            <a:ext cx="5410200" cy="1436291"/>
          </a:xfrm>
          <a:prstGeom prst="rect">
            <a:avLst/>
          </a:prstGeom>
        </p:spPr>
        <p:txBody>
          <a:bodyPr lIns="0" tIns="0" rIns="0" bIns="0" rtlCol="0" anchor="t">
            <a:spAutoFit/>
          </a:bodyPr>
          <a:lstStyle/>
          <a:p>
            <a:pPr>
              <a:lnSpc>
                <a:spcPts val="5600"/>
              </a:lnSpc>
            </a:pPr>
            <a:r>
              <a:rPr lang="en-US" sz="4667" spc="140">
                <a:solidFill>
                  <a:srgbClr val="FFFFFF"/>
                </a:solidFill>
                <a:latin typeface="Saira Black"/>
              </a:rPr>
              <a:t>TITLE TITLE TITLE</a:t>
            </a:r>
          </a:p>
        </p:txBody>
      </p:sp>
      <p:grpSp>
        <p:nvGrpSpPr>
          <p:cNvPr id="9" name="Group 9"/>
          <p:cNvGrpSpPr/>
          <p:nvPr/>
        </p:nvGrpSpPr>
        <p:grpSpPr>
          <a:xfrm>
            <a:off x="685800" y="652463"/>
            <a:ext cx="5778309" cy="3136044"/>
            <a:chOff x="0" y="-66675"/>
            <a:chExt cx="11556619" cy="6272090"/>
          </a:xfrm>
        </p:grpSpPr>
        <p:sp>
          <p:nvSpPr>
            <p:cNvPr id="10" name="TextBox 10"/>
            <p:cNvSpPr txBox="1"/>
            <p:nvPr/>
          </p:nvSpPr>
          <p:spPr>
            <a:xfrm>
              <a:off x="0" y="4539839"/>
              <a:ext cx="11556619" cy="748026"/>
            </a:xfrm>
            <a:prstGeom prst="rect">
              <a:avLst/>
            </a:prstGeom>
          </p:spPr>
          <p:txBody>
            <a:bodyPr lIns="0" tIns="0" rIns="0" bIns="0" rtlCol="0" anchor="t">
              <a:spAutoFit/>
            </a:bodyPr>
            <a:lstStyle/>
            <a:p>
              <a:pPr>
                <a:lnSpc>
                  <a:spcPts val="3173"/>
                </a:lnSpc>
              </a:pPr>
              <a:r>
                <a:rPr lang="en-US" sz="2267" spc="113">
                  <a:solidFill>
                    <a:srgbClr val="FFFFFF"/>
                  </a:solidFill>
                  <a:latin typeface="Montserrat Bold"/>
                </a:rPr>
                <a:t>TEXT TEXT TEXT</a:t>
              </a:r>
            </a:p>
          </p:txBody>
        </p:sp>
        <p:sp>
          <p:nvSpPr>
            <p:cNvPr id="11" name="TextBox 11"/>
            <p:cNvSpPr txBox="1"/>
            <p:nvPr/>
          </p:nvSpPr>
          <p:spPr>
            <a:xfrm>
              <a:off x="0" y="5501633"/>
              <a:ext cx="11556619" cy="703782"/>
            </a:xfrm>
            <a:prstGeom prst="rect">
              <a:avLst/>
            </a:prstGeom>
          </p:spPr>
          <p:txBody>
            <a:bodyPr lIns="0" tIns="0" rIns="0" bIns="0" rtlCol="0" anchor="t">
              <a:spAutoFit/>
            </a:bodyPr>
            <a:lstStyle/>
            <a:p>
              <a:pPr>
                <a:lnSpc>
                  <a:spcPts val="3000"/>
                </a:lnSpc>
              </a:pPr>
              <a:r>
                <a:rPr lang="en-US" sz="2000" spc="20">
                  <a:solidFill>
                    <a:srgbClr val="FFFFFF"/>
                  </a:solidFill>
                  <a:latin typeface="Montserrat"/>
                </a:rPr>
                <a:t>Presentations are communication tools.</a:t>
              </a:r>
            </a:p>
          </p:txBody>
        </p:sp>
        <p:sp>
          <p:nvSpPr>
            <p:cNvPr id="12" name="TextBox 12"/>
            <p:cNvSpPr txBox="1"/>
            <p:nvPr/>
          </p:nvSpPr>
          <p:spPr>
            <a:xfrm>
              <a:off x="0" y="2229818"/>
              <a:ext cx="11556619" cy="748026"/>
            </a:xfrm>
            <a:prstGeom prst="rect">
              <a:avLst/>
            </a:prstGeom>
          </p:spPr>
          <p:txBody>
            <a:bodyPr lIns="0" tIns="0" rIns="0" bIns="0" rtlCol="0" anchor="t">
              <a:spAutoFit/>
            </a:bodyPr>
            <a:lstStyle/>
            <a:p>
              <a:pPr>
                <a:lnSpc>
                  <a:spcPts val="3173"/>
                </a:lnSpc>
              </a:pPr>
              <a:r>
                <a:rPr lang="en-US" sz="2267" spc="113">
                  <a:solidFill>
                    <a:srgbClr val="FFFFFF"/>
                  </a:solidFill>
                  <a:latin typeface="Montserrat Bold"/>
                </a:rPr>
                <a:t>TEXT TEXT TEXT</a:t>
              </a:r>
            </a:p>
          </p:txBody>
        </p:sp>
        <p:sp>
          <p:nvSpPr>
            <p:cNvPr id="13" name="TextBox 13"/>
            <p:cNvSpPr txBox="1"/>
            <p:nvPr/>
          </p:nvSpPr>
          <p:spPr>
            <a:xfrm>
              <a:off x="0" y="3191610"/>
              <a:ext cx="10407231" cy="1473224"/>
            </a:xfrm>
            <a:prstGeom prst="rect">
              <a:avLst/>
            </a:prstGeom>
          </p:spPr>
          <p:txBody>
            <a:bodyPr lIns="0" tIns="0" rIns="0" bIns="0" rtlCol="0" anchor="t">
              <a:spAutoFit/>
            </a:bodyPr>
            <a:lstStyle/>
            <a:p>
              <a:pPr>
                <a:lnSpc>
                  <a:spcPts val="3000"/>
                </a:lnSpc>
              </a:pPr>
              <a:r>
                <a:rPr lang="en-US" sz="2000" spc="20">
                  <a:solidFill>
                    <a:srgbClr val="FFFFFF"/>
                  </a:solidFill>
                  <a:latin typeface="Montserrat"/>
                </a:rPr>
                <a:t>Presentations are communication tools.</a:t>
              </a:r>
            </a:p>
            <a:p>
              <a:pPr>
                <a:lnSpc>
                  <a:spcPts val="3000"/>
                </a:lnSpc>
              </a:pPr>
              <a:endParaRPr lang="en-US" sz="2000" spc="20">
                <a:solidFill>
                  <a:srgbClr val="FFFFFF"/>
                </a:solidFill>
                <a:latin typeface="Montserrat"/>
              </a:endParaRPr>
            </a:p>
          </p:txBody>
        </p:sp>
        <p:sp>
          <p:nvSpPr>
            <p:cNvPr id="14" name="TextBox 14"/>
            <p:cNvSpPr txBox="1"/>
            <p:nvPr/>
          </p:nvSpPr>
          <p:spPr>
            <a:xfrm>
              <a:off x="0" y="-66675"/>
              <a:ext cx="11556619" cy="748026"/>
            </a:xfrm>
            <a:prstGeom prst="rect">
              <a:avLst/>
            </a:prstGeom>
          </p:spPr>
          <p:txBody>
            <a:bodyPr lIns="0" tIns="0" rIns="0" bIns="0" rtlCol="0" anchor="t">
              <a:spAutoFit/>
            </a:bodyPr>
            <a:lstStyle/>
            <a:p>
              <a:pPr>
                <a:lnSpc>
                  <a:spcPts val="3173"/>
                </a:lnSpc>
              </a:pPr>
              <a:r>
                <a:rPr lang="en-US" sz="2267" spc="113">
                  <a:solidFill>
                    <a:srgbClr val="FFFFFF"/>
                  </a:solidFill>
                  <a:latin typeface="Montserrat Bold"/>
                </a:rPr>
                <a:t>TEXT TEXT TEXT</a:t>
              </a:r>
            </a:p>
          </p:txBody>
        </p:sp>
        <p:sp>
          <p:nvSpPr>
            <p:cNvPr id="15" name="TextBox 15"/>
            <p:cNvSpPr txBox="1"/>
            <p:nvPr/>
          </p:nvSpPr>
          <p:spPr>
            <a:xfrm>
              <a:off x="0" y="895119"/>
              <a:ext cx="11556619" cy="703782"/>
            </a:xfrm>
            <a:prstGeom prst="rect">
              <a:avLst/>
            </a:prstGeom>
          </p:spPr>
          <p:txBody>
            <a:bodyPr lIns="0" tIns="0" rIns="0" bIns="0" rtlCol="0" anchor="t">
              <a:spAutoFit/>
            </a:bodyPr>
            <a:lstStyle/>
            <a:p>
              <a:pPr>
                <a:lnSpc>
                  <a:spcPts val="3000"/>
                </a:lnSpc>
              </a:pPr>
              <a:r>
                <a:rPr lang="en-US" sz="2000" spc="20">
                  <a:solidFill>
                    <a:srgbClr val="FFFFFF"/>
                  </a:solidFill>
                  <a:latin typeface="Montserrat"/>
                </a:rPr>
                <a:t>Presentations are communication tools.</a:t>
              </a:r>
            </a:p>
          </p:txBody>
        </p:sp>
      </p:grpSp>
      <p:pic>
        <p:nvPicPr>
          <p:cNvPr id="18" name="Picture 17">
            <a:extLst>
              <a:ext uri="{FF2B5EF4-FFF2-40B4-BE49-F238E27FC236}">
                <a16:creationId xmlns:a16="http://schemas.microsoft.com/office/drawing/2014/main" id="{09D89E36-0DA3-462B-B828-E7418022871A}"/>
              </a:ext>
            </a:extLst>
          </p:cNvPr>
          <p:cNvPicPr>
            <a:picLocks noChangeAspect="1"/>
          </p:cNvPicPr>
          <p:nvPr/>
        </p:nvPicPr>
        <p:blipFill rotWithShape="1">
          <a:blip r:embed="rId3"/>
          <a:srcRect l="17083" t="19630" r="18991" b="9514"/>
          <a:stretch/>
        </p:blipFill>
        <p:spPr>
          <a:xfrm>
            <a:off x="-10160" y="0"/>
            <a:ext cx="12202160" cy="72593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CE6E80-7D9C-494C-B24D-306A72927BCD}"/>
              </a:ext>
            </a:extLst>
          </p:cNvPr>
          <p:cNvPicPr>
            <a:picLocks noChangeAspect="1"/>
          </p:cNvPicPr>
          <p:nvPr/>
        </p:nvPicPr>
        <p:blipFill rotWithShape="1">
          <a:blip r:embed="rId2"/>
          <a:srcRect l="17500" t="21851" r="18750" b="5556"/>
          <a:stretch/>
        </p:blipFill>
        <p:spPr>
          <a:xfrm>
            <a:off x="10160" y="-25400"/>
            <a:ext cx="12181840" cy="6883400"/>
          </a:xfrm>
          <a:prstGeom prst="rect">
            <a:avLst/>
          </a:prstGeom>
        </p:spPr>
      </p:pic>
    </p:spTree>
    <p:extLst>
      <p:ext uri="{BB962C8B-B14F-4D97-AF65-F5344CB8AC3E}">
        <p14:creationId xmlns:p14="http://schemas.microsoft.com/office/powerpoint/2010/main" val="120842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10" name="TextBox 10"/>
          <p:cNvSpPr txBox="1"/>
          <p:nvPr/>
        </p:nvSpPr>
        <p:spPr>
          <a:xfrm>
            <a:off x="4240748" y="3182156"/>
            <a:ext cx="7093902" cy="319703"/>
          </a:xfrm>
          <a:prstGeom prst="rect">
            <a:avLst/>
          </a:prstGeom>
        </p:spPr>
        <p:txBody>
          <a:bodyPr lIns="0" tIns="0" rIns="0" bIns="0" rtlCol="0" anchor="t">
            <a:spAutoFit/>
          </a:bodyPr>
          <a:lstStyle/>
          <a:p>
            <a:pPr defTabSz="609630">
              <a:lnSpc>
                <a:spcPts val="2987"/>
              </a:lnSpc>
              <a:defRPr/>
            </a:pPr>
            <a:endParaRPr lang="en-US" sz="1067" spc="96">
              <a:solidFill>
                <a:srgbClr val="FFFFFF"/>
              </a:solidFill>
              <a:latin typeface="Montserrat Bold"/>
            </a:endParaRPr>
          </a:p>
        </p:txBody>
      </p:sp>
      <p:pic>
        <p:nvPicPr>
          <p:cNvPr id="14" name="Picture 2" descr="Image result for cycle of violence">
            <a:extLst>
              <a:ext uri="{FF2B5EF4-FFF2-40B4-BE49-F238E27FC236}">
                <a16:creationId xmlns:a16="http://schemas.microsoft.com/office/drawing/2014/main" id="{0A698683-ACD0-4EA7-9CF6-DCBD00611B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8000" y="134833"/>
            <a:ext cx="6588333" cy="6588333"/>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15" name="TextBox 8">
            <a:extLst>
              <a:ext uri="{FF2B5EF4-FFF2-40B4-BE49-F238E27FC236}">
                <a16:creationId xmlns:a16="http://schemas.microsoft.com/office/drawing/2014/main" id="{E8C65F0F-674F-401D-93EE-EF05BC01EC9B}"/>
              </a:ext>
            </a:extLst>
          </p:cNvPr>
          <p:cNvSpPr txBox="1"/>
          <p:nvPr/>
        </p:nvSpPr>
        <p:spPr>
          <a:xfrm>
            <a:off x="2336800" y="5927649"/>
            <a:ext cx="2310250" cy="765915"/>
          </a:xfrm>
          <a:prstGeom prst="rect">
            <a:avLst/>
          </a:prstGeom>
        </p:spPr>
        <p:txBody>
          <a:bodyPr lIns="0" tIns="0" rIns="0" bIns="0" rtlCol="0" anchor="t">
            <a:spAutoFit/>
          </a:bodyPr>
          <a:lstStyle/>
          <a:p>
            <a:pPr algn="ctr">
              <a:lnSpc>
                <a:spcPts val="3120"/>
              </a:lnSpc>
            </a:pPr>
            <a:r>
              <a:rPr lang="en-US" sz="2400" spc="71">
                <a:solidFill>
                  <a:srgbClr val="FFFFFF"/>
                </a:solidFill>
                <a:latin typeface="Now Bold"/>
              </a:rPr>
              <a:t>The Cycle of Violence </a:t>
            </a:r>
          </a:p>
        </p:txBody>
      </p:sp>
    </p:spTree>
    <p:extLst>
      <p:ext uri="{BB962C8B-B14F-4D97-AF65-F5344CB8AC3E}">
        <p14:creationId xmlns:p14="http://schemas.microsoft.com/office/powerpoint/2010/main" val="2383898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7D8E"/>
        </a:solidFill>
        <a:effectLst/>
      </p:bgPr>
    </p:bg>
    <p:spTree>
      <p:nvGrpSpPr>
        <p:cNvPr id="1" name=""/>
        <p:cNvGrpSpPr/>
        <p:nvPr/>
      </p:nvGrpSpPr>
      <p:grpSpPr>
        <a:xfrm>
          <a:off x="0" y="0"/>
          <a:ext cx="0" cy="0"/>
          <a:chOff x="0" y="0"/>
          <a:chExt cx="0" cy="0"/>
        </a:xfrm>
      </p:grpSpPr>
      <p:grpSp>
        <p:nvGrpSpPr>
          <p:cNvPr id="2" name="Group 2"/>
          <p:cNvGrpSpPr/>
          <p:nvPr/>
        </p:nvGrpSpPr>
        <p:grpSpPr>
          <a:xfrm>
            <a:off x="0" y="-206198"/>
            <a:ext cx="3546501" cy="7270395"/>
            <a:chOff x="0" y="0"/>
            <a:chExt cx="7093001" cy="14540791"/>
          </a:xfrm>
        </p:grpSpPr>
        <p:sp>
          <p:nvSpPr>
            <p:cNvPr id="3" name="AutoShape 3"/>
            <p:cNvSpPr/>
            <p:nvPr/>
          </p:nvSpPr>
          <p:spPr>
            <a:xfrm>
              <a:off x="0" y="412395"/>
              <a:ext cx="3670296" cy="13716000"/>
            </a:xfrm>
            <a:prstGeom prst="rect">
              <a:avLst/>
            </a:prstGeom>
            <a:solidFill>
              <a:srgbClr val="A5D6FF"/>
            </a:solidFill>
          </p:spPr>
          <p:txBody>
            <a:bodyPr/>
            <a:lstStyle/>
            <a:p>
              <a:endParaRPr lang="en-US" sz="1200"/>
            </a:p>
          </p:txBody>
        </p:sp>
        <p:sp>
          <p:nvSpPr>
            <p:cNvPr id="4" name="AutoShape 4"/>
            <p:cNvSpPr/>
            <p:nvPr/>
          </p:nvSpPr>
          <p:spPr>
            <a:xfrm>
              <a:off x="3670296" y="0"/>
              <a:ext cx="1140902" cy="14540791"/>
            </a:xfrm>
            <a:prstGeom prst="rect">
              <a:avLst/>
            </a:prstGeom>
            <a:solidFill>
              <a:srgbClr val="A5D6FF">
                <a:alpha val="69804"/>
              </a:srgbClr>
            </a:solidFill>
          </p:spPr>
          <p:txBody>
            <a:bodyPr/>
            <a:lstStyle/>
            <a:p>
              <a:endParaRPr lang="en-US" sz="1200"/>
            </a:p>
          </p:txBody>
        </p:sp>
        <p:sp>
          <p:nvSpPr>
            <p:cNvPr id="5" name="AutoShape 5"/>
            <p:cNvSpPr/>
            <p:nvPr/>
          </p:nvSpPr>
          <p:spPr>
            <a:xfrm>
              <a:off x="4811198" y="0"/>
              <a:ext cx="1140902" cy="14540791"/>
            </a:xfrm>
            <a:prstGeom prst="rect">
              <a:avLst/>
            </a:prstGeom>
            <a:solidFill>
              <a:srgbClr val="A5D6FF">
                <a:alpha val="40000"/>
              </a:srgbClr>
            </a:solidFill>
          </p:spPr>
          <p:txBody>
            <a:bodyPr/>
            <a:lstStyle/>
            <a:p>
              <a:endParaRPr lang="en-US" sz="1200"/>
            </a:p>
          </p:txBody>
        </p:sp>
        <p:sp>
          <p:nvSpPr>
            <p:cNvPr id="6" name="AutoShape 6"/>
            <p:cNvSpPr/>
            <p:nvPr/>
          </p:nvSpPr>
          <p:spPr>
            <a:xfrm>
              <a:off x="5952100" y="0"/>
              <a:ext cx="1140902" cy="14540791"/>
            </a:xfrm>
            <a:prstGeom prst="rect">
              <a:avLst/>
            </a:prstGeom>
            <a:solidFill>
              <a:srgbClr val="A5D6FF">
                <a:alpha val="9804"/>
              </a:srgbClr>
            </a:solidFill>
          </p:spPr>
          <p:txBody>
            <a:bodyPr/>
            <a:lstStyle/>
            <a:p>
              <a:endParaRPr lang="en-US" sz="1200"/>
            </a:p>
          </p:txBody>
        </p:sp>
      </p:grpSp>
      <p:sp>
        <p:nvSpPr>
          <p:cNvPr id="7" name="Freeform 7"/>
          <p:cNvSpPr/>
          <p:nvPr/>
        </p:nvSpPr>
        <p:spPr>
          <a:xfrm>
            <a:off x="87938" y="2901949"/>
            <a:ext cx="1635313" cy="1069767"/>
          </a:xfrm>
          <a:custGeom>
            <a:avLst/>
            <a:gdLst/>
            <a:ahLst/>
            <a:cxnLst/>
            <a:rect l="l" t="t" r="r" b="b"/>
            <a:pathLst>
              <a:path w="2452969" h="1604651">
                <a:moveTo>
                  <a:pt x="0" y="0"/>
                </a:moveTo>
                <a:lnTo>
                  <a:pt x="2452969" y="0"/>
                </a:lnTo>
                <a:lnTo>
                  <a:pt x="2452969" y="1604651"/>
                </a:lnTo>
                <a:lnTo>
                  <a:pt x="0" y="1604651"/>
                </a:lnTo>
                <a:lnTo>
                  <a:pt x="0" y="0"/>
                </a:lnTo>
                <a:close/>
              </a:path>
            </a:pathLst>
          </a:custGeom>
          <a:blipFill>
            <a:blip r:embed="rId2"/>
            <a:stretch>
              <a:fillRect/>
            </a:stretch>
          </a:blipFill>
        </p:spPr>
        <p:txBody>
          <a:bodyPr/>
          <a:lstStyle/>
          <a:p>
            <a:endParaRPr lang="en-US" sz="1200"/>
          </a:p>
        </p:txBody>
      </p:sp>
      <p:sp>
        <p:nvSpPr>
          <p:cNvPr id="10" name="TextBox 10"/>
          <p:cNvSpPr txBox="1"/>
          <p:nvPr/>
        </p:nvSpPr>
        <p:spPr>
          <a:xfrm>
            <a:off x="4240748" y="3182156"/>
            <a:ext cx="7093902" cy="319703"/>
          </a:xfrm>
          <a:prstGeom prst="rect">
            <a:avLst/>
          </a:prstGeom>
        </p:spPr>
        <p:txBody>
          <a:bodyPr lIns="0" tIns="0" rIns="0" bIns="0" rtlCol="0" anchor="t">
            <a:spAutoFit/>
          </a:bodyPr>
          <a:lstStyle/>
          <a:p>
            <a:pPr defTabSz="609630">
              <a:lnSpc>
                <a:spcPts val="2987"/>
              </a:lnSpc>
              <a:defRPr/>
            </a:pPr>
            <a:endParaRPr lang="en-US" sz="1067" spc="96">
              <a:solidFill>
                <a:srgbClr val="FFFFFF"/>
              </a:solidFill>
              <a:latin typeface="Montserrat Bold"/>
            </a:endParaRPr>
          </a:p>
        </p:txBody>
      </p:sp>
      <p:sp>
        <p:nvSpPr>
          <p:cNvPr id="15" name="TextBox 8">
            <a:extLst>
              <a:ext uri="{FF2B5EF4-FFF2-40B4-BE49-F238E27FC236}">
                <a16:creationId xmlns:a16="http://schemas.microsoft.com/office/drawing/2014/main" id="{E8C65F0F-674F-401D-93EE-EF05BC01EC9B}"/>
              </a:ext>
            </a:extLst>
          </p:cNvPr>
          <p:cNvSpPr txBox="1"/>
          <p:nvPr/>
        </p:nvSpPr>
        <p:spPr>
          <a:xfrm>
            <a:off x="2336800" y="5927649"/>
            <a:ext cx="2310250" cy="765915"/>
          </a:xfrm>
          <a:prstGeom prst="rect">
            <a:avLst/>
          </a:prstGeom>
        </p:spPr>
        <p:txBody>
          <a:bodyPr lIns="0" tIns="0" rIns="0" bIns="0" rtlCol="0" anchor="t">
            <a:spAutoFit/>
          </a:bodyPr>
          <a:lstStyle/>
          <a:p>
            <a:pPr algn="ctr">
              <a:lnSpc>
                <a:spcPts val="3120"/>
              </a:lnSpc>
            </a:pPr>
            <a:r>
              <a:rPr lang="en-US" sz="2400" spc="71">
                <a:solidFill>
                  <a:srgbClr val="FFFFFF"/>
                </a:solidFill>
                <a:latin typeface="Now Bold"/>
              </a:rPr>
              <a:t>Power and Control Wheel</a:t>
            </a:r>
          </a:p>
        </p:txBody>
      </p:sp>
      <p:pic>
        <p:nvPicPr>
          <p:cNvPr id="11" name="Picture 7" descr="Room 167: Power and Control Wheel">
            <a:extLst>
              <a:ext uri="{FF2B5EF4-FFF2-40B4-BE49-F238E27FC236}">
                <a16:creationId xmlns:a16="http://schemas.microsoft.com/office/drawing/2014/main" id="{3BDB0A4C-6829-445E-B07A-D55CB9C6A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7" r="5803" b="-1"/>
          <a:stretch/>
        </p:blipFill>
        <p:spPr bwMode="auto">
          <a:xfrm>
            <a:off x="4867897" y="55888"/>
            <a:ext cx="5839602" cy="657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989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44</Slides>
  <Notes>15</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Trauma-Coerced Attachment </vt:lpstr>
      <vt:lpstr>Trauma Bonding within Victimizations</vt:lpstr>
      <vt:lpstr>Common 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Crawford</dc:creator>
  <cp:revision>3</cp:revision>
  <dcterms:created xsi:type="dcterms:W3CDTF">2024-02-29T13:36:25Z</dcterms:created>
  <dcterms:modified xsi:type="dcterms:W3CDTF">2024-06-14T12:03:07Z</dcterms:modified>
</cp:coreProperties>
</file>