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4"/>
  </p:notesMasterIdLst>
  <p:handoutMasterIdLst>
    <p:handoutMasterId r:id="rId55"/>
  </p:handoutMasterIdLst>
  <p:sldIdLst>
    <p:sldId id="256" r:id="rId5"/>
    <p:sldId id="313" r:id="rId6"/>
    <p:sldId id="330" r:id="rId7"/>
    <p:sldId id="331" r:id="rId8"/>
    <p:sldId id="332" r:id="rId9"/>
    <p:sldId id="333" r:id="rId10"/>
    <p:sldId id="342" r:id="rId11"/>
    <p:sldId id="381" r:id="rId12"/>
    <p:sldId id="288" r:id="rId13"/>
    <p:sldId id="320" r:id="rId14"/>
    <p:sldId id="394" r:id="rId15"/>
    <p:sldId id="395" r:id="rId16"/>
    <p:sldId id="301" r:id="rId17"/>
    <p:sldId id="314" r:id="rId18"/>
    <p:sldId id="306" r:id="rId19"/>
    <p:sldId id="307" r:id="rId20"/>
    <p:sldId id="308" r:id="rId21"/>
    <p:sldId id="309" r:id="rId22"/>
    <p:sldId id="311" r:id="rId23"/>
    <p:sldId id="312" r:id="rId24"/>
    <p:sldId id="322" r:id="rId25"/>
    <p:sldId id="323" r:id="rId26"/>
    <p:sldId id="324" r:id="rId27"/>
    <p:sldId id="325" r:id="rId28"/>
    <p:sldId id="326" r:id="rId29"/>
    <p:sldId id="327" r:id="rId30"/>
    <p:sldId id="350" r:id="rId31"/>
    <p:sldId id="328" r:id="rId32"/>
    <p:sldId id="335" r:id="rId33"/>
    <p:sldId id="336" r:id="rId34"/>
    <p:sldId id="337" r:id="rId35"/>
    <p:sldId id="338" r:id="rId36"/>
    <p:sldId id="317" r:id="rId37"/>
    <p:sldId id="297" r:id="rId38"/>
    <p:sldId id="294" r:id="rId39"/>
    <p:sldId id="391" r:id="rId40"/>
    <p:sldId id="392" r:id="rId41"/>
    <p:sldId id="393" r:id="rId42"/>
    <p:sldId id="315" r:id="rId43"/>
    <p:sldId id="321" r:id="rId44"/>
    <p:sldId id="348" r:id="rId45"/>
    <p:sldId id="397" r:id="rId46"/>
    <p:sldId id="396" r:id="rId47"/>
    <p:sldId id="319" r:id="rId48"/>
    <p:sldId id="385" r:id="rId49"/>
    <p:sldId id="386" r:id="rId50"/>
    <p:sldId id="387" r:id="rId51"/>
    <p:sldId id="389" r:id="rId52"/>
    <p:sldId id="388"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1" autoAdjust="0"/>
    <p:restoredTop sz="95646" autoAdjust="0"/>
  </p:normalViewPr>
  <p:slideViewPr>
    <p:cSldViewPr snapToGrid="0">
      <p:cViewPr varScale="1">
        <p:scale>
          <a:sx n="119" d="100"/>
          <a:sy n="119" d="100"/>
        </p:scale>
        <p:origin x="210" y="84"/>
      </p:cViewPr>
      <p:guideLst/>
    </p:cSldViewPr>
  </p:slideViewPr>
  <p:outlineViewPr>
    <p:cViewPr>
      <p:scale>
        <a:sx n="33" d="100"/>
        <a:sy n="33" d="100"/>
      </p:scale>
      <p:origin x="0" y="-5760"/>
    </p:cViewPr>
  </p:outlineViewPr>
  <p:notesTextViewPr>
    <p:cViewPr>
      <p:scale>
        <a:sx n="1" d="1"/>
        <a:sy n="1" d="1"/>
      </p:scale>
      <p:origin x="0" y="0"/>
    </p:cViewPr>
  </p:notesTextViewPr>
  <p:sorterViewPr>
    <p:cViewPr varScale="1">
      <p:scale>
        <a:sx n="100" d="100"/>
        <a:sy n="100" d="100"/>
      </p:scale>
      <p:origin x="0" y="-7325"/>
    </p:cViewPr>
  </p:sorterViewPr>
  <p:notesViewPr>
    <p:cSldViewPr snapToGrid="0">
      <p:cViewPr varScale="1">
        <p:scale>
          <a:sx n="58" d="100"/>
          <a:sy n="58" d="100"/>
        </p:scale>
        <p:origin x="237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8B65A-D69F-C26C-B67E-036EF77BF1F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652B9064-AE57-427F-E5AF-71DE7D52FE6E}"/>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D8190EA-5EEC-4300-B6AE-D9734C6C648E}" type="datetimeFigureOut">
              <a:rPr lang="en-US" smtClean="0"/>
              <a:t>9/17/2025</a:t>
            </a:fld>
            <a:endParaRPr lang="en-US" dirty="0"/>
          </a:p>
        </p:txBody>
      </p:sp>
      <p:sp>
        <p:nvSpPr>
          <p:cNvPr id="4" name="Footer Placeholder 3">
            <a:extLst>
              <a:ext uri="{FF2B5EF4-FFF2-40B4-BE49-F238E27FC236}">
                <a16:creationId xmlns:a16="http://schemas.microsoft.com/office/drawing/2014/main" id="{8186157A-CEB9-B0FC-3A49-BE950AEAD6F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0819CA0-A57D-42D7-A625-56C22D0FA7C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AFF3A6F-DEFA-45E0-9496-BEE7C2C6F3D0}" type="slidenum">
              <a:rPr lang="en-US" smtClean="0"/>
              <a:t>‹#›</a:t>
            </a:fld>
            <a:endParaRPr lang="en-US" dirty="0"/>
          </a:p>
        </p:txBody>
      </p:sp>
    </p:spTree>
    <p:extLst>
      <p:ext uri="{BB962C8B-B14F-4D97-AF65-F5344CB8AC3E}">
        <p14:creationId xmlns:p14="http://schemas.microsoft.com/office/powerpoint/2010/main" val="1406002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87ADD9-2083-264C-A652-8D52D02F7E72}" type="datetimeFigureOut">
              <a:rPr lang="en-US" smtClean="0"/>
              <a:t>9/17/2025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dirty="0"/>
          </a:p>
        </p:txBody>
      </p:sp>
    </p:spTree>
    <p:extLst>
      <p:ext uri="{BB962C8B-B14F-4D97-AF65-F5344CB8AC3E}">
        <p14:creationId xmlns:p14="http://schemas.microsoft.com/office/powerpoint/2010/main" val="216938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1899-0FF6-58EA-878F-ED0079D9A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34A28-BB4E-5DD6-B548-81EC271E4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38D8D-8C0D-3050-93E9-024A3E3AB6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D9CC0C-DA36-A016-C947-5111114A3A94}"/>
              </a:ext>
            </a:extLst>
          </p:cNvPr>
          <p:cNvSpPr>
            <a:spLocks noGrp="1"/>
          </p:cNvSpPr>
          <p:nvPr>
            <p:ph type="sldNum" sz="quarter" idx="5"/>
          </p:nvPr>
        </p:nvSpPr>
        <p:spPr/>
        <p:txBody>
          <a:bodyPr/>
          <a:lstStyle/>
          <a:p>
            <a:fld id="{F97DC217-DF71-1A49-B3EA-559F1F43B0FF}" type="slidenum">
              <a:rPr lang="en-US" smtClean="0"/>
              <a:t>18</a:t>
            </a:fld>
            <a:endParaRPr lang="en-US" dirty="0"/>
          </a:p>
        </p:txBody>
      </p:sp>
    </p:spTree>
    <p:extLst>
      <p:ext uri="{BB962C8B-B14F-4D97-AF65-F5344CB8AC3E}">
        <p14:creationId xmlns:p14="http://schemas.microsoft.com/office/powerpoint/2010/main" val="1025314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407B5-56A9-AC90-939E-68EE46182B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41640-3051-1CF2-6C11-0DEE0BA876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37EBC-DFED-3D22-A228-FB49D2C91D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E1852D-2DD6-A680-79F1-11FE497D284D}"/>
              </a:ext>
            </a:extLst>
          </p:cNvPr>
          <p:cNvSpPr>
            <a:spLocks noGrp="1"/>
          </p:cNvSpPr>
          <p:nvPr>
            <p:ph type="sldNum" sz="quarter" idx="5"/>
          </p:nvPr>
        </p:nvSpPr>
        <p:spPr/>
        <p:txBody>
          <a:bodyPr/>
          <a:lstStyle/>
          <a:p>
            <a:fld id="{F97DC217-DF71-1A49-B3EA-559F1F43B0FF}" type="slidenum">
              <a:rPr lang="en-US" smtClean="0"/>
              <a:t>19</a:t>
            </a:fld>
            <a:endParaRPr lang="en-US" dirty="0"/>
          </a:p>
        </p:txBody>
      </p:sp>
    </p:spTree>
    <p:extLst>
      <p:ext uri="{BB962C8B-B14F-4D97-AF65-F5344CB8AC3E}">
        <p14:creationId xmlns:p14="http://schemas.microsoft.com/office/powerpoint/2010/main" val="98832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666F9-FED6-9338-CB27-2F954D10A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5BF88-58A7-8582-B4D7-F649A5593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E765D-1548-9D5D-D321-37835C8248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ACCE93-271B-A770-F327-6D14AD000D1C}"/>
              </a:ext>
            </a:extLst>
          </p:cNvPr>
          <p:cNvSpPr>
            <a:spLocks noGrp="1"/>
          </p:cNvSpPr>
          <p:nvPr>
            <p:ph type="sldNum" sz="quarter" idx="5"/>
          </p:nvPr>
        </p:nvSpPr>
        <p:spPr/>
        <p:txBody>
          <a:bodyPr/>
          <a:lstStyle/>
          <a:p>
            <a:fld id="{F97DC217-DF71-1A49-B3EA-559F1F43B0FF}" type="slidenum">
              <a:rPr lang="en-US" smtClean="0"/>
              <a:t>20</a:t>
            </a:fld>
            <a:endParaRPr lang="en-US" dirty="0"/>
          </a:p>
        </p:txBody>
      </p:sp>
    </p:spTree>
    <p:extLst>
      <p:ext uri="{BB962C8B-B14F-4D97-AF65-F5344CB8AC3E}">
        <p14:creationId xmlns:p14="http://schemas.microsoft.com/office/powerpoint/2010/main" val="1615238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B5C67-1A5A-DAE7-E0C2-1A0D70EAA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826CD4-0D8C-7179-31BF-B7B0A60D6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2238B-7912-6B89-6738-BC4546EEA8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C22C15-064D-D394-3365-E73BC8D344DD}"/>
              </a:ext>
            </a:extLst>
          </p:cNvPr>
          <p:cNvSpPr>
            <a:spLocks noGrp="1"/>
          </p:cNvSpPr>
          <p:nvPr>
            <p:ph type="sldNum" sz="quarter" idx="5"/>
          </p:nvPr>
        </p:nvSpPr>
        <p:spPr/>
        <p:txBody>
          <a:bodyPr/>
          <a:lstStyle/>
          <a:p>
            <a:fld id="{F97DC217-DF71-1A49-B3EA-559F1F43B0FF}" type="slidenum">
              <a:rPr lang="en-US" smtClean="0"/>
              <a:t>21</a:t>
            </a:fld>
            <a:endParaRPr lang="en-US" dirty="0"/>
          </a:p>
        </p:txBody>
      </p:sp>
    </p:spTree>
    <p:extLst>
      <p:ext uri="{BB962C8B-B14F-4D97-AF65-F5344CB8AC3E}">
        <p14:creationId xmlns:p14="http://schemas.microsoft.com/office/powerpoint/2010/main" val="1451369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F1860-652D-1E03-A603-0A1BAB397E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E034F-54D8-D039-395B-6FFF84786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72646-4E96-7779-F733-142479CF63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BD2ECB-5AA3-D843-FB54-48B453AA1810}"/>
              </a:ext>
            </a:extLst>
          </p:cNvPr>
          <p:cNvSpPr>
            <a:spLocks noGrp="1"/>
          </p:cNvSpPr>
          <p:nvPr>
            <p:ph type="sldNum" sz="quarter" idx="5"/>
          </p:nvPr>
        </p:nvSpPr>
        <p:spPr/>
        <p:txBody>
          <a:bodyPr/>
          <a:lstStyle/>
          <a:p>
            <a:fld id="{F97DC217-DF71-1A49-B3EA-559F1F43B0FF}" type="slidenum">
              <a:rPr lang="en-US" smtClean="0"/>
              <a:t>22</a:t>
            </a:fld>
            <a:endParaRPr lang="en-US" dirty="0"/>
          </a:p>
        </p:txBody>
      </p:sp>
    </p:spTree>
    <p:extLst>
      <p:ext uri="{BB962C8B-B14F-4D97-AF65-F5344CB8AC3E}">
        <p14:creationId xmlns:p14="http://schemas.microsoft.com/office/powerpoint/2010/main" val="3271181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5A128-5CEC-8D82-42ED-A49C914F7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B5800-6352-C254-E074-503CBB36E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06C12-ACFC-D223-9193-179698E8D9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BA2C27-A308-8623-3E9A-C303809C7C5A}"/>
              </a:ext>
            </a:extLst>
          </p:cNvPr>
          <p:cNvSpPr>
            <a:spLocks noGrp="1"/>
          </p:cNvSpPr>
          <p:nvPr>
            <p:ph type="sldNum" sz="quarter" idx="5"/>
          </p:nvPr>
        </p:nvSpPr>
        <p:spPr/>
        <p:txBody>
          <a:bodyPr/>
          <a:lstStyle/>
          <a:p>
            <a:fld id="{F97DC217-DF71-1A49-B3EA-559F1F43B0FF}" type="slidenum">
              <a:rPr lang="en-US" smtClean="0"/>
              <a:t>23</a:t>
            </a:fld>
            <a:endParaRPr lang="en-US" dirty="0"/>
          </a:p>
        </p:txBody>
      </p:sp>
    </p:spTree>
    <p:extLst>
      <p:ext uri="{BB962C8B-B14F-4D97-AF65-F5344CB8AC3E}">
        <p14:creationId xmlns:p14="http://schemas.microsoft.com/office/powerpoint/2010/main" val="307609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12A2C-E4E3-B01D-E474-FB92720D5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735B7-0C69-7DAF-C0E2-918711D0A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4EDDE3-B793-91F7-A354-0A4AEED6DF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C72DEF-8B45-1779-6BB4-4C9A8CD88FA7}"/>
              </a:ext>
            </a:extLst>
          </p:cNvPr>
          <p:cNvSpPr>
            <a:spLocks noGrp="1"/>
          </p:cNvSpPr>
          <p:nvPr>
            <p:ph type="sldNum" sz="quarter" idx="5"/>
          </p:nvPr>
        </p:nvSpPr>
        <p:spPr/>
        <p:txBody>
          <a:bodyPr/>
          <a:lstStyle/>
          <a:p>
            <a:fld id="{F97DC217-DF71-1A49-B3EA-559F1F43B0FF}" type="slidenum">
              <a:rPr lang="en-US" smtClean="0"/>
              <a:t>24</a:t>
            </a:fld>
            <a:endParaRPr lang="en-US" dirty="0"/>
          </a:p>
        </p:txBody>
      </p:sp>
    </p:spTree>
    <p:extLst>
      <p:ext uri="{BB962C8B-B14F-4D97-AF65-F5344CB8AC3E}">
        <p14:creationId xmlns:p14="http://schemas.microsoft.com/office/powerpoint/2010/main" val="2082418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D4131-F2C7-CA2E-19E4-02C47564F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ECBFA-F6A7-10B4-7711-830165103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BCCCA-478D-3AF0-2BA9-25AE35ADED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42C357-8482-EE4F-9125-CE249F5F067C}"/>
              </a:ext>
            </a:extLst>
          </p:cNvPr>
          <p:cNvSpPr>
            <a:spLocks noGrp="1"/>
          </p:cNvSpPr>
          <p:nvPr>
            <p:ph type="sldNum" sz="quarter" idx="5"/>
          </p:nvPr>
        </p:nvSpPr>
        <p:spPr/>
        <p:txBody>
          <a:bodyPr/>
          <a:lstStyle/>
          <a:p>
            <a:fld id="{F97DC217-DF71-1A49-B3EA-559F1F43B0FF}" type="slidenum">
              <a:rPr lang="en-US" smtClean="0"/>
              <a:t>25</a:t>
            </a:fld>
            <a:endParaRPr lang="en-US" dirty="0"/>
          </a:p>
        </p:txBody>
      </p:sp>
    </p:spTree>
    <p:extLst>
      <p:ext uri="{BB962C8B-B14F-4D97-AF65-F5344CB8AC3E}">
        <p14:creationId xmlns:p14="http://schemas.microsoft.com/office/powerpoint/2010/main" val="1507905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85BB6-0F7B-0E43-44E5-8F01E0EBC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BD0A8-1FF6-B0E2-98A5-D7AD1CF87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31C2B-04D4-350A-DCB2-BBD9638CEB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95E327-8150-3E9B-375D-B41E2F10C13E}"/>
              </a:ext>
            </a:extLst>
          </p:cNvPr>
          <p:cNvSpPr>
            <a:spLocks noGrp="1"/>
          </p:cNvSpPr>
          <p:nvPr>
            <p:ph type="sldNum" sz="quarter" idx="5"/>
          </p:nvPr>
        </p:nvSpPr>
        <p:spPr/>
        <p:txBody>
          <a:bodyPr/>
          <a:lstStyle/>
          <a:p>
            <a:fld id="{F97DC217-DF71-1A49-B3EA-559F1F43B0FF}" type="slidenum">
              <a:rPr lang="en-US" smtClean="0"/>
              <a:t>26</a:t>
            </a:fld>
            <a:endParaRPr lang="en-US" dirty="0"/>
          </a:p>
        </p:txBody>
      </p:sp>
    </p:spTree>
    <p:extLst>
      <p:ext uri="{BB962C8B-B14F-4D97-AF65-F5344CB8AC3E}">
        <p14:creationId xmlns:p14="http://schemas.microsoft.com/office/powerpoint/2010/main" val="1933787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564E2-AB70-0FF2-0EF4-6731B547C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19D92A-7053-0456-10D6-C06BCAED7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34217-A11E-2AB8-2B9A-207FEBDAC6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2220B0-D2C9-42AF-2B3B-D6E1BEE7AC26}"/>
              </a:ext>
            </a:extLst>
          </p:cNvPr>
          <p:cNvSpPr>
            <a:spLocks noGrp="1"/>
          </p:cNvSpPr>
          <p:nvPr>
            <p:ph type="sldNum" sz="quarter" idx="5"/>
          </p:nvPr>
        </p:nvSpPr>
        <p:spPr/>
        <p:txBody>
          <a:bodyPr/>
          <a:lstStyle/>
          <a:p>
            <a:fld id="{F97DC217-DF71-1A49-B3EA-559F1F43B0FF}" type="slidenum">
              <a:rPr lang="en-US" smtClean="0"/>
              <a:t>27</a:t>
            </a:fld>
            <a:endParaRPr lang="en-US" dirty="0"/>
          </a:p>
        </p:txBody>
      </p:sp>
    </p:spTree>
    <p:extLst>
      <p:ext uri="{BB962C8B-B14F-4D97-AF65-F5344CB8AC3E}">
        <p14:creationId xmlns:p14="http://schemas.microsoft.com/office/powerpoint/2010/main" val="4217351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9</a:t>
            </a:fld>
            <a:endParaRPr lang="en-US" dirty="0"/>
          </a:p>
        </p:txBody>
      </p:sp>
    </p:spTree>
    <p:extLst>
      <p:ext uri="{BB962C8B-B14F-4D97-AF65-F5344CB8AC3E}">
        <p14:creationId xmlns:p14="http://schemas.microsoft.com/office/powerpoint/2010/main" val="3862743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A9FA3-593D-31C7-A0BA-564F77A73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1B786-F6DA-D252-8C75-F92F1E7E8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85CC10-DEC2-5F37-4B78-33A7743D1A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04400A-D23C-7D13-1569-5547E4B7372D}"/>
              </a:ext>
            </a:extLst>
          </p:cNvPr>
          <p:cNvSpPr>
            <a:spLocks noGrp="1"/>
          </p:cNvSpPr>
          <p:nvPr>
            <p:ph type="sldNum" sz="quarter" idx="5"/>
          </p:nvPr>
        </p:nvSpPr>
        <p:spPr/>
        <p:txBody>
          <a:bodyPr/>
          <a:lstStyle/>
          <a:p>
            <a:fld id="{F97DC217-DF71-1A49-B3EA-559F1F43B0FF}" type="slidenum">
              <a:rPr lang="en-US" smtClean="0"/>
              <a:t>28</a:t>
            </a:fld>
            <a:endParaRPr lang="en-US" dirty="0"/>
          </a:p>
        </p:txBody>
      </p:sp>
    </p:spTree>
    <p:extLst>
      <p:ext uri="{BB962C8B-B14F-4D97-AF65-F5344CB8AC3E}">
        <p14:creationId xmlns:p14="http://schemas.microsoft.com/office/powerpoint/2010/main" val="2074621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2683-C272-BBB4-D075-F39111BC4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FA1EF-3AED-2050-C40E-82DE632FE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3E9D7-71F0-66AD-94F3-A02BE9A3D3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24421A-45F1-BB82-DB52-1A4A0559DC45}"/>
              </a:ext>
            </a:extLst>
          </p:cNvPr>
          <p:cNvSpPr>
            <a:spLocks noGrp="1"/>
          </p:cNvSpPr>
          <p:nvPr>
            <p:ph type="sldNum" sz="quarter" idx="5"/>
          </p:nvPr>
        </p:nvSpPr>
        <p:spPr/>
        <p:txBody>
          <a:bodyPr/>
          <a:lstStyle/>
          <a:p>
            <a:fld id="{F97DC217-DF71-1A49-B3EA-559F1F43B0FF}" type="slidenum">
              <a:rPr lang="en-US" smtClean="0"/>
              <a:t>29</a:t>
            </a:fld>
            <a:endParaRPr lang="en-US" dirty="0"/>
          </a:p>
        </p:txBody>
      </p:sp>
    </p:spTree>
    <p:extLst>
      <p:ext uri="{BB962C8B-B14F-4D97-AF65-F5344CB8AC3E}">
        <p14:creationId xmlns:p14="http://schemas.microsoft.com/office/powerpoint/2010/main" val="3212361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10D23-644A-FAD2-14CE-3E635D326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229A9-62AE-AF96-24E4-0F80F324E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6E4838-B115-A602-1CC4-3264C93264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F43B8C-29A9-EC04-A884-C220530B6508}"/>
              </a:ext>
            </a:extLst>
          </p:cNvPr>
          <p:cNvSpPr>
            <a:spLocks noGrp="1"/>
          </p:cNvSpPr>
          <p:nvPr>
            <p:ph type="sldNum" sz="quarter" idx="5"/>
          </p:nvPr>
        </p:nvSpPr>
        <p:spPr/>
        <p:txBody>
          <a:bodyPr/>
          <a:lstStyle/>
          <a:p>
            <a:fld id="{F97DC217-DF71-1A49-B3EA-559F1F43B0FF}" type="slidenum">
              <a:rPr lang="en-US" smtClean="0"/>
              <a:t>30</a:t>
            </a:fld>
            <a:endParaRPr lang="en-US" dirty="0"/>
          </a:p>
        </p:txBody>
      </p:sp>
    </p:spTree>
    <p:extLst>
      <p:ext uri="{BB962C8B-B14F-4D97-AF65-F5344CB8AC3E}">
        <p14:creationId xmlns:p14="http://schemas.microsoft.com/office/powerpoint/2010/main" val="3224643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79DA4-B524-9846-A16A-CD6F451AA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1344D-5A02-F6AE-32CF-D84E5F0FC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F2365-E239-1E20-4236-7258FFCA6A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848154-140E-B5BD-778A-03481CBB5A85}"/>
              </a:ext>
            </a:extLst>
          </p:cNvPr>
          <p:cNvSpPr>
            <a:spLocks noGrp="1"/>
          </p:cNvSpPr>
          <p:nvPr>
            <p:ph type="sldNum" sz="quarter" idx="5"/>
          </p:nvPr>
        </p:nvSpPr>
        <p:spPr/>
        <p:txBody>
          <a:bodyPr/>
          <a:lstStyle/>
          <a:p>
            <a:fld id="{F97DC217-DF71-1A49-B3EA-559F1F43B0FF}" type="slidenum">
              <a:rPr lang="en-US" smtClean="0"/>
              <a:t>31</a:t>
            </a:fld>
            <a:endParaRPr lang="en-US" dirty="0"/>
          </a:p>
        </p:txBody>
      </p:sp>
    </p:spTree>
    <p:extLst>
      <p:ext uri="{BB962C8B-B14F-4D97-AF65-F5344CB8AC3E}">
        <p14:creationId xmlns:p14="http://schemas.microsoft.com/office/powerpoint/2010/main" val="461442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95071-8530-CBC3-1706-F17AFB231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CC43F-B7E6-825D-C20E-DE9FD9613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3D44A-969A-0A39-1908-F95F55816E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52D694-D5C5-C49D-4A22-AEAD6D724634}"/>
              </a:ext>
            </a:extLst>
          </p:cNvPr>
          <p:cNvSpPr>
            <a:spLocks noGrp="1"/>
          </p:cNvSpPr>
          <p:nvPr>
            <p:ph type="sldNum" sz="quarter" idx="5"/>
          </p:nvPr>
        </p:nvSpPr>
        <p:spPr/>
        <p:txBody>
          <a:bodyPr/>
          <a:lstStyle/>
          <a:p>
            <a:fld id="{F97DC217-DF71-1A49-B3EA-559F1F43B0FF}" type="slidenum">
              <a:rPr lang="en-US" smtClean="0"/>
              <a:t>32</a:t>
            </a:fld>
            <a:endParaRPr lang="en-US" dirty="0"/>
          </a:p>
        </p:txBody>
      </p:sp>
    </p:spTree>
    <p:extLst>
      <p:ext uri="{BB962C8B-B14F-4D97-AF65-F5344CB8AC3E}">
        <p14:creationId xmlns:p14="http://schemas.microsoft.com/office/powerpoint/2010/main" val="1662481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F5B4B-8225-5916-B05E-B62E6F81F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1EDDA-9743-5800-4EF4-9309468ED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B06BC-58F7-6308-C8C4-549EF2360B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A55A92-5F21-4A23-68B5-8AACCB6C2A20}"/>
              </a:ext>
            </a:extLst>
          </p:cNvPr>
          <p:cNvSpPr>
            <a:spLocks noGrp="1"/>
          </p:cNvSpPr>
          <p:nvPr>
            <p:ph type="sldNum" sz="quarter" idx="5"/>
          </p:nvPr>
        </p:nvSpPr>
        <p:spPr/>
        <p:txBody>
          <a:bodyPr/>
          <a:lstStyle/>
          <a:p>
            <a:fld id="{F97DC217-DF71-1A49-B3EA-559F1F43B0FF}" type="slidenum">
              <a:rPr lang="en-US" smtClean="0"/>
              <a:t>33</a:t>
            </a:fld>
            <a:endParaRPr lang="en-US" dirty="0"/>
          </a:p>
        </p:txBody>
      </p:sp>
    </p:spTree>
    <p:extLst>
      <p:ext uri="{BB962C8B-B14F-4D97-AF65-F5344CB8AC3E}">
        <p14:creationId xmlns:p14="http://schemas.microsoft.com/office/powerpoint/2010/main" val="1106579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34</a:t>
            </a:fld>
            <a:endParaRPr lang="en-US" dirty="0"/>
          </a:p>
        </p:txBody>
      </p:sp>
    </p:spTree>
    <p:extLst>
      <p:ext uri="{BB962C8B-B14F-4D97-AF65-F5344CB8AC3E}">
        <p14:creationId xmlns:p14="http://schemas.microsoft.com/office/powerpoint/2010/main" val="1425159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35</a:t>
            </a:fld>
            <a:endParaRPr lang="en-US" dirty="0"/>
          </a:p>
        </p:txBody>
      </p:sp>
    </p:spTree>
    <p:extLst>
      <p:ext uri="{BB962C8B-B14F-4D97-AF65-F5344CB8AC3E}">
        <p14:creationId xmlns:p14="http://schemas.microsoft.com/office/powerpoint/2010/main" val="3319086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849E0-019D-0D3A-AF15-199CF29C0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0E358-9BE0-EED4-3E54-DD568E64B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A8E13D-ACDE-E8C5-C681-E8924CD28E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2686CF-ADBB-DD4E-1F94-8D91373BB3B1}"/>
              </a:ext>
            </a:extLst>
          </p:cNvPr>
          <p:cNvSpPr>
            <a:spLocks noGrp="1"/>
          </p:cNvSpPr>
          <p:nvPr>
            <p:ph type="sldNum" sz="quarter" idx="5"/>
          </p:nvPr>
        </p:nvSpPr>
        <p:spPr/>
        <p:txBody>
          <a:bodyPr/>
          <a:lstStyle/>
          <a:p>
            <a:fld id="{F97DC217-DF71-1A49-B3EA-559F1F43B0FF}" type="slidenum">
              <a:rPr lang="en-US" smtClean="0"/>
              <a:t>36</a:t>
            </a:fld>
            <a:endParaRPr lang="en-US" dirty="0"/>
          </a:p>
        </p:txBody>
      </p:sp>
    </p:spTree>
    <p:extLst>
      <p:ext uri="{BB962C8B-B14F-4D97-AF65-F5344CB8AC3E}">
        <p14:creationId xmlns:p14="http://schemas.microsoft.com/office/powerpoint/2010/main" val="1109895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4E310-3B2C-7DEB-B2CA-24C2B21F5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6E82F-FCDF-7AB3-D1B4-A60F336C5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F1A01-E1B4-5970-D240-FE8080217E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427E34-83A9-0A82-55D0-95011E555BF0}"/>
              </a:ext>
            </a:extLst>
          </p:cNvPr>
          <p:cNvSpPr>
            <a:spLocks noGrp="1"/>
          </p:cNvSpPr>
          <p:nvPr>
            <p:ph type="sldNum" sz="quarter" idx="5"/>
          </p:nvPr>
        </p:nvSpPr>
        <p:spPr/>
        <p:txBody>
          <a:bodyPr/>
          <a:lstStyle/>
          <a:p>
            <a:fld id="{F97DC217-DF71-1A49-B3EA-559F1F43B0FF}" type="slidenum">
              <a:rPr lang="en-US" smtClean="0"/>
              <a:t>37</a:t>
            </a:fld>
            <a:endParaRPr lang="en-US" dirty="0"/>
          </a:p>
        </p:txBody>
      </p:sp>
    </p:spTree>
    <p:extLst>
      <p:ext uri="{BB962C8B-B14F-4D97-AF65-F5344CB8AC3E}">
        <p14:creationId xmlns:p14="http://schemas.microsoft.com/office/powerpoint/2010/main" val="3200906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FD6CE-64A7-933F-E281-4FBCA4289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FACD0-57A3-BBD8-8D3C-1AE35F6863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4D42EA-0BD7-A9D4-B909-8D14794B0D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1990CF-AA74-EFDE-75A5-9474E5FBDDD6}"/>
              </a:ext>
            </a:extLst>
          </p:cNvPr>
          <p:cNvSpPr>
            <a:spLocks noGrp="1"/>
          </p:cNvSpPr>
          <p:nvPr>
            <p:ph type="sldNum" sz="quarter" idx="5"/>
          </p:nvPr>
        </p:nvSpPr>
        <p:spPr/>
        <p:txBody>
          <a:bodyPr/>
          <a:lstStyle/>
          <a:p>
            <a:fld id="{F97DC217-DF71-1A49-B3EA-559F1F43B0FF}" type="slidenum">
              <a:rPr lang="en-US" smtClean="0"/>
              <a:t>10</a:t>
            </a:fld>
            <a:endParaRPr lang="en-US" dirty="0"/>
          </a:p>
        </p:txBody>
      </p:sp>
    </p:spTree>
    <p:extLst>
      <p:ext uri="{BB962C8B-B14F-4D97-AF65-F5344CB8AC3E}">
        <p14:creationId xmlns:p14="http://schemas.microsoft.com/office/powerpoint/2010/main" val="1942574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1E759-5DA0-3E7E-55DB-E1FFC1D29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3BD48-FE0C-9140-DCF4-03327248B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8F6D5-C813-FE84-5F33-F88E1CA588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0576D3-4B01-329C-17B5-AAC5BF4DB9B5}"/>
              </a:ext>
            </a:extLst>
          </p:cNvPr>
          <p:cNvSpPr>
            <a:spLocks noGrp="1"/>
          </p:cNvSpPr>
          <p:nvPr>
            <p:ph type="sldNum" sz="quarter" idx="5"/>
          </p:nvPr>
        </p:nvSpPr>
        <p:spPr/>
        <p:txBody>
          <a:bodyPr/>
          <a:lstStyle/>
          <a:p>
            <a:fld id="{F97DC217-DF71-1A49-B3EA-559F1F43B0FF}" type="slidenum">
              <a:rPr lang="en-US" smtClean="0"/>
              <a:t>38</a:t>
            </a:fld>
            <a:endParaRPr lang="en-US" dirty="0"/>
          </a:p>
        </p:txBody>
      </p:sp>
    </p:spTree>
    <p:extLst>
      <p:ext uri="{BB962C8B-B14F-4D97-AF65-F5344CB8AC3E}">
        <p14:creationId xmlns:p14="http://schemas.microsoft.com/office/powerpoint/2010/main" val="2148159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5FD6E-ED79-E966-815A-AC513A62A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7A1EF-28D5-77AB-0AA9-4C1262B63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2BB24-92D4-58AA-1D19-A62DD6F5BD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77270C-1EDA-FDD8-17D0-1AE3F46BB06E}"/>
              </a:ext>
            </a:extLst>
          </p:cNvPr>
          <p:cNvSpPr>
            <a:spLocks noGrp="1"/>
          </p:cNvSpPr>
          <p:nvPr>
            <p:ph type="sldNum" sz="quarter" idx="5"/>
          </p:nvPr>
        </p:nvSpPr>
        <p:spPr/>
        <p:txBody>
          <a:bodyPr/>
          <a:lstStyle/>
          <a:p>
            <a:fld id="{F97DC217-DF71-1A49-B3EA-559F1F43B0FF}" type="slidenum">
              <a:rPr lang="en-US" smtClean="0"/>
              <a:t>39</a:t>
            </a:fld>
            <a:endParaRPr lang="en-US" dirty="0"/>
          </a:p>
        </p:txBody>
      </p:sp>
    </p:spTree>
    <p:extLst>
      <p:ext uri="{BB962C8B-B14F-4D97-AF65-F5344CB8AC3E}">
        <p14:creationId xmlns:p14="http://schemas.microsoft.com/office/powerpoint/2010/main" val="2529251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789A6-1A94-8574-45C2-4E824C23B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9B0CE-D6D8-475B-4D80-39AD683BD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51F1E2-0F46-C581-9279-A85B2D20DB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3BBE42-BD28-B542-0214-918D8B41AC82}"/>
              </a:ext>
            </a:extLst>
          </p:cNvPr>
          <p:cNvSpPr>
            <a:spLocks noGrp="1"/>
          </p:cNvSpPr>
          <p:nvPr>
            <p:ph type="sldNum" sz="quarter" idx="5"/>
          </p:nvPr>
        </p:nvSpPr>
        <p:spPr/>
        <p:txBody>
          <a:bodyPr/>
          <a:lstStyle/>
          <a:p>
            <a:fld id="{F97DC217-DF71-1A49-B3EA-559F1F43B0FF}" type="slidenum">
              <a:rPr lang="en-US" smtClean="0"/>
              <a:t>40</a:t>
            </a:fld>
            <a:endParaRPr lang="en-US" dirty="0"/>
          </a:p>
        </p:txBody>
      </p:sp>
    </p:spTree>
    <p:extLst>
      <p:ext uri="{BB962C8B-B14F-4D97-AF65-F5344CB8AC3E}">
        <p14:creationId xmlns:p14="http://schemas.microsoft.com/office/powerpoint/2010/main" val="3479801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41FF7-6D61-807E-08FD-69E192059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821FD8-331B-831A-779B-1F2FFA9AE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79D5E-B47C-5790-071F-C8EAC0268A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A6EA4F-757D-EB95-78C7-3303D96C5D0A}"/>
              </a:ext>
            </a:extLst>
          </p:cNvPr>
          <p:cNvSpPr>
            <a:spLocks noGrp="1"/>
          </p:cNvSpPr>
          <p:nvPr>
            <p:ph type="sldNum" sz="quarter" idx="5"/>
          </p:nvPr>
        </p:nvSpPr>
        <p:spPr/>
        <p:txBody>
          <a:bodyPr/>
          <a:lstStyle/>
          <a:p>
            <a:fld id="{F97DC217-DF71-1A49-B3EA-559F1F43B0FF}" type="slidenum">
              <a:rPr lang="en-US" smtClean="0"/>
              <a:t>41</a:t>
            </a:fld>
            <a:endParaRPr lang="en-US" dirty="0"/>
          </a:p>
        </p:txBody>
      </p:sp>
    </p:spTree>
    <p:extLst>
      <p:ext uri="{BB962C8B-B14F-4D97-AF65-F5344CB8AC3E}">
        <p14:creationId xmlns:p14="http://schemas.microsoft.com/office/powerpoint/2010/main" val="1599065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5E6A5-3591-F633-0B6C-12C62B058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749F4-B86A-253B-068E-3BD417FC2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D681D7-A857-E1BD-E053-B2F7B0EFBA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7CD47C-65E9-3994-0E9A-F56289DB8AF1}"/>
              </a:ext>
            </a:extLst>
          </p:cNvPr>
          <p:cNvSpPr>
            <a:spLocks noGrp="1"/>
          </p:cNvSpPr>
          <p:nvPr>
            <p:ph type="sldNum" sz="quarter" idx="5"/>
          </p:nvPr>
        </p:nvSpPr>
        <p:spPr/>
        <p:txBody>
          <a:bodyPr/>
          <a:lstStyle/>
          <a:p>
            <a:fld id="{F97DC217-DF71-1A49-B3EA-559F1F43B0FF}" type="slidenum">
              <a:rPr lang="en-US" smtClean="0"/>
              <a:t>42</a:t>
            </a:fld>
            <a:endParaRPr lang="en-US" dirty="0"/>
          </a:p>
        </p:txBody>
      </p:sp>
    </p:spTree>
    <p:extLst>
      <p:ext uri="{BB962C8B-B14F-4D97-AF65-F5344CB8AC3E}">
        <p14:creationId xmlns:p14="http://schemas.microsoft.com/office/powerpoint/2010/main" val="1033035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5B1EF-5FA4-DE78-0EC5-1EB7DDE90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73FAD-C0FB-7D91-A2AC-A33B08A12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AC00E-B70E-1D28-FBB4-CAE3C5CCFD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1A0AD1-AD57-ABE0-69CA-547566FB1E84}"/>
              </a:ext>
            </a:extLst>
          </p:cNvPr>
          <p:cNvSpPr>
            <a:spLocks noGrp="1"/>
          </p:cNvSpPr>
          <p:nvPr>
            <p:ph type="sldNum" sz="quarter" idx="5"/>
          </p:nvPr>
        </p:nvSpPr>
        <p:spPr/>
        <p:txBody>
          <a:bodyPr/>
          <a:lstStyle/>
          <a:p>
            <a:fld id="{F97DC217-DF71-1A49-B3EA-559F1F43B0FF}" type="slidenum">
              <a:rPr lang="en-US" smtClean="0"/>
              <a:t>43</a:t>
            </a:fld>
            <a:endParaRPr lang="en-US" dirty="0"/>
          </a:p>
        </p:txBody>
      </p:sp>
    </p:spTree>
    <p:extLst>
      <p:ext uri="{BB962C8B-B14F-4D97-AF65-F5344CB8AC3E}">
        <p14:creationId xmlns:p14="http://schemas.microsoft.com/office/powerpoint/2010/main" val="3369428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9AAE5-B9C5-128F-0A10-0680E35BF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56622-237B-F3E0-EE36-52D5EBE1CF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A4B53-0411-3693-D0C3-C587AD9761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89AE08-E71F-B613-64B2-A8237F0B35F1}"/>
              </a:ext>
            </a:extLst>
          </p:cNvPr>
          <p:cNvSpPr>
            <a:spLocks noGrp="1"/>
          </p:cNvSpPr>
          <p:nvPr>
            <p:ph type="sldNum" sz="quarter" idx="5"/>
          </p:nvPr>
        </p:nvSpPr>
        <p:spPr/>
        <p:txBody>
          <a:bodyPr/>
          <a:lstStyle/>
          <a:p>
            <a:fld id="{F97DC217-DF71-1A49-B3EA-559F1F43B0FF}" type="slidenum">
              <a:rPr lang="en-US" smtClean="0"/>
              <a:t>44</a:t>
            </a:fld>
            <a:endParaRPr lang="en-US" dirty="0"/>
          </a:p>
        </p:txBody>
      </p:sp>
    </p:spTree>
    <p:extLst>
      <p:ext uri="{BB962C8B-B14F-4D97-AF65-F5344CB8AC3E}">
        <p14:creationId xmlns:p14="http://schemas.microsoft.com/office/powerpoint/2010/main" val="3741040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F72D9-EF01-BF3B-08D6-5FA87E921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1B248-5B0C-6594-0D60-51B5AC0A1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9C2090-743F-608E-77F6-9AE173E655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0B3816-351E-B7B7-717A-F38C9E108CAA}"/>
              </a:ext>
            </a:extLst>
          </p:cNvPr>
          <p:cNvSpPr>
            <a:spLocks noGrp="1"/>
          </p:cNvSpPr>
          <p:nvPr>
            <p:ph type="sldNum" sz="quarter" idx="5"/>
          </p:nvPr>
        </p:nvSpPr>
        <p:spPr/>
        <p:txBody>
          <a:bodyPr/>
          <a:lstStyle/>
          <a:p>
            <a:fld id="{F97DC217-DF71-1A49-B3EA-559F1F43B0FF}" type="slidenum">
              <a:rPr lang="en-US" smtClean="0"/>
              <a:t>45</a:t>
            </a:fld>
            <a:endParaRPr lang="en-US" dirty="0"/>
          </a:p>
        </p:txBody>
      </p:sp>
    </p:spTree>
    <p:extLst>
      <p:ext uri="{BB962C8B-B14F-4D97-AF65-F5344CB8AC3E}">
        <p14:creationId xmlns:p14="http://schemas.microsoft.com/office/powerpoint/2010/main" val="3932788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4AA67-7780-34B0-06CF-8133FDB8E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850A5-4EFF-5939-F0AC-730FA190C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156AE-20BA-3308-4393-4042B3803F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9B8E5-B7AB-8C9A-1EE6-0F9B62B7A90D}"/>
              </a:ext>
            </a:extLst>
          </p:cNvPr>
          <p:cNvSpPr>
            <a:spLocks noGrp="1"/>
          </p:cNvSpPr>
          <p:nvPr>
            <p:ph type="sldNum" sz="quarter" idx="5"/>
          </p:nvPr>
        </p:nvSpPr>
        <p:spPr/>
        <p:txBody>
          <a:bodyPr/>
          <a:lstStyle/>
          <a:p>
            <a:fld id="{F97DC217-DF71-1A49-B3EA-559F1F43B0FF}" type="slidenum">
              <a:rPr lang="en-US" smtClean="0"/>
              <a:t>46</a:t>
            </a:fld>
            <a:endParaRPr lang="en-US" dirty="0"/>
          </a:p>
        </p:txBody>
      </p:sp>
    </p:spTree>
    <p:extLst>
      <p:ext uri="{BB962C8B-B14F-4D97-AF65-F5344CB8AC3E}">
        <p14:creationId xmlns:p14="http://schemas.microsoft.com/office/powerpoint/2010/main" val="2703827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4D61E-0EAB-3229-F67D-B9C1897BD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A357F-3057-4765-94E2-427A209B8F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22338-1F09-CB49-BF0B-E6C2379DA6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0EE04B-94E7-8357-61DD-A456F033A397}"/>
              </a:ext>
            </a:extLst>
          </p:cNvPr>
          <p:cNvSpPr>
            <a:spLocks noGrp="1"/>
          </p:cNvSpPr>
          <p:nvPr>
            <p:ph type="sldNum" sz="quarter" idx="5"/>
          </p:nvPr>
        </p:nvSpPr>
        <p:spPr/>
        <p:txBody>
          <a:bodyPr/>
          <a:lstStyle/>
          <a:p>
            <a:fld id="{F97DC217-DF71-1A49-B3EA-559F1F43B0FF}" type="slidenum">
              <a:rPr lang="en-US" smtClean="0"/>
              <a:t>47</a:t>
            </a:fld>
            <a:endParaRPr lang="en-US" dirty="0"/>
          </a:p>
        </p:txBody>
      </p:sp>
    </p:spTree>
    <p:extLst>
      <p:ext uri="{BB962C8B-B14F-4D97-AF65-F5344CB8AC3E}">
        <p14:creationId xmlns:p14="http://schemas.microsoft.com/office/powerpoint/2010/main" val="25520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B0462-52F0-C29C-1E77-1D2DB72AD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E5EFC-FC05-042A-F785-0849A7A81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FC5F6F-AA36-91C3-9FE3-7914A1B33F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C63700-5FC9-7F57-C911-B972C51B52CD}"/>
              </a:ext>
            </a:extLst>
          </p:cNvPr>
          <p:cNvSpPr>
            <a:spLocks noGrp="1"/>
          </p:cNvSpPr>
          <p:nvPr>
            <p:ph type="sldNum" sz="quarter" idx="5"/>
          </p:nvPr>
        </p:nvSpPr>
        <p:spPr/>
        <p:txBody>
          <a:bodyPr/>
          <a:lstStyle/>
          <a:p>
            <a:fld id="{F97DC217-DF71-1A49-B3EA-559F1F43B0FF}" type="slidenum">
              <a:rPr lang="en-US" smtClean="0"/>
              <a:t>12</a:t>
            </a:fld>
            <a:endParaRPr lang="en-US" dirty="0"/>
          </a:p>
        </p:txBody>
      </p:sp>
    </p:spTree>
    <p:extLst>
      <p:ext uri="{BB962C8B-B14F-4D97-AF65-F5344CB8AC3E}">
        <p14:creationId xmlns:p14="http://schemas.microsoft.com/office/powerpoint/2010/main" val="819761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1CA66-CE57-54B7-8534-E7B7B8612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1D71D-1EF1-E410-5FB3-9D2A7D356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C903C-1A72-80D1-721B-E63E4D647A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E176F3-464B-C522-439D-F8FC2400DF5B}"/>
              </a:ext>
            </a:extLst>
          </p:cNvPr>
          <p:cNvSpPr>
            <a:spLocks noGrp="1"/>
          </p:cNvSpPr>
          <p:nvPr>
            <p:ph type="sldNum" sz="quarter" idx="5"/>
          </p:nvPr>
        </p:nvSpPr>
        <p:spPr/>
        <p:txBody>
          <a:bodyPr/>
          <a:lstStyle/>
          <a:p>
            <a:fld id="{F97DC217-DF71-1A49-B3EA-559F1F43B0FF}" type="slidenum">
              <a:rPr lang="en-US" smtClean="0"/>
              <a:t>48</a:t>
            </a:fld>
            <a:endParaRPr lang="en-US" dirty="0"/>
          </a:p>
        </p:txBody>
      </p:sp>
    </p:spTree>
    <p:extLst>
      <p:ext uri="{BB962C8B-B14F-4D97-AF65-F5344CB8AC3E}">
        <p14:creationId xmlns:p14="http://schemas.microsoft.com/office/powerpoint/2010/main" val="2452259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4B612-C132-889C-A13B-B3E9A5191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0A353-EB28-0D52-EDBA-26752A93A4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C7B0B-4604-BD32-F358-7341016A4B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9CEEE5-DE8C-4726-1E3F-685DB025794A}"/>
              </a:ext>
            </a:extLst>
          </p:cNvPr>
          <p:cNvSpPr>
            <a:spLocks noGrp="1"/>
          </p:cNvSpPr>
          <p:nvPr>
            <p:ph type="sldNum" sz="quarter" idx="5"/>
          </p:nvPr>
        </p:nvSpPr>
        <p:spPr/>
        <p:txBody>
          <a:bodyPr/>
          <a:lstStyle/>
          <a:p>
            <a:fld id="{F97DC217-DF71-1A49-B3EA-559F1F43B0FF}" type="slidenum">
              <a:rPr lang="en-US" smtClean="0"/>
              <a:t>49</a:t>
            </a:fld>
            <a:endParaRPr lang="en-US" dirty="0"/>
          </a:p>
        </p:txBody>
      </p:sp>
    </p:spTree>
    <p:extLst>
      <p:ext uri="{BB962C8B-B14F-4D97-AF65-F5344CB8AC3E}">
        <p14:creationId xmlns:p14="http://schemas.microsoft.com/office/powerpoint/2010/main" val="458215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9E0BB-31B9-9B3B-88CB-9773C0D0F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F799C-B7E4-9373-3CFE-2B5084862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7A82EF-2132-0A51-85F6-1A3E25DF92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309141-800E-07A1-5190-AF589AC9E126}"/>
              </a:ext>
            </a:extLst>
          </p:cNvPr>
          <p:cNvSpPr>
            <a:spLocks noGrp="1"/>
          </p:cNvSpPr>
          <p:nvPr>
            <p:ph type="sldNum" sz="quarter" idx="5"/>
          </p:nvPr>
        </p:nvSpPr>
        <p:spPr/>
        <p:txBody>
          <a:bodyPr/>
          <a:lstStyle/>
          <a:p>
            <a:fld id="{F97DC217-DF71-1A49-B3EA-559F1F43B0FF}" type="slidenum">
              <a:rPr lang="en-US" smtClean="0"/>
              <a:t>13</a:t>
            </a:fld>
            <a:endParaRPr lang="en-US" dirty="0"/>
          </a:p>
        </p:txBody>
      </p:sp>
    </p:spTree>
    <p:extLst>
      <p:ext uri="{BB962C8B-B14F-4D97-AF65-F5344CB8AC3E}">
        <p14:creationId xmlns:p14="http://schemas.microsoft.com/office/powerpoint/2010/main" val="4026832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B555E-E6FC-6E94-7455-99049B522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A604D-5988-9B18-DAF1-408732C24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5E08DC-04D9-13F5-ADEF-BD25AE61E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7D982F-188B-0C12-8331-3DE88D68C359}"/>
              </a:ext>
            </a:extLst>
          </p:cNvPr>
          <p:cNvSpPr>
            <a:spLocks noGrp="1"/>
          </p:cNvSpPr>
          <p:nvPr>
            <p:ph type="sldNum" sz="quarter" idx="5"/>
          </p:nvPr>
        </p:nvSpPr>
        <p:spPr/>
        <p:txBody>
          <a:bodyPr/>
          <a:lstStyle/>
          <a:p>
            <a:fld id="{F97DC217-DF71-1A49-B3EA-559F1F43B0FF}" type="slidenum">
              <a:rPr lang="en-US" smtClean="0"/>
              <a:t>14</a:t>
            </a:fld>
            <a:endParaRPr lang="en-US" dirty="0"/>
          </a:p>
        </p:txBody>
      </p:sp>
    </p:spTree>
    <p:extLst>
      <p:ext uri="{BB962C8B-B14F-4D97-AF65-F5344CB8AC3E}">
        <p14:creationId xmlns:p14="http://schemas.microsoft.com/office/powerpoint/2010/main" val="4248758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E1FB5-96E5-3953-8026-874F48A0E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411B7-E870-EAC0-40E8-4F7184A078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95EA7F-06D9-BCFC-9768-26BA9AE626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FA4E2D-67E7-58C0-5E5E-1FE568474A3C}"/>
              </a:ext>
            </a:extLst>
          </p:cNvPr>
          <p:cNvSpPr>
            <a:spLocks noGrp="1"/>
          </p:cNvSpPr>
          <p:nvPr>
            <p:ph type="sldNum" sz="quarter" idx="5"/>
          </p:nvPr>
        </p:nvSpPr>
        <p:spPr/>
        <p:txBody>
          <a:bodyPr/>
          <a:lstStyle/>
          <a:p>
            <a:fld id="{F97DC217-DF71-1A49-B3EA-559F1F43B0FF}" type="slidenum">
              <a:rPr lang="en-US" smtClean="0"/>
              <a:t>15</a:t>
            </a:fld>
            <a:endParaRPr lang="en-US" dirty="0"/>
          </a:p>
        </p:txBody>
      </p:sp>
    </p:spTree>
    <p:extLst>
      <p:ext uri="{BB962C8B-B14F-4D97-AF65-F5344CB8AC3E}">
        <p14:creationId xmlns:p14="http://schemas.microsoft.com/office/powerpoint/2010/main" val="3159354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6D84-46ED-58FE-3898-0F6D2E503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228C9-92D7-FF01-EDF8-837D14377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B3DED8-4605-6BCB-BAF8-22686A133B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DB4817-9418-E817-2E1A-8EDE7E0429D5}"/>
              </a:ext>
            </a:extLst>
          </p:cNvPr>
          <p:cNvSpPr>
            <a:spLocks noGrp="1"/>
          </p:cNvSpPr>
          <p:nvPr>
            <p:ph type="sldNum" sz="quarter" idx="5"/>
          </p:nvPr>
        </p:nvSpPr>
        <p:spPr/>
        <p:txBody>
          <a:bodyPr/>
          <a:lstStyle/>
          <a:p>
            <a:fld id="{F97DC217-DF71-1A49-B3EA-559F1F43B0FF}" type="slidenum">
              <a:rPr lang="en-US" smtClean="0"/>
              <a:t>16</a:t>
            </a:fld>
            <a:endParaRPr lang="en-US" dirty="0"/>
          </a:p>
        </p:txBody>
      </p:sp>
    </p:spTree>
    <p:extLst>
      <p:ext uri="{BB962C8B-B14F-4D97-AF65-F5344CB8AC3E}">
        <p14:creationId xmlns:p14="http://schemas.microsoft.com/office/powerpoint/2010/main" val="3886316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10A9F-7399-B620-213A-F21D273E1A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719AE-D369-3171-D095-76835B048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9F0A6-F862-9B4A-810F-08E7C42B79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B7E6B5-D8A6-5CEE-6BD7-6564B700E769}"/>
              </a:ext>
            </a:extLst>
          </p:cNvPr>
          <p:cNvSpPr>
            <a:spLocks noGrp="1"/>
          </p:cNvSpPr>
          <p:nvPr>
            <p:ph type="sldNum" sz="quarter" idx="5"/>
          </p:nvPr>
        </p:nvSpPr>
        <p:spPr/>
        <p:txBody>
          <a:bodyPr/>
          <a:lstStyle/>
          <a:p>
            <a:fld id="{F97DC217-DF71-1A49-B3EA-559F1F43B0FF}" type="slidenum">
              <a:rPr lang="en-US" smtClean="0"/>
              <a:t>17</a:t>
            </a:fld>
            <a:endParaRPr lang="en-US" dirty="0"/>
          </a:p>
        </p:txBody>
      </p:sp>
    </p:spTree>
    <p:extLst>
      <p:ext uri="{BB962C8B-B14F-4D97-AF65-F5344CB8AC3E}">
        <p14:creationId xmlns:p14="http://schemas.microsoft.com/office/powerpoint/2010/main" val="3223769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val="1"/>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13537B6D-42A5-F449-2691-321A167F7C08}"/>
              </a:ext>
              <a:ext uri="{C183D7F6-B498-43B3-948B-1728B52AA6E4}">
                <adec:decorative xmlns:adec="http://schemas.microsoft.com/office/drawing/2017/decorative" val="1"/>
              </a:ext>
            </a:extLst>
          </p:cNvPr>
          <p:cNvGrpSpPr/>
          <p:nvPr userDrawn="1"/>
        </p:nvGrpSpPr>
        <p:grpSpPr>
          <a:xfrm>
            <a:off x="0" y="-3419"/>
            <a:ext cx="12192000" cy="6861419"/>
            <a:chOff x="0" y="-3419"/>
            <a:chExt cx="12192000" cy="6861419"/>
          </a:xfrm>
        </p:grpSpPr>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3" y="232913"/>
            <a:ext cx="7096933" cy="3830130"/>
          </a:xfrm>
        </p:spPr>
        <p:txBody>
          <a:bodyPr anchor="b">
            <a:noAutofit/>
          </a:bodyPr>
          <a:lstStyle>
            <a:lvl1pPr algn="l">
              <a:defRPr sz="6000" b="1">
                <a:latin typeface="+mj-lt"/>
              </a:defRPr>
            </a:lvl1pPr>
          </a:lstStyle>
          <a:p>
            <a:r>
              <a:rPr lang="en-US" dirty="0"/>
              <a:t>Click to add title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hart ">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779183" cy="1570038"/>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84832"/>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90945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AD52EA-B01E-8D38-D87A-BF7EB5B58A82}"/>
              </a:ext>
              <a:ext uri="{C183D7F6-B498-43B3-948B-1728B52AA6E4}">
                <adec:decorative xmlns:adec="http://schemas.microsoft.com/office/drawing/2017/decorative" val="1"/>
              </a:ext>
            </a:extLst>
          </p:cNvPr>
          <p:cNvGrpSpPr/>
          <p:nvPr userDrawn="1"/>
        </p:nvGrpSpPr>
        <p:grpSpPr>
          <a:xfrm>
            <a:off x="0" y="-1"/>
            <a:ext cx="12192001" cy="6864796"/>
            <a:chOff x="0" y="-1"/>
            <a:chExt cx="12192001" cy="6864796"/>
          </a:xfrm>
        </p:grpSpPr>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252549"/>
            <a:ext cx="6220278" cy="3262811"/>
          </a:xfrm>
        </p:spPr>
        <p:txBody>
          <a:bodyPr anchor="b">
            <a:noAutofit/>
          </a:bodyPr>
          <a:lstStyle>
            <a:lvl1pPr algn="l">
              <a:defRPr sz="6000" b="1">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3" y="3685939"/>
            <a:ext cx="6220277" cy="2919512"/>
          </a:xfrm>
        </p:spPr>
        <p:txBody>
          <a:bodyPr anchor="t" anchorCtr="0">
            <a:norm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Tree>
    <p:extLst>
      <p:ext uri="{BB962C8B-B14F-4D97-AF65-F5344CB8AC3E}">
        <p14:creationId xmlns:p14="http://schemas.microsoft.com/office/powerpoint/2010/main" val="254470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58864" y="102021"/>
            <a:ext cx="9779183" cy="1744415"/>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58865" y="2017467"/>
            <a:ext cx="9779182" cy="3366815"/>
          </a:xfrm>
        </p:spPr>
        <p:txBody>
          <a:bodyPr>
            <a:norm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Righ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flipH="1">
            <a:off x="2537529" y="0"/>
            <a:ext cx="9654471" cy="6858000"/>
            <a:chOff x="1" y="0"/>
            <a:chExt cx="9654471" cy="6858000"/>
          </a:xfrm>
        </p:grpSpPr>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71600"/>
            <a:ext cx="5486400" cy="4114800"/>
          </a:xfrm>
        </p:spPr>
        <p:txBody>
          <a:bodyPr anchor="ctr" anchorCtr="0">
            <a:noAutofit/>
          </a:bodyPr>
          <a:lstStyle>
            <a:lvl1pPr>
              <a:defRPr sz="6000" b="1">
                <a:latin typeface="+mj-lt"/>
              </a:defRPr>
            </a:lvl1pPr>
          </a:lstStyle>
          <a:p>
            <a:r>
              <a:rPr lang="en-US" dirty="0"/>
              <a:t>Click to add title</a:t>
            </a:r>
          </a:p>
        </p:txBody>
      </p:sp>
      <p:sp>
        <p:nvSpPr>
          <p:cNvPr id="15" name="Picture Placeholder 14">
            <a:extLst>
              <a:ext uri="{FF2B5EF4-FFF2-40B4-BE49-F238E27FC236}">
                <a16:creationId xmlns:a16="http://schemas.microsoft.com/office/drawing/2014/main" id="{3124234B-E1C4-2616-9993-A23142AA69B2}"/>
              </a:ext>
            </a:extLst>
          </p:cNvPr>
          <p:cNvSpPr>
            <a:spLocks noGrp="1"/>
          </p:cNvSpPr>
          <p:nvPr>
            <p:ph type="pic" sz="quarter" idx="10"/>
          </p:nvPr>
        </p:nvSpPr>
        <p:spPr>
          <a:xfrm>
            <a:off x="7183438" y="1168400"/>
            <a:ext cx="4500562" cy="4521200"/>
          </a:xfrm>
          <a:prstGeom prst="ellipse">
            <a:avLst/>
          </a:prstGeom>
          <a:solidFill>
            <a:schemeClr val="accent2"/>
          </a:solidFill>
        </p:spPr>
        <p:txBody>
          <a:bodyPr/>
          <a:lstStyle>
            <a:lvl1pPr marL="0" indent="0" algn="ctr">
              <a:buNone/>
              <a:defRPr sz="2000"/>
            </a:lvl1pPr>
          </a:lstStyle>
          <a:p>
            <a:r>
              <a:rPr lang="en-US"/>
              <a:t>Click icon to add picture</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91266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Lef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9654471" cy="6858000"/>
            <a:chOff x="1" y="0"/>
            <a:chExt cx="9654471" cy="6858000"/>
          </a:xfrm>
        </p:grpSpPr>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943600" y="457200"/>
            <a:ext cx="5120640" cy="3200400"/>
          </a:xfrm>
        </p:spPr>
        <p:txBody>
          <a:bodyPr anchor="b" anchorCtr="0">
            <a:noAutofit/>
          </a:bodyPr>
          <a:lstStyle>
            <a:lvl1pPr>
              <a:defRPr sz="6000" b="1">
                <a:latin typeface="+mj-lt"/>
              </a:defRPr>
            </a:lvl1pPr>
          </a:lstStyle>
          <a:p>
            <a:r>
              <a:rPr lang="en-US" dirty="0"/>
              <a:t>Click to add title</a:t>
            </a:r>
          </a:p>
        </p:txBody>
      </p:sp>
      <p:sp>
        <p:nvSpPr>
          <p:cNvPr id="3" name="Subtitle 2">
            <a:extLst>
              <a:ext uri="{FF2B5EF4-FFF2-40B4-BE49-F238E27FC236}">
                <a16:creationId xmlns:a16="http://schemas.microsoft.com/office/drawing/2014/main" id="{8763DBBF-E63D-81E5-E7CE-32F6F2C2F935}"/>
              </a:ext>
            </a:extLst>
          </p:cNvPr>
          <p:cNvSpPr>
            <a:spLocks noGrp="1"/>
          </p:cNvSpPr>
          <p:nvPr>
            <p:ph type="subTitle" idx="1" hasCustomPrompt="1"/>
          </p:nvPr>
        </p:nvSpPr>
        <p:spPr>
          <a:xfrm>
            <a:off x="5943598" y="3657600"/>
            <a:ext cx="5120640" cy="1828800"/>
          </a:xfrm>
        </p:spPr>
        <p:txBody>
          <a:bodyPr anchor="t" anchorCtr="0">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Picture Placeholder 14">
            <a:extLst>
              <a:ext uri="{FF2B5EF4-FFF2-40B4-BE49-F238E27FC236}">
                <a16:creationId xmlns:a16="http://schemas.microsoft.com/office/drawing/2014/main" id="{64033732-ADA1-C540-7276-3FF5CDEF2C5E}"/>
              </a:ext>
            </a:extLst>
          </p:cNvPr>
          <p:cNvSpPr>
            <a:spLocks noGrp="1"/>
          </p:cNvSpPr>
          <p:nvPr>
            <p:ph type="pic" sz="quarter" idx="10"/>
          </p:nvPr>
        </p:nvSpPr>
        <p:spPr>
          <a:xfrm>
            <a:off x="904238" y="1157224"/>
            <a:ext cx="4500562" cy="4521200"/>
          </a:xfrm>
          <a:prstGeom prst="ellipse">
            <a:avLst/>
          </a:prstGeom>
          <a:solidFill>
            <a:schemeClr val="accent2"/>
          </a:solidFill>
        </p:spPr>
        <p:txBody>
          <a:bodyPr/>
          <a:lstStyle>
            <a:lvl1pPr marL="0" indent="0" algn="ctr">
              <a:buNone/>
              <a:defRPr sz="2000"/>
            </a:lvl1pPr>
          </a:lstStyle>
          <a:p>
            <a:r>
              <a:rPr lang="en-US"/>
              <a:t>Click icon to add picture</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823856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1" y="-1"/>
            <a:ext cx="12208821" cy="6858001"/>
            <a:chOff x="1" y="-1"/>
            <a:chExt cx="12208821" cy="6858001"/>
          </a:xfrm>
        </p:grpSpPr>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085"/>
            <a:ext cx="9779183" cy="1600835"/>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CA1EED44-783E-8705-4119-D7E9F7D4F2B4}"/>
              </a:ext>
            </a:extLst>
          </p:cNvPr>
          <p:cNvSpPr>
            <a:spLocks noGrp="1"/>
          </p:cNvSpPr>
          <p:nvPr>
            <p:ph idx="14" hasCustomPrompt="1"/>
          </p:nvPr>
        </p:nvSpPr>
        <p:spPr>
          <a:xfrm>
            <a:off x="1166087" y="2652713"/>
            <a:ext cx="9780587" cy="3436936"/>
          </a:xfrm>
        </p:spPr>
        <p:txBody>
          <a:bodyPr>
            <a:normAutofit/>
          </a:bodyPr>
          <a:lstStyle>
            <a:lvl1pPr marL="342900" indent="-283464">
              <a:spcBef>
                <a:spcPts val="1000"/>
              </a:spcBef>
              <a:buFont typeface="Arial" panose="020B0604020202020204" pitchFamily="34" charset="0"/>
              <a:buChar char="•"/>
              <a:defRPr sz="2000">
                <a:solidFill>
                  <a:schemeClr val="bg1"/>
                </a:solidFill>
                <a:latin typeface="+mn-lt"/>
              </a:defRPr>
            </a:lvl1pPr>
            <a:lvl2pPr marL="566928" indent="-283464">
              <a:spcBef>
                <a:spcPts val="1000"/>
              </a:spcBef>
              <a:buFont typeface="Arial" panose="020B0604020202020204" pitchFamily="34" charset="0"/>
              <a:buChar char="•"/>
              <a:defRPr sz="2000">
                <a:solidFill>
                  <a:schemeClr val="tx1"/>
                </a:solidFill>
                <a:latin typeface="+mn-lt"/>
              </a:defRPr>
            </a:lvl2pPr>
            <a:lvl3pPr marL="850392" indent="-283464">
              <a:spcBef>
                <a:spcPts val="1000"/>
              </a:spcBef>
              <a:buFont typeface="Arial" panose="020B0604020202020204" pitchFamily="34" charset="0"/>
              <a:buChar char="•"/>
              <a:defRPr sz="2000">
                <a:solidFill>
                  <a:schemeClr val="tx1"/>
                </a:solidFill>
                <a:latin typeface="+mn-lt"/>
              </a:defRPr>
            </a:lvl3pPr>
            <a:lvl4pPr marL="1097280" indent="-283464">
              <a:spcBef>
                <a:spcPts val="1000"/>
              </a:spcBef>
              <a:buFont typeface="Arial" panose="020B0604020202020204" pitchFamily="34" charset="0"/>
              <a:buChar char="•"/>
              <a:defRPr sz="2000">
                <a:solidFill>
                  <a:schemeClr val="tx1"/>
                </a:solidFill>
                <a:latin typeface="+mn-lt"/>
              </a:defRPr>
            </a:lvl4pPr>
            <a:lvl5pPr marL="1371600" indent="-283464">
              <a:spcBef>
                <a:spcPts val="1000"/>
              </a:spcBef>
              <a:buFont typeface="Arial" panose="020B0604020202020204" pitchFamily="34" charset="0"/>
              <a:buChar char="•"/>
              <a:defRPr sz="2000">
                <a:solidFill>
                  <a:schemeClr val="tx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83176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val="1"/>
              </a:ext>
            </a:extLst>
          </p:cNvPr>
          <p:cNvGrpSpPr/>
          <p:nvPr userDrawn="1"/>
        </p:nvGrpSpPr>
        <p:grpSpPr>
          <a:xfrm>
            <a:off x="8580896" y="1"/>
            <a:ext cx="3611104" cy="4945174"/>
            <a:chOff x="8580896" y="1"/>
            <a:chExt cx="3611104" cy="4945174"/>
          </a:xfrm>
        </p:grpSpPr>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177553"/>
            <a:ext cx="6245912" cy="3269447"/>
          </a:xfrm>
        </p:spPr>
        <p:txBody>
          <a:bodyPr bIns="0" anchor="b">
            <a:noAutofit/>
          </a:bodyPr>
          <a:lstStyle>
            <a:lvl1pPr algn="l">
              <a:defRPr sz="6000" b="1">
                <a:solidFill>
                  <a:schemeClr val="tx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4" y="3492896"/>
            <a:ext cx="6245912" cy="912850"/>
          </a:xfrm>
        </p:spPr>
        <p:txBody>
          <a:bodyPr anchor="ctr" anchorCtr="0">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986529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601200" cy="1653371"/>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6784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E8D4A-B13C-C7EE-5E27-278124A1276E}"/>
              </a:ext>
              <a:ext uri="{C183D7F6-B498-43B3-948B-1728B52AA6E4}">
                <adec:decorative xmlns:adec="http://schemas.microsoft.com/office/drawing/2017/decorative" val="1"/>
              </a:ext>
            </a:extLst>
          </p:cNvPr>
          <p:cNvGrpSpPr/>
          <p:nvPr userDrawn="1"/>
        </p:nvGrpSpPr>
        <p:grpSpPr>
          <a:xfrm>
            <a:off x="1" y="1"/>
            <a:ext cx="12191999" cy="68579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69008"/>
            <a:ext cx="9779183" cy="1706563"/>
          </a:xfrm>
        </p:spPr>
        <p:txBody>
          <a:bodyPr anchor="b">
            <a:noAutofit/>
          </a:bodyPr>
          <a:lstStyle>
            <a:lvl1pPr>
              <a:defRPr sz="4200" b="1">
                <a:solidFill>
                  <a:schemeClr val="bg1"/>
                </a:solidFill>
                <a:latin typeface="+mj-lt"/>
              </a:defRPr>
            </a:lvl1pPr>
          </a:lstStyle>
          <a:p>
            <a:r>
              <a:rPr lang="en-US" dirty="0"/>
              <a:t>Click to add title</a:t>
            </a:r>
          </a:p>
        </p:txBody>
      </p:sp>
      <p:sp>
        <p:nvSpPr>
          <p:cNvPr id="14" name="Content Placeholder 2">
            <a:extLst>
              <a:ext uri="{FF2B5EF4-FFF2-40B4-BE49-F238E27FC236}">
                <a16:creationId xmlns:a16="http://schemas.microsoft.com/office/drawing/2014/main" id="{926B296A-EB6A-9BE9-E813-B15C46524F4D}"/>
              </a:ext>
            </a:extLst>
          </p:cNvPr>
          <p:cNvSpPr>
            <a:spLocks noGrp="1"/>
          </p:cNvSpPr>
          <p:nvPr>
            <p:ph idx="12" hasCustomPrompt="1"/>
          </p:nvPr>
        </p:nvSpPr>
        <p:spPr>
          <a:xfrm>
            <a:off x="1167493" y="2023984"/>
            <a:ext cx="4663440" cy="3332832"/>
          </a:xfrm>
        </p:spPr>
        <p:txBody>
          <a:bodyPr>
            <a:normAutofit/>
          </a:bodyPr>
          <a:lstStyle>
            <a:lvl1pPr marL="530352" indent="-530352">
              <a:spcBef>
                <a:spcPts val="1000"/>
              </a:spcBef>
              <a:buFont typeface="+mj-lt"/>
              <a:buAutoNum type="arabicPeriod"/>
              <a:defRPr sz="2000">
                <a:solidFill>
                  <a:schemeClr val="bg1"/>
                </a:solidFill>
                <a:latin typeface="+mn-lt"/>
              </a:defRPr>
            </a:lvl1pPr>
            <a:lvl2pPr marL="1097280" indent="-530352">
              <a:spcBef>
                <a:spcPts val="1000"/>
              </a:spcBef>
              <a:buFont typeface="+mj-lt"/>
              <a:buAutoNum type="alphaLcPeriod"/>
              <a:defRPr sz="2000">
                <a:solidFill>
                  <a:schemeClr val="bg1"/>
                </a:solidFill>
                <a:latin typeface="+mn-lt"/>
              </a:defRPr>
            </a:lvl2pPr>
            <a:lvl3pPr marL="1645920" indent="-530352">
              <a:spcBef>
                <a:spcPts val="1000"/>
              </a:spcBef>
              <a:buFont typeface="+mj-lt"/>
              <a:buAutoNum type="arabicParenR"/>
              <a:defRPr sz="2000">
                <a:solidFill>
                  <a:schemeClr val="bg1"/>
                </a:solidFill>
                <a:latin typeface="+mn-lt"/>
              </a:defRPr>
            </a:lvl3pPr>
            <a:lvl4pPr marL="1920240" indent="-530352">
              <a:spcBef>
                <a:spcPts val="1000"/>
              </a:spcBef>
              <a:buFont typeface="+mj-lt"/>
              <a:buAutoNum type="alphaLcParenR"/>
              <a:defRPr sz="2000">
                <a:solidFill>
                  <a:schemeClr val="bg1"/>
                </a:solidFill>
                <a:latin typeface="+mn-lt"/>
              </a:defRPr>
            </a:lvl4pPr>
            <a:lvl5pPr marL="2560320" indent="-514350">
              <a:spcBef>
                <a:spcPts val="1000"/>
              </a:spcBef>
              <a:buFont typeface="+mj-lt"/>
              <a:buAutoNum type="romanLcPeriod"/>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35B7D5-E7F8-1267-8942-3C97BE836B98}"/>
              </a:ext>
            </a:extLst>
          </p:cNvPr>
          <p:cNvSpPr>
            <a:spLocks noGrp="1"/>
          </p:cNvSpPr>
          <p:nvPr>
            <p:ph idx="11"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20426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and Image 2">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549489" y="457199"/>
            <a:ext cx="5943599" cy="1920240"/>
          </a:xfrm>
        </p:spPr>
        <p:txBody>
          <a:bodyPr anchor="b">
            <a:noAutofit/>
          </a:bodyPr>
          <a:lstStyle>
            <a:lvl1pPr>
              <a:defRPr sz="4200" b="1">
                <a:latin typeface="+mj-lt"/>
              </a:defRPr>
            </a:lvl1pPr>
          </a:lstStyle>
          <a:p>
            <a:r>
              <a:rPr lang="en-US" dirty="0"/>
              <a:t>Click to add title</a:t>
            </a:r>
          </a:p>
        </p:txBody>
      </p:sp>
      <p:sp>
        <p:nvSpPr>
          <p:cNvPr id="15" name="Content Placeholder 2">
            <a:extLst>
              <a:ext uri="{FF2B5EF4-FFF2-40B4-BE49-F238E27FC236}">
                <a16:creationId xmlns:a16="http://schemas.microsoft.com/office/drawing/2014/main" id="{6BBDFA0C-B372-969D-6C8A-F664A4BF8D41}"/>
              </a:ext>
            </a:extLst>
          </p:cNvPr>
          <p:cNvSpPr>
            <a:spLocks noGrp="1" noChangeAspect="1"/>
          </p:cNvSpPr>
          <p:nvPr>
            <p:ph idx="17" hasCustomPrompt="1"/>
          </p:nvPr>
        </p:nvSpPr>
        <p:spPr>
          <a:xfrm>
            <a:off x="823108" y="640080"/>
            <a:ext cx="4297680" cy="4297680"/>
          </a:xfrm>
          <a:prstGeom prst="ellipse">
            <a:avLst/>
          </a:prstGeom>
          <a:solidFill>
            <a:schemeClr val="accent2"/>
          </a:solidFill>
        </p:spPr>
        <p:txBody>
          <a:bodyPr anchor="ctr" anchorCtr="0">
            <a:noAutofit/>
          </a:bodyPr>
          <a:lstStyle>
            <a:lvl1pPr marL="0" indent="0" algn="ctr">
              <a:buFont typeface="Arial" panose="020B0604020202020204" pitchFamily="34" charset="0"/>
              <a:buNone/>
              <a:defRPr sz="2000">
                <a:latin typeface="+mn-lt"/>
              </a:defRPr>
            </a:lvl1pPr>
            <a:lvl2pPr marL="347663" indent="0" algn="ctr">
              <a:buFont typeface="Arial" panose="020B0604020202020204" pitchFamily="34" charset="0"/>
              <a:buNone/>
              <a:defRPr sz="2000">
                <a:latin typeface="+mn-lt"/>
              </a:defRPr>
            </a:lvl2pPr>
            <a:lvl3pPr marL="685800" indent="0" algn="ctr">
              <a:buFont typeface="Arial" panose="020B0604020202020204" pitchFamily="34" charset="0"/>
              <a:buNone/>
              <a:defRPr sz="2000">
                <a:latin typeface="+mn-lt"/>
              </a:defRPr>
            </a:lvl3pPr>
            <a:lvl4pPr marL="914400" indent="0" algn="ctr">
              <a:buFont typeface="Arial" panose="020B0604020202020204" pitchFamily="34" charset="0"/>
              <a:buNone/>
              <a:defRPr sz="2000">
                <a:latin typeface="+mn-lt"/>
              </a:defRPr>
            </a:lvl4pPr>
            <a:lvl5pPr marL="1143000" indent="0" algn="ctr">
              <a:buFont typeface="Arial" panose="020B0604020202020204" pitchFamily="34" charset="0"/>
              <a:buNone/>
              <a:defRPr sz="20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99A8D2CC-EE75-85FA-1577-88C0BEC7B10C}"/>
              </a:ext>
            </a:extLst>
          </p:cNvPr>
          <p:cNvSpPr>
            <a:spLocks noGrp="1"/>
          </p:cNvSpPr>
          <p:nvPr>
            <p:ph idx="15" hasCustomPrompt="1"/>
          </p:nvPr>
        </p:nvSpPr>
        <p:spPr>
          <a:xfrm>
            <a:off x="5549490" y="2706369"/>
            <a:ext cx="5943600" cy="3383279"/>
          </a:xfrm>
        </p:spPr>
        <p:txBody>
          <a:bodyPr>
            <a:normAutofit/>
          </a:bodyPr>
          <a:lstStyle>
            <a:lvl1pPr marL="283464" indent="-283464">
              <a:spcBef>
                <a:spcPts val="1000"/>
              </a:spcBef>
              <a:buFont typeface="Arial" panose="020B0604020202020204" pitchFamily="34" charset="0"/>
              <a:buChar char="•"/>
              <a:defRPr sz="2000">
                <a:solidFill>
                  <a:schemeClr val="tx1"/>
                </a:solidFill>
                <a:latin typeface="+mn-lt"/>
              </a:defRPr>
            </a:lvl1pPr>
            <a:lvl2pPr marL="566928" indent="-283464">
              <a:spcBef>
                <a:spcPts val="1000"/>
              </a:spcBef>
              <a:buFont typeface="Arial" panose="020B0604020202020204" pitchFamily="34" charset="0"/>
              <a:buChar char="•"/>
              <a:defRPr sz="2000">
                <a:solidFill>
                  <a:schemeClr val="tx1"/>
                </a:solidFill>
                <a:latin typeface="+mn-lt"/>
              </a:defRPr>
            </a:lvl2pPr>
            <a:lvl3pPr marL="850392" indent="-283464">
              <a:spcBef>
                <a:spcPts val="1000"/>
              </a:spcBef>
              <a:buFont typeface="Arial" panose="020B0604020202020204" pitchFamily="34" charset="0"/>
              <a:buChar char="•"/>
              <a:defRPr sz="2000">
                <a:solidFill>
                  <a:schemeClr val="tx1"/>
                </a:solidFill>
                <a:latin typeface="+mn-lt"/>
              </a:defRPr>
            </a:lvl3pPr>
            <a:lvl4pPr marL="1133856" indent="-283464">
              <a:spcBef>
                <a:spcPts val="1000"/>
              </a:spcBef>
              <a:buFont typeface="Arial" panose="020B0604020202020204" pitchFamily="34" charset="0"/>
              <a:buChar char="•"/>
              <a:defRPr sz="2000">
                <a:solidFill>
                  <a:schemeClr val="tx1"/>
                </a:solidFill>
                <a:latin typeface="+mn-lt"/>
              </a:defRPr>
            </a:lvl4pPr>
            <a:lvl5pPr marL="1463040" indent="-283464">
              <a:spcBef>
                <a:spcPts val="1000"/>
              </a:spcBef>
              <a:buFont typeface="Arial" panose="020B0604020202020204" pitchFamily="34" charset="0"/>
              <a:buChar char="•"/>
              <a:defRPr sz="2000">
                <a:solidFill>
                  <a:schemeClr val="tx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5656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74" r:id="rId4"/>
    <p:sldLayoutId id="2147483671" r:id="rId5"/>
    <p:sldLayoutId id="2147483659" r:id="rId6"/>
    <p:sldLayoutId id="2147483668" r:id="rId7"/>
    <p:sldLayoutId id="2147483669" r:id="rId8"/>
    <p:sldLayoutId id="2147483676" r:id="rId9"/>
    <p:sldLayoutId id="2147483661" r:id="rId10"/>
    <p:sldLayoutId id="2147483666" r:id="rId11"/>
  </p:sldLayoutIdLst>
  <p:hf sldNum="0" hdr="0" ftr="0" dt="0"/>
  <p:txStyles>
    <p:titleStyle>
      <a:lvl1pPr algn="l" defTabSz="914400" rtl="0" eaLnBrk="1" latinLnBrk="0" hangingPunct="1">
        <a:lnSpc>
          <a:spcPct val="8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3" y="232913"/>
            <a:ext cx="7096933" cy="3830130"/>
          </a:xfrm>
        </p:spPr>
        <p:txBody>
          <a:bodyPr/>
          <a:lstStyle/>
          <a:p>
            <a:r>
              <a:rPr lang="en-US" dirty="0"/>
              <a:t>The Ins and Outs of Case Plans and Case Plan Amendments</a:t>
            </a:r>
          </a:p>
        </p:txBody>
      </p:sp>
      <p:sp>
        <p:nvSpPr>
          <p:cNvPr id="3" name="TextBox 2">
            <a:extLst>
              <a:ext uri="{FF2B5EF4-FFF2-40B4-BE49-F238E27FC236}">
                <a16:creationId xmlns:a16="http://schemas.microsoft.com/office/drawing/2014/main" id="{A4B72497-F187-1E55-D78E-906958091C49}"/>
              </a:ext>
            </a:extLst>
          </p:cNvPr>
          <p:cNvSpPr txBox="1"/>
          <p:nvPr/>
        </p:nvSpPr>
        <p:spPr>
          <a:xfrm>
            <a:off x="6008914" y="5712031"/>
            <a:ext cx="2985241" cy="646331"/>
          </a:xfrm>
          <a:prstGeom prst="rect">
            <a:avLst/>
          </a:prstGeom>
          <a:noFill/>
        </p:spPr>
        <p:txBody>
          <a:bodyPr wrap="none" rtlCol="0">
            <a:spAutoFit/>
          </a:bodyPr>
          <a:lstStyle/>
          <a:p>
            <a:r>
              <a:rPr lang="en-US" dirty="0"/>
              <a:t>Magistrate Brandin Marlow</a:t>
            </a:r>
          </a:p>
          <a:p>
            <a:r>
              <a:rPr lang="en-US" dirty="0"/>
              <a:t>Clark County Juvenile Court</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F0CEE-070A-F23E-16FB-E2D454644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A6891-EC1B-5D06-0FA8-7B4017333F09}"/>
              </a:ext>
            </a:extLst>
          </p:cNvPr>
          <p:cNvSpPr>
            <a:spLocks noGrp="1"/>
          </p:cNvSpPr>
          <p:nvPr>
            <p:ph type="title"/>
          </p:nvPr>
        </p:nvSpPr>
        <p:spPr>
          <a:xfrm>
            <a:off x="5478379" y="278450"/>
            <a:ext cx="5120640" cy="878774"/>
          </a:xfrm>
        </p:spPr>
        <p:txBody>
          <a:bodyPr/>
          <a:lstStyle/>
          <a:p>
            <a:r>
              <a:rPr lang="en-US" sz="4800" dirty="0"/>
              <a:t>Initial Case Plan</a:t>
            </a:r>
          </a:p>
        </p:txBody>
      </p:sp>
      <p:sp>
        <p:nvSpPr>
          <p:cNvPr id="3" name="Subtitle 2">
            <a:extLst>
              <a:ext uri="{FF2B5EF4-FFF2-40B4-BE49-F238E27FC236}">
                <a16:creationId xmlns:a16="http://schemas.microsoft.com/office/drawing/2014/main" id="{E08367AF-25BC-8FD1-39B5-C9B0DA7BE80B}"/>
              </a:ext>
            </a:extLst>
          </p:cNvPr>
          <p:cNvSpPr>
            <a:spLocks noGrp="1"/>
          </p:cNvSpPr>
          <p:nvPr>
            <p:ph type="subTitle" idx="1"/>
          </p:nvPr>
        </p:nvSpPr>
        <p:spPr>
          <a:xfrm>
            <a:off x="5325979" y="1180419"/>
            <a:ext cx="5120640" cy="1055325"/>
          </a:xfrm>
        </p:spPr>
        <p:txBody>
          <a:bodyPr/>
          <a:lstStyle/>
          <a:p>
            <a:pPr fontAlgn="base"/>
            <a:r>
              <a:rPr lang="en-US" sz="2000" dirty="0"/>
              <a:t>At a team meeting hosed by the agency in which the agency provides 7 days notice to the parties.  The idea is that all parties to a case plan are involved in the establishment of the case plan.</a:t>
            </a:r>
          </a:p>
        </p:txBody>
      </p:sp>
      <p:pic>
        <p:nvPicPr>
          <p:cNvPr id="7" name="Picture Placeholder 6" descr="rainbow colored pencils">
            <a:extLst>
              <a:ext uri="{FF2B5EF4-FFF2-40B4-BE49-F238E27FC236}">
                <a16:creationId xmlns:a16="http://schemas.microsoft.com/office/drawing/2014/main" id="{0074D5C7-7CAB-4F9D-D2EA-7046DE526FCC}"/>
              </a:ext>
            </a:extLst>
          </p:cNvPr>
          <p:cNvPicPr>
            <a:picLocks noGrp="1" noChangeAspect="1"/>
          </p:cNvPicPr>
          <p:nvPr>
            <p:ph type="pic" sz="quarter" idx="10"/>
          </p:nvPr>
        </p:nvPicPr>
        <p:blipFill>
          <a:blip r:embed="rId3"/>
          <a:srcRect l="16819" r="16819"/>
          <a:stretch>
            <a:fillRect/>
          </a:stretch>
        </p:blipFill>
        <p:spPr>
          <a:xfrm>
            <a:off x="342768" y="1157224"/>
            <a:ext cx="4500562" cy="4521200"/>
          </a:xfrm>
        </p:spPr>
      </p:pic>
      <p:sp>
        <p:nvSpPr>
          <p:cNvPr id="4" name="Title 1">
            <a:extLst>
              <a:ext uri="{FF2B5EF4-FFF2-40B4-BE49-F238E27FC236}">
                <a16:creationId xmlns:a16="http://schemas.microsoft.com/office/drawing/2014/main" id="{D4EB87B4-8077-37ED-F8EB-EEF41EF16930}"/>
              </a:ext>
            </a:extLst>
          </p:cNvPr>
          <p:cNvSpPr txBox="1">
            <a:spLocks/>
          </p:cNvSpPr>
          <p:nvPr/>
        </p:nvSpPr>
        <p:spPr>
          <a:xfrm>
            <a:off x="5325979" y="3429843"/>
            <a:ext cx="5120640" cy="878774"/>
          </a:xfrm>
          <a:prstGeom prst="rect">
            <a:avLst/>
          </a:prstGeom>
        </p:spPr>
        <p:txBody>
          <a:bodyPr vert="horz" lIns="91440" tIns="45720" rIns="91440" bIns="45720" rtlCol="0" anchor="b" anchorCtr="0">
            <a:noAutofit/>
          </a:bodyPr>
          <a:lstStyle>
            <a:lvl1pPr algn="l" defTabSz="914400" rtl="0" eaLnBrk="1" latinLnBrk="0" hangingPunct="1">
              <a:lnSpc>
                <a:spcPct val="80000"/>
              </a:lnSpc>
              <a:spcBef>
                <a:spcPct val="0"/>
              </a:spcBef>
              <a:buNone/>
              <a:defRPr sz="6000" b="1" kern="1200">
                <a:solidFill>
                  <a:schemeClr val="tx1"/>
                </a:solidFill>
                <a:latin typeface="+mj-lt"/>
                <a:ea typeface="+mj-ea"/>
                <a:cs typeface="+mj-cs"/>
              </a:defRPr>
            </a:lvl1pPr>
          </a:lstStyle>
          <a:p>
            <a:r>
              <a:rPr lang="en-US" sz="4800" dirty="0"/>
              <a:t>Family Needs Assessment</a:t>
            </a:r>
          </a:p>
        </p:txBody>
      </p:sp>
      <p:sp>
        <p:nvSpPr>
          <p:cNvPr id="5" name="Subtitle 2">
            <a:extLst>
              <a:ext uri="{FF2B5EF4-FFF2-40B4-BE49-F238E27FC236}">
                <a16:creationId xmlns:a16="http://schemas.microsoft.com/office/drawing/2014/main" id="{510BAAFA-34A5-B1D4-057B-E5B8551CCCAF}"/>
              </a:ext>
            </a:extLst>
          </p:cNvPr>
          <p:cNvSpPr txBox="1">
            <a:spLocks/>
          </p:cNvSpPr>
          <p:nvPr/>
        </p:nvSpPr>
        <p:spPr>
          <a:xfrm>
            <a:off x="5325979" y="4211372"/>
            <a:ext cx="5120640" cy="105532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Identifies, from the agency’s perspective, how the child, adult and family functions, and what risks are perceived; and identifies what the family believes are its strengths and weaknesses.</a:t>
            </a:r>
          </a:p>
          <a:p>
            <a:r>
              <a:rPr lang="en-US" sz="2000" dirty="0"/>
              <a:t>Should include historical harm and current harm to the child.</a:t>
            </a:r>
          </a:p>
        </p:txBody>
      </p:sp>
      <p:sp>
        <p:nvSpPr>
          <p:cNvPr id="6" name="TextBox 5">
            <a:extLst>
              <a:ext uri="{FF2B5EF4-FFF2-40B4-BE49-F238E27FC236}">
                <a16:creationId xmlns:a16="http://schemas.microsoft.com/office/drawing/2014/main" id="{2DDE7D3E-E5D7-4863-E5B3-FCB12FF6186A}"/>
              </a:ext>
            </a:extLst>
          </p:cNvPr>
          <p:cNvSpPr txBox="1"/>
          <p:nvPr/>
        </p:nvSpPr>
        <p:spPr>
          <a:xfrm>
            <a:off x="9104597" y="2646628"/>
            <a:ext cx="2876550" cy="1477328"/>
          </a:xfrm>
          <a:prstGeom prst="rect">
            <a:avLst/>
          </a:prstGeom>
          <a:noFill/>
        </p:spPr>
        <p:txBody>
          <a:bodyPr wrap="square" rtlCol="0">
            <a:spAutoFit/>
          </a:bodyPr>
          <a:lstStyle/>
          <a:p>
            <a:r>
              <a:rPr lang="en-US" dirty="0">
                <a:solidFill>
                  <a:srgbClr val="FF0000"/>
                </a:solidFill>
              </a:rPr>
              <a:t>CCDJFS is now required to file these assessments following every adjudication before disposition </a:t>
            </a:r>
          </a:p>
        </p:txBody>
      </p:sp>
    </p:spTree>
    <p:extLst>
      <p:ext uri="{BB962C8B-B14F-4D97-AF65-F5344CB8AC3E}">
        <p14:creationId xmlns:p14="http://schemas.microsoft.com/office/powerpoint/2010/main" val="3563275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nodePh="1">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CECC3-FE58-B2D1-5EAA-852D3F73C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4707A4-178A-4474-F339-73669DE2DE85}"/>
              </a:ext>
            </a:extLst>
          </p:cNvPr>
          <p:cNvSpPr>
            <a:spLocks noGrp="1"/>
          </p:cNvSpPr>
          <p:nvPr>
            <p:ph type="title"/>
          </p:nvPr>
        </p:nvSpPr>
        <p:spPr/>
        <p:txBody>
          <a:bodyPr/>
          <a:lstStyle/>
          <a:p>
            <a:r>
              <a:rPr lang="en-US" dirty="0"/>
              <a:t>INITIAL CASE PLAN</a:t>
            </a:r>
            <a:br>
              <a:rPr lang="en-US" dirty="0"/>
            </a:br>
            <a:endParaRPr lang="en-US" dirty="0"/>
          </a:p>
        </p:txBody>
      </p:sp>
      <p:sp>
        <p:nvSpPr>
          <p:cNvPr id="3" name="Content Placeholder 2">
            <a:extLst>
              <a:ext uri="{FF2B5EF4-FFF2-40B4-BE49-F238E27FC236}">
                <a16:creationId xmlns:a16="http://schemas.microsoft.com/office/drawing/2014/main" id="{6F5436CA-5843-6357-6F0C-3FAEADCC0102}"/>
              </a:ext>
            </a:extLst>
          </p:cNvPr>
          <p:cNvSpPr>
            <a:spLocks noGrp="1"/>
          </p:cNvSpPr>
          <p:nvPr>
            <p:ph idx="14"/>
          </p:nvPr>
        </p:nvSpPr>
        <p:spPr/>
        <p:txBody>
          <a:bodyPr>
            <a:normAutofit/>
          </a:bodyPr>
          <a:lstStyle/>
          <a:p>
            <a:pPr marL="59436" indent="0">
              <a:buNone/>
            </a:pPr>
            <a:r>
              <a:rPr lang="en-US" dirty="0">
                <a:solidFill>
                  <a:schemeClr val="tx1"/>
                </a:solidFill>
              </a:rPr>
              <a:t>Depending on your county and court policies, an initial case plan may already be drafted before your appointment.</a:t>
            </a:r>
          </a:p>
          <a:p>
            <a:pPr marL="59436" indent="0">
              <a:buNone/>
            </a:pPr>
            <a:endParaRPr lang="en-US" dirty="0"/>
          </a:p>
        </p:txBody>
      </p:sp>
    </p:spTree>
    <p:extLst>
      <p:ext uri="{BB962C8B-B14F-4D97-AF65-F5344CB8AC3E}">
        <p14:creationId xmlns:p14="http://schemas.microsoft.com/office/powerpoint/2010/main" val="1476904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211E9-6A17-D194-2648-96F6CF7254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AD7B2D-83B6-C43E-5AA8-D1142D44AD01}"/>
              </a:ext>
            </a:extLst>
          </p:cNvPr>
          <p:cNvSpPr>
            <a:spLocks noGrp="1"/>
          </p:cNvSpPr>
          <p:nvPr>
            <p:ph type="title"/>
          </p:nvPr>
        </p:nvSpPr>
        <p:spPr>
          <a:xfrm>
            <a:off x="1167492" y="1371600"/>
            <a:ext cx="5486400" cy="4114800"/>
          </a:xfrm>
        </p:spPr>
        <p:txBody>
          <a:bodyPr/>
          <a:lstStyle/>
          <a:p>
            <a:r>
              <a:rPr lang="en-US" dirty="0"/>
              <a:t>Who is included in the case plan?</a:t>
            </a:r>
          </a:p>
        </p:txBody>
      </p:sp>
      <p:pic>
        <p:nvPicPr>
          <p:cNvPr id="10" name="Picture Placeholder 9" descr="Draft drawing of a floor plan">
            <a:extLst>
              <a:ext uri="{FF2B5EF4-FFF2-40B4-BE49-F238E27FC236}">
                <a16:creationId xmlns:a16="http://schemas.microsoft.com/office/drawing/2014/main" id="{A216F388-63F5-6F9C-E3C0-ADA6E506FA5F}"/>
              </a:ext>
            </a:extLst>
          </p:cNvPr>
          <p:cNvPicPr>
            <a:picLocks noGrp="1" noChangeAspect="1"/>
          </p:cNvPicPr>
          <p:nvPr>
            <p:ph type="pic" sz="quarter" idx="10"/>
          </p:nvPr>
        </p:nvPicPr>
        <p:blipFill>
          <a:blip r:embed="rId3"/>
          <a:srcRect l="15653" r="15653"/>
          <a:stretch/>
        </p:blipFill>
        <p:spPr>
          <a:xfrm>
            <a:off x="7183438" y="1168400"/>
            <a:ext cx="4500562" cy="4521200"/>
          </a:xfrm>
        </p:spPr>
      </p:pic>
    </p:spTree>
    <p:extLst>
      <p:ext uri="{BB962C8B-B14F-4D97-AF65-F5344CB8AC3E}">
        <p14:creationId xmlns:p14="http://schemas.microsoft.com/office/powerpoint/2010/main" val="1385111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B9FC3-8FFF-BF87-53F4-9077F5F3BC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AECB57-1554-BA0C-AF4C-6EF8165302F0}"/>
              </a:ext>
            </a:extLst>
          </p:cNvPr>
          <p:cNvSpPr>
            <a:spLocks noGrp="1"/>
          </p:cNvSpPr>
          <p:nvPr>
            <p:ph type="title"/>
          </p:nvPr>
        </p:nvSpPr>
        <p:spPr>
          <a:xfrm>
            <a:off x="778413" y="4533725"/>
            <a:ext cx="10180319" cy="1515383"/>
          </a:xfrm>
        </p:spPr>
        <p:txBody>
          <a:bodyPr/>
          <a:lstStyle/>
          <a:p>
            <a:pPr fontAlgn="base"/>
            <a:r>
              <a:rPr lang="en-US" sz="3600" dirty="0"/>
              <a:t>(1)</a:t>
            </a:r>
            <a:r>
              <a:rPr lang="en-US" sz="3600" b="0" dirty="0"/>
              <a:t> Child’s parent (including non-custodial parent), guardian, or custodian.</a:t>
            </a:r>
            <a:br>
              <a:rPr lang="en-US" sz="3600" b="0" dirty="0"/>
            </a:br>
            <a:r>
              <a:rPr lang="en-US" sz="3600" dirty="0"/>
              <a:t>(2)</a:t>
            </a:r>
            <a:r>
              <a:rPr lang="en-US" sz="3600" b="0" dirty="0"/>
              <a:t> Pre-finalized adoptive parent, if applicable.</a:t>
            </a:r>
            <a:br>
              <a:rPr lang="en-US" sz="3600" b="0" dirty="0"/>
            </a:br>
            <a:r>
              <a:rPr lang="en-US" sz="3600" dirty="0"/>
              <a:t>(3)</a:t>
            </a:r>
            <a:r>
              <a:rPr lang="en-US" sz="3600" b="0" dirty="0"/>
              <a:t> Guardian ad litem and/or CASA.</a:t>
            </a:r>
            <a:br>
              <a:rPr lang="en-US" sz="3600" b="0" dirty="0"/>
            </a:br>
            <a:r>
              <a:rPr lang="en-US" sz="3600" dirty="0"/>
              <a:t>(4)</a:t>
            </a:r>
            <a:r>
              <a:rPr lang="en-US" sz="3600" b="0" dirty="0"/>
              <a:t> Child age fourteen and older.</a:t>
            </a:r>
            <a:br>
              <a:rPr lang="en-US" sz="3600" b="0" dirty="0"/>
            </a:br>
            <a:r>
              <a:rPr lang="en-US" sz="3600" dirty="0"/>
              <a:t>(5)</a:t>
            </a:r>
            <a:r>
              <a:rPr lang="en-US" sz="3600" b="0" dirty="0"/>
              <a:t> Child under age fourteen if developmentally appropriate.</a:t>
            </a:r>
            <a:br>
              <a:rPr lang="en-US" sz="3600" b="0" dirty="0"/>
            </a:br>
            <a:r>
              <a:rPr lang="en-US" sz="3600" dirty="0"/>
              <a:t>(6)</a:t>
            </a:r>
            <a:r>
              <a:rPr lang="en-US" sz="3600" b="0" dirty="0"/>
              <a:t> The Indian custodian, if any, and child’s Indian tribe and extended relatives.</a:t>
            </a:r>
            <a:br>
              <a:rPr lang="en-US" sz="3600" b="0" dirty="0"/>
            </a:br>
            <a:r>
              <a:rPr lang="en-US" sz="3600" dirty="0"/>
              <a:t>(7)</a:t>
            </a:r>
            <a:r>
              <a:rPr lang="en-US" sz="3600" b="0" dirty="0"/>
              <a:t> Child’s attorney, if applicable.</a:t>
            </a:r>
            <a:br>
              <a:rPr lang="en-US" sz="3600" b="0" dirty="0"/>
            </a:br>
            <a:r>
              <a:rPr lang="en-US" sz="3600" dirty="0"/>
              <a:t>(8)</a:t>
            </a:r>
            <a:r>
              <a:rPr lang="en-US" sz="3600" b="0" dirty="0"/>
              <a:t> Any other party specifically identified by the court as a party to the family case plan.</a:t>
            </a:r>
          </a:p>
        </p:txBody>
      </p:sp>
    </p:spTree>
    <p:extLst>
      <p:ext uri="{BB962C8B-B14F-4D97-AF65-F5344CB8AC3E}">
        <p14:creationId xmlns:p14="http://schemas.microsoft.com/office/powerpoint/2010/main" val="272584201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BB015-87F5-99A5-8723-C91A87C47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E1F587-1F9F-239A-16CA-4FF8C31F9BB8}"/>
              </a:ext>
            </a:extLst>
          </p:cNvPr>
          <p:cNvSpPr>
            <a:spLocks noGrp="1"/>
          </p:cNvSpPr>
          <p:nvPr>
            <p:ph type="title"/>
          </p:nvPr>
        </p:nvSpPr>
        <p:spPr>
          <a:xfrm>
            <a:off x="711738" y="980900"/>
            <a:ext cx="10180319" cy="1515383"/>
          </a:xfrm>
        </p:spPr>
        <p:txBody>
          <a:bodyPr/>
          <a:lstStyle/>
          <a:p>
            <a:pPr fontAlgn="base"/>
            <a:br>
              <a:rPr lang="en-US" sz="3600" b="0" dirty="0"/>
            </a:br>
            <a:br>
              <a:rPr lang="en-US" sz="3600" b="0" dirty="0"/>
            </a:br>
            <a:r>
              <a:rPr lang="en-US" sz="3600" dirty="0"/>
              <a:t>(8)</a:t>
            </a:r>
            <a:r>
              <a:rPr lang="en-US" sz="3600" b="0" dirty="0"/>
              <a:t> Any other party specifically identified by the court as a party to the family case plan.</a:t>
            </a:r>
          </a:p>
        </p:txBody>
      </p:sp>
      <p:sp>
        <p:nvSpPr>
          <p:cNvPr id="3" name="TextBox 2">
            <a:extLst>
              <a:ext uri="{FF2B5EF4-FFF2-40B4-BE49-F238E27FC236}">
                <a16:creationId xmlns:a16="http://schemas.microsoft.com/office/drawing/2014/main" id="{062D5B21-3FD7-2CF3-314D-B61D47109DEF}"/>
              </a:ext>
            </a:extLst>
          </p:cNvPr>
          <p:cNvSpPr txBox="1"/>
          <p:nvPr/>
        </p:nvSpPr>
        <p:spPr>
          <a:xfrm>
            <a:off x="1343025" y="2895600"/>
            <a:ext cx="10495309" cy="2585323"/>
          </a:xfrm>
          <a:prstGeom prst="rect">
            <a:avLst/>
          </a:prstGeom>
          <a:noFill/>
        </p:spPr>
        <p:txBody>
          <a:bodyPr wrap="none" rtlCol="0">
            <a:spAutoFit/>
          </a:bodyPr>
          <a:lstStyle/>
          <a:p>
            <a:r>
              <a:rPr lang="en-US" dirty="0"/>
              <a:t>This provisions allows the Court wide discretion in adding anyone connected to the case plan</a:t>
            </a:r>
          </a:p>
          <a:p>
            <a:endParaRPr lang="en-US" dirty="0"/>
          </a:p>
          <a:p>
            <a:r>
              <a:rPr lang="en-US" dirty="0"/>
              <a:t>In Clark County, this would include any adult residing in the home of either parent if any parenting time </a:t>
            </a:r>
          </a:p>
          <a:p>
            <a:r>
              <a:rPr lang="en-US" dirty="0"/>
              <a:t>or reunification were going to occur in this home.</a:t>
            </a:r>
          </a:p>
          <a:p>
            <a:endParaRPr lang="en-US" dirty="0"/>
          </a:p>
          <a:p>
            <a:r>
              <a:rPr lang="en-US" dirty="0"/>
              <a:t>In Clark County, this generally does not include any potential kinship placements, relatives or others</a:t>
            </a:r>
          </a:p>
          <a:p>
            <a:r>
              <a:rPr lang="en-US" dirty="0"/>
              <a:t>who “might” be interested in placement</a:t>
            </a:r>
          </a:p>
          <a:p>
            <a:endParaRPr lang="en-US" dirty="0"/>
          </a:p>
          <a:p>
            <a:r>
              <a:rPr lang="en-US" dirty="0"/>
              <a:t>In Clark County, it might include non-parent parties who have court-ordered visitation</a:t>
            </a:r>
          </a:p>
        </p:txBody>
      </p:sp>
    </p:spTree>
    <p:extLst>
      <p:ext uri="{BB962C8B-B14F-4D97-AF65-F5344CB8AC3E}">
        <p14:creationId xmlns:p14="http://schemas.microsoft.com/office/powerpoint/2010/main" val="422948078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A1775-2C17-CD38-372E-EBD16BAA6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CE25F-1C55-FBB7-0C92-59ECAD79389C}"/>
              </a:ext>
            </a:extLst>
          </p:cNvPr>
          <p:cNvSpPr>
            <a:spLocks noGrp="1"/>
          </p:cNvSpPr>
          <p:nvPr>
            <p:ph type="title"/>
          </p:nvPr>
        </p:nvSpPr>
        <p:spPr>
          <a:xfrm>
            <a:off x="1167492" y="1371600"/>
            <a:ext cx="5486400" cy="4114800"/>
          </a:xfrm>
        </p:spPr>
        <p:txBody>
          <a:bodyPr/>
          <a:lstStyle/>
          <a:p>
            <a:r>
              <a:rPr lang="en-US" dirty="0"/>
              <a:t>What is in a case plan?</a:t>
            </a:r>
          </a:p>
        </p:txBody>
      </p:sp>
      <p:pic>
        <p:nvPicPr>
          <p:cNvPr id="10" name="Picture Placeholder 9" descr="Draft drawing of a floor plan">
            <a:extLst>
              <a:ext uri="{FF2B5EF4-FFF2-40B4-BE49-F238E27FC236}">
                <a16:creationId xmlns:a16="http://schemas.microsoft.com/office/drawing/2014/main" id="{FB9DC165-121A-4EF7-31E0-CB36F23CE170}"/>
              </a:ext>
            </a:extLst>
          </p:cNvPr>
          <p:cNvPicPr>
            <a:picLocks noGrp="1" noChangeAspect="1"/>
          </p:cNvPicPr>
          <p:nvPr>
            <p:ph type="pic" sz="quarter" idx="10"/>
          </p:nvPr>
        </p:nvPicPr>
        <p:blipFill>
          <a:blip r:embed="rId3"/>
          <a:srcRect l="15653" r="15653"/>
          <a:stretch/>
        </p:blipFill>
        <p:spPr>
          <a:xfrm>
            <a:off x="7183438" y="1168400"/>
            <a:ext cx="4500562" cy="4521200"/>
          </a:xfrm>
        </p:spPr>
      </p:pic>
    </p:spTree>
    <p:extLst>
      <p:ext uri="{BB962C8B-B14F-4D97-AF65-F5344CB8AC3E}">
        <p14:creationId xmlns:p14="http://schemas.microsoft.com/office/powerpoint/2010/main" val="1447850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C374E-B590-886B-F5D8-E0E319EA8A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310298D-E8E8-F0A7-416F-DE7EBFCC6C3E}"/>
              </a:ext>
            </a:extLst>
          </p:cNvPr>
          <p:cNvSpPr>
            <a:spLocks noGrp="1"/>
          </p:cNvSpPr>
          <p:nvPr>
            <p:ph type="title"/>
          </p:nvPr>
        </p:nvSpPr>
        <p:spPr>
          <a:xfrm>
            <a:off x="1166813" y="768350"/>
            <a:ext cx="9779183" cy="768350"/>
          </a:xfrm>
        </p:spPr>
        <p:txBody>
          <a:bodyPr/>
          <a:lstStyle/>
          <a:p>
            <a:r>
              <a:rPr lang="en-US" dirty="0"/>
              <a:t>Concerns (General)</a:t>
            </a:r>
          </a:p>
        </p:txBody>
      </p:sp>
      <p:sp>
        <p:nvSpPr>
          <p:cNvPr id="3" name="Content Placeholder 2">
            <a:extLst>
              <a:ext uri="{FF2B5EF4-FFF2-40B4-BE49-F238E27FC236}">
                <a16:creationId xmlns:a16="http://schemas.microsoft.com/office/drawing/2014/main" id="{46F8E324-9C79-437D-0C10-3D7EB3843C13}"/>
              </a:ext>
            </a:extLst>
          </p:cNvPr>
          <p:cNvSpPr>
            <a:spLocks noGrp="1"/>
          </p:cNvSpPr>
          <p:nvPr>
            <p:ph idx="14"/>
          </p:nvPr>
        </p:nvSpPr>
        <p:spPr>
          <a:xfrm>
            <a:off x="1166813" y="2652713"/>
            <a:ext cx="9780587" cy="3436937"/>
          </a:xfrm>
        </p:spPr>
        <p:txBody>
          <a:bodyPr>
            <a:normAutofit/>
          </a:bodyPr>
          <a:lstStyle/>
          <a:p>
            <a:r>
              <a:rPr lang="en-US" dirty="0"/>
              <a:t>Each parent/custodian should have a specifically identified concern, as well as a </a:t>
            </a:r>
            <a:r>
              <a:rPr lang="en-US" dirty="0">
                <a:solidFill>
                  <a:schemeClr val="tx1"/>
                </a:solidFill>
              </a:rPr>
              <a:t>concern for the child while the parents are working on their concerns.</a:t>
            </a:r>
          </a:p>
          <a:p>
            <a:r>
              <a:rPr lang="en-US" dirty="0">
                <a:solidFill>
                  <a:schemeClr val="tx1"/>
                </a:solidFill>
              </a:rPr>
              <a:t>Depending on the circumstances of each family and family member, some concerns that might be general for one family will be its own unique concern for another.</a:t>
            </a:r>
          </a:p>
          <a:p>
            <a:r>
              <a:rPr lang="en-US" dirty="0">
                <a:solidFill>
                  <a:schemeClr val="tx1"/>
                </a:solidFill>
              </a:rPr>
              <a:t>In Clark County, we average three to four concerns in each case plan.</a:t>
            </a:r>
          </a:p>
          <a:p>
            <a:r>
              <a:rPr lang="en-US" dirty="0">
                <a:solidFill>
                  <a:schemeClr val="tx1"/>
                </a:solidFill>
              </a:rPr>
              <a:t>Concurrent case plans are addressed separately</a:t>
            </a:r>
            <a:r>
              <a:rPr lang="en-US" dirty="0"/>
              <a:t>.</a:t>
            </a:r>
          </a:p>
        </p:txBody>
      </p:sp>
    </p:spTree>
    <p:extLst>
      <p:ext uri="{BB962C8B-B14F-4D97-AF65-F5344CB8AC3E}">
        <p14:creationId xmlns:p14="http://schemas.microsoft.com/office/powerpoint/2010/main" val="1713944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42EF1-A398-6B5E-BCFC-1461C8912D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BD4BDB0-A6E1-3F89-0F4D-5A03A6EF3AB8}"/>
              </a:ext>
            </a:extLst>
          </p:cNvPr>
          <p:cNvSpPr>
            <a:spLocks noGrp="1"/>
          </p:cNvSpPr>
          <p:nvPr>
            <p:ph type="title"/>
          </p:nvPr>
        </p:nvSpPr>
        <p:spPr>
          <a:xfrm>
            <a:off x="1166813" y="768350"/>
            <a:ext cx="9779183" cy="768350"/>
          </a:xfrm>
        </p:spPr>
        <p:txBody>
          <a:bodyPr/>
          <a:lstStyle/>
          <a:p>
            <a:r>
              <a:rPr lang="en-US" dirty="0"/>
              <a:t>Concern x.1 – What are the concerns/needs for the family?</a:t>
            </a:r>
          </a:p>
        </p:txBody>
      </p:sp>
      <p:sp>
        <p:nvSpPr>
          <p:cNvPr id="3" name="Content Placeholder 2">
            <a:extLst>
              <a:ext uri="{FF2B5EF4-FFF2-40B4-BE49-F238E27FC236}">
                <a16:creationId xmlns:a16="http://schemas.microsoft.com/office/drawing/2014/main" id="{4E28F6FA-315A-95AB-CEAE-2BA91AE34350}"/>
              </a:ext>
            </a:extLst>
          </p:cNvPr>
          <p:cNvSpPr>
            <a:spLocks noGrp="1"/>
          </p:cNvSpPr>
          <p:nvPr>
            <p:ph idx="14"/>
          </p:nvPr>
        </p:nvSpPr>
        <p:spPr>
          <a:xfrm>
            <a:off x="1166813" y="2652714"/>
            <a:ext cx="9780587" cy="1799366"/>
          </a:xfrm>
        </p:spPr>
        <p:txBody>
          <a:bodyPr>
            <a:normAutofit fontScale="85000" lnSpcReduction="20000"/>
          </a:bodyPr>
          <a:lstStyle/>
          <a:p>
            <a:r>
              <a:rPr lang="en-US" dirty="0">
                <a:solidFill>
                  <a:schemeClr val="tx1"/>
                </a:solidFill>
              </a:rPr>
              <a:t>Should contain an element of what needs to be remedied in order for reunification to occur.</a:t>
            </a:r>
          </a:p>
          <a:p>
            <a:pPr marL="59436" indent="0">
              <a:buNone/>
            </a:pPr>
            <a:endParaRPr lang="en-US" dirty="0">
              <a:solidFill>
                <a:schemeClr val="tx1"/>
              </a:solidFill>
            </a:endParaRPr>
          </a:p>
          <a:p>
            <a:r>
              <a:rPr lang="en-US" dirty="0">
                <a:solidFill>
                  <a:schemeClr val="tx1"/>
                </a:solidFill>
              </a:rPr>
              <a:t>Might contain some, but should not be a recitation of the facts that led to removal.</a:t>
            </a:r>
          </a:p>
          <a:p>
            <a:pPr marL="59436" indent="0">
              <a:buNone/>
            </a:pPr>
            <a:endParaRPr lang="en-US" dirty="0">
              <a:solidFill>
                <a:schemeClr val="tx1"/>
              </a:solidFill>
            </a:endParaRPr>
          </a:p>
          <a:p>
            <a:r>
              <a:rPr lang="en-US" dirty="0">
                <a:solidFill>
                  <a:schemeClr val="tx1"/>
                </a:solidFill>
              </a:rPr>
              <a:t>In Clark County, we generally do a separate concern for each adult and then one for all children, unless a particular child has specific needs.</a:t>
            </a:r>
          </a:p>
          <a:p>
            <a:pPr marL="59436" indent="0">
              <a:buNone/>
            </a:pPr>
            <a:endParaRPr lang="en-US" dirty="0"/>
          </a:p>
        </p:txBody>
      </p:sp>
    </p:spTree>
    <p:extLst>
      <p:ext uri="{BB962C8B-B14F-4D97-AF65-F5344CB8AC3E}">
        <p14:creationId xmlns:p14="http://schemas.microsoft.com/office/powerpoint/2010/main" val="330980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4BF6F-E945-D165-C7D9-0F041FDDC6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520A4A-AD70-3724-75D6-1EAB2E0D7685}"/>
              </a:ext>
            </a:extLst>
          </p:cNvPr>
          <p:cNvSpPr>
            <a:spLocks noGrp="1"/>
          </p:cNvSpPr>
          <p:nvPr>
            <p:ph type="title"/>
          </p:nvPr>
        </p:nvSpPr>
        <p:spPr>
          <a:xfrm>
            <a:off x="1166813" y="768350"/>
            <a:ext cx="9779183" cy="768350"/>
          </a:xfrm>
        </p:spPr>
        <p:txBody>
          <a:bodyPr/>
          <a:lstStyle/>
          <a:p>
            <a:r>
              <a:rPr lang="en-US" dirty="0"/>
              <a:t>Concern x.1 – What are the concerns/needs for the family?</a:t>
            </a:r>
          </a:p>
        </p:txBody>
      </p:sp>
      <p:sp>
        <p:nvSpPr>
          <p:cNvPr id="2" name="TextBox 1">
            <a:extLst>
              <a:ext uri="{FF2B5EF4-FFF2-40B4-BE49-F238E27FC236}">
                <a16:creationId xmlns:a16="http://schemas.microsoft.com/office/drawing/2014/main" id="{E943821D-02C7-D318-F14B-C6070DE64516}"/>
              </a:ext>
            </a:extLst>
          </p:cNvPr>
          <p:cNvSpPr txBox="1"/>
          <p:nvPr/>
        </p:nvSpPr>
        <p:spPr>
          <a:xfrm>
            <a:off x="245326" y="2358483"/>
            <a:ext cx="11240429" cy="4678204"/>
          </a:xfrm>
          <a:prstGeom prst="rect">
            <a:avLst/>
          </a:prstGeom>
          <a:noFill/>
        </p:spPr>
        <p:txBody>
          <a:bodyPr wrap="square" rtlCol="0">
            <a:spAutoFit/>
          </a:bodyPr>
          <a:lstStyle/>
          <a:p>
            <a:r>
              <a:rPr lang="en-US" sz="2800" dirty="0"/>
              <a:t>For example – Historically in Clark County - Statement of “What are the concerns/needs for the family?”</a:t>
            </a:r>
          </a:p>
          <a:p>
            <a:endParaRPr lang="en-US" sz="2800" dirty="0"/>
          </a:p>
          <a:p>
            <a:r>
              <a:rPr lang="en-US" sz="2800" dirty="0"/>
              <a:t>CCDJFs became involved with the family due to K testing positive for cocaine at the time of T's birth, T's tested negative for cocaine and cord was sent for testing, A Crisis Response Team Meeting (CRT) was done on 09/05/24 where services were recommended for the family and an in-home safety plan was recommended upon T’s discharge from the hospital. K reported previous drug use, but that she had been sober for a number of years and then relapsed prior to T being born.</a:t>
            </a:r>
          </a:p>
          <a:p>
            <a:r>
              <a:rPr lang="en-US" dirty="0"/>
              <a:t>  </a:t>
            </a:r>
          </a:p>
        </p:txBody>
      </p:sp>
    </p:spTree>
    <p:extLst>
      <p:ext uri="{BB962C8B-B14F-4D97-AF65-F5344CB8AC3E}">
        <p14:creationId xmlns:p14="http://schemas.microsoft.com/office/powerpoint/2010/main" val="269411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63288-84CD-4FF5-53A8-479957DA959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2A7B3D8-83D9-3D97-A7F2-1F7B26F62481}"/>
              </a:ext>
            </a:extLst>
          </p:cNvPr>
          <p:cNvSpPr>
            <a:spLocks noGrp="1"/>
          </p:cNvSpPr>
          <p:nvPr>
            <p:ph type="title"/>
          </p:nvPr>
        </p:nvSpPr>
        <p:spPr>
          <a:xfrm>
            <a:off x="1166813" y="768350"/>
            <a:ext cx="9779183" cy="768350"/>
          </a:xfrm>
        </p:spPr>
        <p:txBody>
          <a:bodyPr/>
          <a:lstStyle/>
          <a:p>
            <a:r>
              <a:rPr lang="en-US" dirty="0"/>
              <a:t>Concern x.1 – What are the concerns/needs for the family?</a:t>
            </a:r>
          </a:p>
        </p:txBody>
      </p:sp>
      <p:sp>
        <p:nvSpPr>
          <p:cNvPr id="2" name="TextBox 1">
            <a:extLst>
              <a:ext uri="{FF2B5EF4-FFF2-40B4-BE49-F238E27FC236}">
                <a16:creationId xmlns:a16="http://schemas.microsoft.com/office/drawing/2014/main" id="{F16EB557-82B4-10A2-B774-C842D9D7D025}"/>
              </a:ext>
            </a:extLst>
          </p:cNvPr>
          <p:cNvSpPr txBox="1"/>
          <p:nvPr/>
        </p:nvSpPr>
        <p:spPr>
          <a:xfrm>
            <a:off x="585174" y="2695628"/>
            <a:ext cx="10470192" cy="3108543"/>
          </a:xfrm>
          <a:prstGeom prst="rect">
            <a:avLst/>
          </a:prstGeom>
          <a:noFill/>
        </p:spPr>
        <p:txBody>
          <a:bodyPr wrap="square" rtlCol="0">
            <a:spAutoFit/>
          </a:bodyPr>
          <a:lstStyle/>
          <a:p>
            <a:r>
              <a:rPr lang="en-US" sz="2800" dirty="0"/>
              <a:t>Likely court-ordered statement to this initial case plan “What are the concerns/needs for the family?”</a:t>
            </a:r>
          </a:p>
          <a:p>
            <a:endParaRPr lang="en-US" sz="2800" dirty="0"/>
          </a:p>
          <a:p>
            <a:r>
              <a:rPr lang="en-US" sz="2800" dirty="0"/>
              <a:t>K needs to address the substance use and mental health issues that led to her relapse during her pregnancy with T while continuing to provide the safe and stable day to day care of T and S.  </a:t>
            </a:r>
            <a:endParaRPr lang="en-US" dirty="0"/>
          </a:p>
        </p:txBody>
      </p:sp>
    </p:spTree>
    <p:extLst>
      <p:ext uri="{BB962C8B-B14F-4D97-AF65-F5344CB8AC3E}">
        <p14:creationId xmlns:p14="http://schemas.microsoft.com/office/powerpoint/2010/main" val="83217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B714-28E3-7226-9888-6A3C51C387EB}"/>
              </a:ext>
            </a:extLst>
          </p:cNvPr>
          <p:cNvSpPr>
            <a:spLocks noGrp="1"/>
          </p:cNvSpPr>
          <p:nvPr>
            <p:ph type="title"/>
          </p:nvPr>
        </p:nvSpPr>
        <p:spPr/>
        <p:txBody>
          <a:bodyPr/>
          <a:lstStyle/>
          <a:p>
            <a:r>
              <a:rPr lang="en-US" dirty="0"/>
              <a:t>WHAT BROKE THE CAMEL’S BACK?</a:t>
            </a:r>
          </a:p>
        </p:txBody>
      </p:sp>
      <p:sp>
        <p:nvSpPr>
          <p:cNvPr id="3" name="Content Placeholder 2">
            <a:extLst>
              <a:ext uri="{FF2B5EF4-FFF2-40B4-BE49-F238E27FC236}">
                <a16:creationId xmlns:a16="http://schemas.microsoft.com/office/drawing/2014/main" id="{E60C95D1-2D05-9444-1334-109AB3E91D3D}"/>
              </a:ext>
            </a:extLst>
          </p:cNvPr>
          <p:cNvSpPr>
            <a:spLocks noGrp="1"/>
          </p:cNvSpPr>
          <p:nvPr>
            <p:ph idx="14"/>
          </p:nvPr>
        </p:nvSpPr>
        <p:spPr/>
        <p:txBody>
          <a:bodyPr>
            <a:normAutofit/>
          </a:bodyPr>
          <a:lstStyle/>
          <a:p>
            <a:pPr marL="59436" indent="0">
              <a:buNone/>
            </a:pPr>
            <a:r>
              <a:rPr lang="en-US" dirty="0"/>
              <a:t>PICTURE IT………MY COURTROOM………MAY 2025</a:t>
            </a:r>
          </a:p>
          <a:p>
            <a:pPr marL="59436" indent="0">
              <a:buNone/>
            </a:pPr>
            <a:endParaRPr lang="en-US" dirty="0">
              <a:solidFill>
                <a:schemeClr val="tx1"/>
              </a:solidFill>
            </a:endParaRPr>
          </a:p>
          <a:p>
            <a:pPr marL="59436" indent="0">
              <a:buNone/>
            </a:pPr>
            <a:r>
              <a:rPr lang="en-US" dirty="0">
                <a:solidFill>
                  <a:schemeClr val="tx1"/>
                </a:solidFill>
              </a:rPr>
              <a:t>An emergency hearing requested by CCDJFS.  A six-year old child needed to new placement after exposing himself to other children in the home.</a:t>
            </a:r>
          </a:p>
          <a:p>
            <a:pPr marL="59436" indent="0">
              <a:buNone/>
            </a:pPr>
            <a:endParaRPr lang="en-US" dirty="0">
              <a:solidFill>
                <a:schemeClr val="tx1"/>
              </a:solidFill>
            </a:endParaRPr>
          </a:p>
          <a:p>
            <a:pPr marL="59436" indent="0">
              <a:buNone/>
            </a:pPr>
            <a:r>
              <a:rPr lang="en-US" dirty="0">
                <a:solidFill>
                  <a:schemeClr val="tx1"/>
                </a:solidFill>
              </a:rPr>
              <a:t>All parties are requesting the Court place the child with Mother.  Mother has a history of dependency as a child, and all of her children have some adjudication.  Mother’s primary issue is mental health.</a:t>
            </a:r>
          </a:p>
        </p:txBody>
      </p:sp>
    </p:spTree>
    <p:extLst>
      <p:ext uri="{BB962C8B-B14F-4D97-AF65-F5344CB8AC3E}">
        <p14:creationId xmlns:p14="http://schemas.microsoft.com/office/powerpoint/2010/main" val="1098848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6A685-9B58-45C2-EB6B-F94A05991CB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FB54AC-7DF3-C3BB-B146-E9DB36975537}"/>
              </a:ext>
            </a:extLst>
          </p:cNvPr>
          <p:cNvSpPr>
            <a:spLocks noGrp="1"/>
          </p:cNvSpPr>
          <p:nvPr>
            <p:ph type="title"/>
          </p:nvPr>
        </p:nvSpPr>
        <p:spPr>
          <a:xfrm>
            <a:off x="1166813" y="1433875"/>
            <a:ext cx="9779183" cy="638312"/>
          </a:xfrm>
        </p:spPr>
        <p:txBody>
          <a:bodyPr/>
          <a:lstStyle/>
          <a:p>
            <a:r>
              <a:rPr lang="en-US" dirty="0"/>
              <a:t>Concern x.2 – What does the family and Worker want to see happen to address the identified concerns/needs?</a:t>
            </a:r>
          </a:p>
        </p:txBody>
      </p:sp>
      <p:sp>
        <p:nvSpPr>
          <p:cNvPr id="3" name="Content Placeholder 2">
            <a:extLst>
              <a:ext uri="{FF2B5EF4-FFF2-40B4-BE49-F238E27FC236}">
                <a16:creationId xmlns:a16="http://schemas.microsoft.com/office/drawing/2014/main" id="{2032E08E-084A-5DDE-9497-30F9F811EC17}"/>
              </a:ext>
            </a:extLst>
          </p:cNvPr>
          <p:cNvSpPr>
            <a:spLocks noGrp="1"/>
          </p:cNvSpPr>
          <p:nvPr>
            <p:ph idx="14"/>
          </p:nvPr>
        </p:nvSpPr>
        <p:spPr>
          <a:xfrm>
            <a:off x="457201" y="2652714"/>
            <a:ext cx="10490200" cy="490536"/>
          </a:xfrm>
        </p:spPr>
        <p:txBody>
          <a:bodyPr>
            <a:normAutofit/>
          </a:bodyPr>
          <a:lstStyle/>
          <a:p>
            <a:pPr marL="59436" indent="0">
              <a:buNone/>
            </a:pPr>
            <a:r>
              <a:rPr lang="en-US" dirty="0"/>
              <a:t>AKA Desired outcome</a:t>
            </a:r>
          </a:p>
          <a:p>
            <a:pPr marL="59436" indent="0">
              <a:buNone/>
            </a:pPr>
            <a:endParaRPr lang="en-US" dirty="0"/>
          </a:p>
        </p:txBody>
      </p:sp>
      <p:sp>
        <p:nvSpPr>
          <p:cNvPr id="2" name="TextBox 1">
            <a:extLst>
              <a:ext uri="{FF2B5EF4-FFF2-40B4-BE49-F238E27FC236}">
                <a16:creationId xmlns:a16="http://schemas.microsoft.com/office/drawing/2014/main" id="{7B432D4B-B736-BA7F-81C3-8339E52EF4A1}"/>
              </a:ext>
            </a:extLst>
          </p:cNvPr>
          <p:cNvSpPr txBox="1"/>
          <p:nvPr/>
        </p:nvSpPr>
        <p:spPr>
          <a:xfrm>
            <a:off x="692215" y="3391585"/>
            <a:ext cx="11581831" cy="646331"/>
          </a:xfrm>
          <a:prstGeom prst="rect">
            <a:avLst/>
          </a:prstGeom>
          <a:noFill/>
        </p:spPr>
        <p:txBody>
          <a:bodyPr wrap="square" rtlCol="0">
            <a:spAutoFit/>
          </a:bodyPr>
          <a:lstStyle/>
          <a:p>
            <a:r>
              <a:rPr lang="en-US" dirty="0"/>
              <a:t>K address her substance use and mental health issues and demonstrate she can provide a safe, stable and sober environment for T and S. </a:t>
            </a:r>
          </a:p>
        </p:txBody>
      </p:sp>
    </p:spTree>
    <p:extLst>
      <p:ext uri="{BB962C8B-B14F-4D97-AF65-F5344CB8AC3E}">
        <p14:creationId xmlns:p14="http://schemas.microsoft.com/office/powerpoint/2010/main" val="201344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3DA5B-B6BD-129C-92B6-5E138203E1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38E35B-E45A-0B8F-7048-6C57D5C2E7D4}"/>
              </a:ext>
            </a:extLst>
          </p:cNvPr>
          <p:cNvSpPr>
            <a:spLocks noGrp="1"/>
          </p:cNvSpPr>
          <p:nvPr>
            <p:ph type="title"/>
          </p:nvPr>
        </p:nvSpPr>
        <p:spPr>
          <a:xfrm>
            <a:off x="1206408" y="1143943"/>
            <a:ext cx="9779183" cy="638312"/>
          </a:xfrm>
        </p:spPr>
        <p:txBody>
          <a:bodyPr/>
          <a:lstStyle/>
          <a:p>
            <a:r>
              <a:rPr lang="en-US" dirty="0"/>
              <a:t>Concern x.3 – What is causing the concerns/needs for the family?</a:t>
            </a:r>
          </a:p>
        </p:txBody>
      </p:sp>
      <p:sp>
        <p:nvSpPr>
          <p:cNvPr id="2" name="TextBox 1">
            <a:extLst>
              <a:ext uri="{FF2B5EF4-FFF2-40B4-BE49-F238E27FC236}">
                <a16:creationId xmlns:a16="http://schemas.microsoft.com/office/drawing/2014/main" id="{AD7A64F8-7911-9EFF-B2FE-38699652E5C6}"/>
              </a:ext>
            </a:extLst>
          </p:cNvPr>
          <p:cNvSpPr txBox="1"/>
          <p:nvPr/>
        </p:nvSpPr>
        <p:spPr>
          <a:xfrm>
            <a:off x="487676" y="3059668"/>
            <a:ext cx="11581831" cy="369332"/>
          </a:xfrm>
          <a:prstGeom prst="rect">
            <a:avLst/>
          </a:prstGeom>
          <a:noFill/>
        </p:spPr>
        <p:txBody>
          <a:bodyPr wrap="square" rtlCol="0">
            <a:spAutoFit/>
          </a:bodyPr>
          <a:lstStyle/>
          <a:p>
            <a:r>
              <a:rPr lang="en-US" dirty="0"/>
              <a:t>K’s substance use, particularly of cocaine, and any underlying mental health issues that led to her relapse</a:t>
            </a:r>
          </a:p>
        </p:txBody>
      </p:sp>
      <p:sp>
        <p:nvSpPr>
          <p:cNvPr id="7" name="TextBox 6">
            <a:extLst>
              <a:ext uri="{FF2B5EF4-FFF2-40B4-BE49-F238E27FC236}">
                <a16:creationId xmlns:a16="http://schemas.microsoft.com/office/drawing/2014/main" id="{DB103B09-55B8-FEA5-92DA-22DC506FC6E9}"/>
              </a:ext>
            </a:extLst>
          </p:cNvPr>
          <p:cNvSpPr txBox="1"/>
          <p:nvPr/>
        </p:nvSpPr>
        <p:spPr>
          <a:xfrm>
            <a:off x="1267326" y="4015612"/>
            <a:ext cx="8349916" cy="646331"/>
          </a:xfrm>
          <a:prstGeom prst="rect">
            <a:avLst/>
          </a:prstGeom>
          <a:noFill/>
        </p:spPr>
        <p:txBody>
          <a:bodyPr wrap="square" rtlCol="0">
            <a:spAutoFit/>
          </a:bodyPr>
          <a:lstStyle/>
          <a:p>
            <a:r>
              <a:rPr lang="en-US" dirty="0"/>
              <a:t>DJFS form will also include specific risk contributor categories – </a:t>
            </a:r>
            <a:r>
              <a:rPr lang="en-US" dirty="0" err="1"/>
              <a:t>ie</a:t>
            </a:r>
            <a:r>
              <a:rPr lang="en-US" dirty="0"/>
              <a:t> Emotional/Mental Health Functioning, Substance Use</a:t>
            </a:r>
          </a:p>
        </p:txBody>
      </p:sp>
    </p:spTree>
    <p:extLst>
      <p:ext uri="{BB962C8B-B14F-4D97-AF65-F5344CB8AC3E}">
        <p14:creationId xmlns:p14="http://schemas.microsoft.com/office/powerpoint/2010/main" val="220692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E5A72-AB95-B9BD-62EB-7DBF3E94F6E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5E780C6-E584-8DD5-7AA0-8B7EA4DD91AC}"/>
              </a:ext>
            </a:extLst>
          </p:cNvPr>
          <p:cNvSpPr>
            <a:spLocks noGrp="1"/>
          </p:cNvSpPr>
          <p:nvPr>
            <p:ph type="title"/>
          </p:nvPr>
        </p:nvSpPr>
        <p:spPr>
          <a:xfrm>
            <a:off x="1166813" y="1433875"/>
            <a:ext cx="9779183" cy="638312"/>
          </a:xfrm>
        </p:spPr>
        <p:txBody>
          <a:bodyPr/>
          <a:lstStyle/>
          <a:p>
            <a:r>
              <a:rPr lang="en-US" dirty="0"/>
              <a:t>Concern x.4 – What strength and family/community support does the family have?</a:t>
            </a:r>
          </a:p>
        </p:txBody>
      </p:sp>
      <p:sp>
        <p:nvSpPr>
          <p:cNvPr id="2" name="TextBox 1">
            <a:extLst>
              <a:ext uri="{FF2B5EF4-FFF2-40B4-BE49-F238E27FC236}">
                <a16:creationId xmlns:a16="http://schemas.microsoft.com/office/drawing/2014/main" id="{1689DC66-005E-689D-558B-E7E33B3CF23C}"/>
              </a:ext>
            </a:extLst>
          </p:cNvPr>
          <p:cNvSpPr txBox="1"/>
          <p:nvPr/>
        </p:nvSpPr>
        <p:spPr>
          <a:xfrm>
            <a:off x="377887" y="2963325"/>
            <a:ext cx="11581831" cy="369332"/>
          </a:xfrm>
          <a:prstGeom prst="rect">
            <a:avLst/>
          </a:prstGeom>
          <a:noFill/>
        </p:spPr>
        <p:txBody>
          <a:bodyPr wrap="square" rtlCol="0">
            <a:spAutoFit/>
          </a:bodyPr>
          <a:lstStyle/>
          <a:p>
            <a:r>
              <a:rPr lang="en-US" dirty="0"/>
              <a:t>K has a strong support system and is willing to engage with CCDJFS and treatment</a:t>
            </a:r>
          </a:p>
        </p:txBody>
      </p:sp>
      <p:sp>
        <p:nvSpPr>
          <p:cNvPr id="3" name="TextBox 2">
            <a:extLst>
              <a:ext uri="{FF2B5EF4-FFF2-40B4-BE49-F238E27FC236}">
                <a16:creationId xmlns:a16="http://schemas.microsoft.com/office/drawing/2014/main" id="{BBCF9412-9373-931B-A56A-30F57ED33D2C}"/>
              </a:ext>
            </a:extLst>
          </p:cNvPr>
          <p:cNvSpPr txBox="1"/>
          <p:nvPr/>
        </p:nvSpPr>
        <p:spPr>
          <a:xfrm>
            <a:off x="1105297" y="4040039"/>
            <a:ext cx="9322071" cy="646331"/>
          </a:xfrm>
          <a:prstGeom prst="rect">
            <a:avLst/>
          </a:prstGeom>
          <a:noFill/>
        </p:spPr>
        <p:txBody>
          <a:bodyPr wrap="square" rtlCol="0">
            <a:spAutoFit/>
          </a:bodyPr>
          <a:lstStyle/>
          <a:p>
            <a:r>
              <a:rPr lang="en-US" dirty="0"/>
              <a:t>DJFS will also include specific non-risk contributors categories – </a:t>
            </a:r>
            <a:r>
              <a:rPr lang="en-US" dirty="0" err="1"/>
              <a:t>ie</a:t>
            </a:r>
            <a:r>
              <a:rPr lang="en-US" dirty="0"/>
              <a:t> </a:t>
            </a:r>
            <a:r>
              <a:rPr lang="en-US" dirty="0" err="1"/>
              <a:t>Cognative</a:t>
            </a:r>
            <a:r>
              <a:rPr lang="en-US" dirty="0"/>
              <a:t> Ability, Physical Health</a:t>
            </a:r>
          </a:p>
        </p:txBody>
      </p:sp>
    </p:spTree>
    <p:extLst>
      <p:ext uri="{BB962C8B-B14F-4D97-AF65-F5344CB8AC3E}">
        <p14:creationId xmlns:p14="http://schemas.microsoft.com/office/powerpoint/2010/main" val="292547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B9D22-C445-9136-8615-3EF3EC7B57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9FF4EEE-FFFB-5D2F-0080-5D8077539F95}"/>
              </a:ext>
            </a:extLst>
          </p:cNvPr>
          <p:cNvSpPr>
            <a:spLocks noGrp="1"/>
          </p:cNvSpPr>
          <p:nvPr>
            <p:ph type="title"/>
          </p:nvPr>
        </p:nvSpPr>
        <p:spPr>
          <a:xfrm>
            <a:off x="1166813" y="1433875"/>
            <a:ext cx="9779183" cy="638312"/>
          </a:xfrm>
        </p:spPr>
        <p:txBody>
          <a:bodyPr/>
          <a:lstStyle/>
          <a:p>
            <a:r>
              <a:rPr lang="en-US" sz="3600" dirty="0"/>
              <a:t>Concern x.5 – What steps will the family take to achieve what the Family and Caseworker want to see happen?  Identify the individuals who will complete those action steps.</a:t>
            </a:r>
          </a:p>
        </p:txBody>
      </p:sp>
      <p:sp>
        <p:nvSpPr>
          <p:cNvPr id="2" name="TextBox 1">
            <a:extLst>
              <a:ext uri="{FF2B5EF4-FFF2-40B4-BE49-F238E27FC236}">
                <a16:creationId xmlns:a16="http://schemas.microsoft.com/office/drawing/2014/main" id="{54731FCF-AF17-597D-8B4C-C5476B7FAC3E}"/>
              </a:ext>
            </a:extLst>
          </p:cNvPr>
          <p:cNvSpPr txBox="1"/>
          <p:nvPr/>
        </p:nvSpPr>
        <p:spPr>
          <a:xfrm>
            <a:off x="401952" y="3244334"/>
            <a:ext cx="11581831" cy="2308324"/>
          </a:xfrm>
          <a:prstGeom prst="rect">
            <a:avLst/>
          </a:prstGeom>
          <a:noFill/>
        </p:spPr>
        <p:txBody>
          <a:bodyPr wrap="square" rtlCol="0">
            <a:spAutoFit/>
          </a:bodyPr>
          <a:lstStyle/>
          <a:p>
            <a:r>
              <a:rPr lang="en-US" dirty="0"/>
              <a:t>Historically in Clark County – these steps would look like:</a:t>
            </a:r>
          </a:p>
          <a:p>
            <a:endParaRPr lang="en-US" dirty="0"/>
          </a:p>
          <a:p>
            <a:r>
              <a:rPr lang="en-US" dirty="0"/>
              <a:t>	K will have a substance use assessment and follow all recommendation</a:t>
            </a:r>
          </a:p>
          <a:p>
            <a:r>
              <a:rPr lang="en-US" dirty="0"/>
              <a:t>	K will obtain and maintain stable housing</a:t>
            </a:r>
          </a:p>
          <a:p>
            <a:r>
              <a:rPr lang="en-US" dirty="0"/>
              <a:t>	K will sign releases of information</a:t>
            </a:r>
          </a:p>
          <a:p>
            <a:r>
              <a:rPr lang="en-US" dirty="0"/>
              <a:t>	K will visit the children </a:t>
            </a:r>
          </a:p>
          <a:p>
            <a:endParaRPr lang="en-US" dirty="0"/>
          </a:p>
          <a:p>
            <a:endParaRPr lang="en-US" dirty="0"/>
          </a:p>
        </p:txBody>
      </p:sp>
      <p:sp>
        <p:nvSpPr>
          <p:cNvPr id="6" name="TextBox 5">
            <a:extLst>
              <a:ext uri="{FF2B5EF4-FFF2-40B4-BE49-F238E27FC236}">
                <a16:creationId xmlns:a16="http://schemas.microsoft.com/office/drawing/2014/main" id="{910E054B-885E-7961-4693-526A54725AAC}"/>
              </a:ext>
            </a:extLst>
          </p:cNvPr>
          <p:cNvSpPr txBox="1"/>
          <p:nvPr/>
        </p:nvSpPr>
        <p:spPr>
          <a:xfrm>
            <a:off x="401952" y="2722297"/>
            <a:ext cx="11581831" cy="369332"/>
          </a:xfrm>
          <a:prstGeom prst="rect">
            <a:avLst/>
          </a:prstGeom>
          <a:noFill/>
        </p:spPr>
        <p:txBody>
          <a:bodyPr wrap="square">
            <a:spAutoFit/>
          </a:bodyPr>
          <a:lstStyle/>
          <a:p>
            <a:r>
              <a:rPr lang="en-US" dirty="0"/>
              <a:t>These should be related to the specific concern</a:t>
            </a:r>
          </a:p>
        </p:txBody>
      </p:sp>
      <p:sp>
        <p:nvSpPr>
          <p:cNvPr id="3" name="TextBox 2">
            <a:extLst>
              <a:ext uri="{FF2B5EF4-FFF2-40B4-BE49-F238E27FC236}">
                <a16:creationId xmlns:a16="http://schemas.microsoft.com/office/drawing/2014/main" id="{3D3CE5C1-A155-6923-54E1-5AE0EC66AC19}"/>
              </a:ext>
            </a:extLst>
          </p:cNvPr>
          <p:cNvSpPr txBox="1"/>
          <p:nvPr/>
        </p:nvSpPr>
        <p:spPr>
          <a:xfrm>
            <a:off x="401952" y="5103674"/>
            <a:ext cx="11581831" cy="1754326"/>
          </a:xfrm>
          <a:prstGeom prst="rect">
            <a:avLst/>
          </a:prstGeom>
          <a:noFill/>
        </p:spPr>
        <p:txBody>
          <a:bodyPr wrap="square" rtlCol="0">
            <a:spAutoFit/>
          </a:bodyPr>
          <a:lstStyle/>
          <a:p>
            <a:r>
              <a:rPr lang="en-US" dirty="0"/>
              <a:t>Now – in addition to these steps, it would also include</a:t>
            </a:r>
          </a:p>
          <a:p>
            <a:endParaRPr lang="en-US" dirty="0"/>
          </a:p>
          <a:p>
            <a:r>
              <a:rPr lang="en-US" dirty="0"/>
              <a:t>	K will communicate any concerns or barriers to reunification efforts to the caseworker within 24 hours</a:t>
            </a:r>
          </a:p>
          <a:p>
            <a:r>
              <a:rPr lang="en-US" dirty="0"/>
              <a:t>	K will maintain consistent contact with caseworker, including monthly home visits.</a:t>
            </a:r>
          </a:p>
          <a:p>
            <a:endParaRPr lang="en-US" dirty="0"/>
          </a:p>
          <a:p>
            <a:endParaRPr lang="en-US" dirty="0"/>
          </a:p>
        </p:txBody>
      </p:sp>
    </p:spTree>
    <p:extLst>
      <p:ext uri="{BB962C8B-B14F-4D97-AF65-F5344CB8AC3E}">
        <p14:creationId xmlns:p14="http://schemas.microsoft.com/office/powerpoint/2010/main" val="140852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10F23-FDD7-D57D-49E1-7FAFCA646BA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1D3F7EA-A850-68E6-75E6-0176990E7296}"/>
              </a:ext>
            </a:extLst>
          </p:cNvPr>
          <p:cNvSpPr>
            <a:spLocks noGrp="1"/>
          </p:cNvSpPr>
          <p:nvPr>
            <p:ph type="title"/>
          </p:nvPr>
        </p:nvSpPr>
        <p:spPr>
          <a:xfrm>
            <a:off x="1166813" y="1433875"/>
            <a:ext cx="9779183" cy="638312"/>
          </a:xfrm>
        </p:spPr>
        <p:txBody>
          <a:bodyPr/>
          <a:lstStyle/>
          <a:p>
            <a:r>
              <a:rPr lang="en-US" sz="3600" dirty="0"/>
              <a:t>Concern x.5 – What steps will the family take to achieve what the Family and Caseworker want to see happen?  Identify the individuals who will complete those action steps.</a:t>
            </a:r>
          </a:p>
        </p:txBody>
      </p:sp>
      <p:sp>
        <p:nvSpPr>
          <p:cNvPr id="2" name="TextBox 1">
            <a:extLst>
              <a:ext uri="{FF2B5EF4-FFF2-40B4-BE49-F238E27FC236}">
                <a16:creationId xmlns:a16="http://schemas.microsoft.com/office/drawing/2014/main" id="{A1EE3A80-DB15-87B7-2AFE-475A6F736D23}"/>
              </a:ext>
            </a:extLst>
          </p:cNvPr>
          <p:cNvSpPr txBox="1"/>
          <p:nvPr/>
        </p:nvSpPr>
        <p:spPr>
          <a:xfrm>
            <a:off x="868677" y="3244334"/>
            <a:ext cx="11581831" cy="1200329"/>
          </a:xfrm>
          <a:prstGeom prst="rect">
            <a:avLst/>
          </a:prstGeom>
          <a:noFill/>
        </p:spPr>
        <p:txBody>
          <a:bodyPr wrap="square" rtlCol="0">
            <a:spAutoFit/>
          </a:bodyPr>
          <a:lstStyle/>
          <a:p>
            <a:r>
              <a:rPr lang="en-US" dirty="0"/>
              <a:t>Example - K will follow through with all recommendations from CCDJFS, service providers and Juvenile Court</a:t>
            </a:r>
          </a:p>
          <a:p>
            <a:endParaRPr lang="en-US" dirty="0"/>
          </a:p>
          <a:p>
            <a:r>
              <a:rPr lang="en-US" dirty="0"/>
              <a:t>	</a:t>
            </a:r>
          </a:p>
          <a:p>
            <a:endParaRPr lang="en-US" dirty="0"/>
          </a:p>
        </p:txBody>
      </p:sp>
      <p:sp>
        <p:nvSpPr>
          <p:cNvPr id="6" name="TextBox 5">
            <a:extLst>
              <a:ext uri="{FF2B5EF4-FFF2-40B4-BE49-F238E27FC236}">
                <a16:creationId xmlns:a16="http://schemas.microsoft.com/office/drawing/2014/main" id="{488B1353-805F-ADC6-E767-21F208417A3D}"/>
              </a:ext>
            </a:extLst>
          </p:cNvPr>
          <p:cNvSpPr txBox="1"/>
          <p:nvPr/>
        </p:nvSpPr>
        <p:spPr>
          <a:xfrm>
            <a:off x="401952" y="2722297"/>
            <a:ext cx="11581831" cy="369332"/>
          </a:xfrm>
          <a:prstGeom prst="rect">
            <a:avLst/>
          </a:prstGeom>
          <a:noFill/>
        </p:spPr>
        <p:txBody>
          <a:bodyPr wrap="square">
            <a:spAutoFit/>
          </a:bodyPr>
          <a:lstStyle/>
          <a:p>
            <a:r>
              <a:rPr lang="en-US" dirty="0"/>
              <a:t>Should not leave room for doubt</a:t>
            </a:r>
          </a:p>
        </p:txBody>
      </p:sp>
      <p:sp>
        <p:nvSpPr>
          <p:cNvPr id="3" name="TextBox 2">
            <a:extLst>
              <a:ext uri="{FF2B5EF4-FFF2-40B4-BE49-F238E27FC236}">
                <a16:creationId xmlns:a16="http://schemas.microsoft.com/office/drawing/2014/main" id="{82F4937B-6AD6-F097-FD30-37CE82125DA2}"/>
              </a:ext>
            </a:extLst>
          </p:cNvPr>
          <p:cNvSpPr txBox="1"/>
          <p:nvPr/>
        </p:nvSpPr>
        <p:spPr>
          <a:xfrm>
            <a:off x="763902" y="3669799"/>
            <a:ext cx="11581831" cy="2031325"/>
          </a:xfrm>
          <a:prstGeom prst="rect">
            <a:avLst/>
          </a:prstGeom>
          <a:noFill/>
        </p:spPr>
        <p:txBody>
          <a:bodyPr wrap="square" rtlCol="0">
            <a:spAutoFit/>
          </a:bodyPr>
          <a:lstStyle/>
          <a:p>
            <a:r>
              <a:rPr lang="en-US" dirty="0"/>
              <a:t>Concerns</a:t>
            </a:r>
          </a:p>
          <a:p>
            <a:pPr marL="742950" lvl="1" indent="-285750">
              <a:buFont typeface="Arial" panose="020B0604020202020204" pitchFamily="34" charset="0"/>
              <a:buChar char="•"/>
            </a:pPr>
            <a:r>
              <a:rPr lang="en-US" dirty="0"/>
              <a:t>Is a recommendation or suggestion</a:t>
            </a:r>
          </a:p>
          <a:p>
            <a:pPr marL="742950" lvl="1" indent="-285750">
              <a:buFont typeface="Arial" panose="020B0604020202020204" pitchFamily="34" charset="0"/>
              <a:buChar char="•"/>
            </a:pPr>
            <a:r>
              <a:rPr lang="en-US" dirty="0"/>
              <a:t>How was it communicated to the subject/counsel</a:t>
            </a:r>
          </a:p>
          <a:p>
            <a:pPr marL="742950" lvl="1" indent="-285750">
              <a:buFont typeface="Arial" panose="020B0604020202020204" pitchFamily="34" charset="0"/>
              <a:buChar char="•"/>
            </a:pPr>
            <a:r>
              <a:rPr lang="en-US" dirty="0"/>
              <a:t>Was it a reasonable recommendation		</a:t>
            </a:r>
          </a:p>
          <a:p>
            <a:endParaRPr lang="en-US" dirty="0"/>
          </a:p>
          <a:p>
            <a:endParaRPr lang="en-US" dirty="0"/>
          </a:p>
          <a:p>
            <a:endParaRPr lang="en-US" dirty="0"/>
          </a:p>
        </p:txBody>
      </p:sp>
    </p:spTree>
    <p:extLst>
      <p:ext uri="{BB962C8B-B14F-4D97-AF65-F5344CB8AC3E}">
        <p14:creationId xmlns:p14="http://schemas.microsoft.com/office/powerpoint/2010/main" val="173566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544BF-49EC-92D6-B02E-BB0CAEA2F2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4C420D9-DE2E-42EB-5BF2-D9C23C9053BA}"/>
              </a:ext>
            </a:extLst>
          </p:cNvPr>
          <p:cNvSpPr>
            <a:spLocks noGrp="1"/>
          </p:cNvSpPr>
          <p:nvPr>
            <p:ph type="title"/>
          </p:nvPr>
        </p:nvSpPr>
        <p:spPr>
          <a:xfrm>
            <a:off x="1206408" y="887666"/>
            <a:ext cx="9779183" cy="638312"/>
          </a:xfrm>
        </p:spPr>
        <p:txBody>
          <a:bodyPr/>
          <a:lstStyle/>
          <a:p>
            <a:r>
              <a:rPr lang="en-US" dirty="0"/>
              <a:t>Concern x.6 – How will the family’s progress be measured?</a:t>
            </a:r>
          </a:p>
        </p:txBody>
      </p:sp>
      <p:sp>
        <p:nvSpPr>
          <p:cNvPr id="2" name="TextBox 1">
            <a:extLst>
              <a:ext uri="{FF2B5EF4-FFF2-40B4-BE49-F238E27FC236}">
                <a16:creationId xmlns:a16="http://schemas.microsoft.com/office/drawing/2014/main" id="{2EDE4B60-BDCB-B620-0CCD-13050C834CDE}"/>
              </a:ext>
            </a:extLst>
          </p:cNvPr>
          <p:cNvSpPr txBox="1"/>
          <p:nvPr/>
        </p:nvSpPr>
        <p:spPr>
          <a:xfrm>
            <a:off x="401952" y="4476623"/>
            <a:ext cx="11581831" cy="1754326"/>
          </a:xfrm>
          <a:prstGeom prst="rect">
            <a:avLst/>
          </a:prstGeom>
          <a:noFill/>
        </p:spPr>
        <p:txBody>
          <a:bodyPr wrap="square" rtlCol="0">
            <a:spAutoFit/>
          </a:bodyPr>
          <a:lstStyle/>
          <a:p>
            <a:r>
              <a:rPr lang="en-US" dirty="0">
                <a:solidFill>
                  <a:srgbClr val="FFFF00"/>
                </a:solidFill>
              </a:rPr>
              <a:t>x.5 - K will visit the children</a:t>
            </a:r>
          </a:p>
          <a:p>
            <a:r>
              <a:rPr lang="en-US" dirty="0">
                <a:solidFill>
                  <a:srgbClr val="FFFF00"/>
                </a:solidFill>
              </a:rPr>
              <a:t>	</a:t>
            </a:r>
          </a:p>
          <a:p>
            <a:r>
              <a:rPr lang="en-US" dirty="0"/>
              <a:t>Historically – Progress will be measured by K attending visits </a:t>
            </a:r>
          </a:p>
          <a:p>
            <a:r>
              <a:rPr lang="en-US" dirty="0"/>
              <a:t>Current – K will attend at least 80% of scheduled parenting time</a:t>
            </a:r>
          </a:p>
          <a:p>
            <a:r>
              <a:rPr lang="en-US" dirty="0"/>
              <a:t>	depending on the circumstances, additions may be and never while under the influence/ and shall 	demonstrate skills learned during parenting classes, conflict resolution training</a:t>
            </a:r>
          </a:p>
        </p:txBody>
      </p:sp>
      <p:sp>
        <p:nvSpPr>
          <p:cNvPr id="6" name="TextBox 5">
            <a:extLst>
              <a:ext uri="{FF2B5EF4-FFF2-40B4-BE49-F238E27FC236}">
                <a16:creationId xmlns:a16="http://schemas.microsoft.com/office/drawing/2014/main" id="{44BEE616-34A7-73BC-F0FA-5D0426BE46C9}"/>
              </a:ext>
            </a:extLst>
          </p:cNvPr>
          <p:cNvSpPr txBox="1"/>
          <p:nvPr/>
        </p:nvSpPr>
        <p:spPr>
          <a:xfrm>
            <a:off x="401952" y="2722297"/>
            <a:ext cx="10904223" cy="1754326"/>
          </a:xfrm>
          <a:prstGeom prst="rect">
            <a:avLst/>
          </a:prstGeom>
          <a:noFill/>
        </p:spPr>
        <p:txBody>
          <a:bodyPr wrap="square">
            <a:spAutoFit/>
          </a:bodyPr>
          <a:lstStyle/>
          <a:p>
            <a:r>
              <a:rPr lang="en-US" dirty="0"/>
              <a:t>In the last six months, I have reached the belief that this is the most important section of the case plan.  Consequently, it has seen the most radical modifications.</a:t>
            </a:r>
          </a:p>
          <a:p>
            <a:endParaRPr lang="en-US" dirty="0"/>
          </a:p>
          <a:p>
            <a:r>
              <a:rPr lang="en-US" dirty="0"/>
              <a:t>How this section is worded takes the case plan from a checklist to a more evidence-based measure of progress</a:t>
            </a:r>
          </a:p>
          <a:p>
            <a:endParaRPr lang="en-US" dirty="0"/>
          </a:p>
        </p:txBody>
      </p:sp>
    </p:spTree>
    <p:extLst>
      <p:ext uri="{BB962C8B-B14F-4D97-AF65-F5344CB8AC3E}">
        <p14:creationId xmlns:p14="http://schemas.microsoft.com/office/powerpoint/2010/main" val="145258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5C9EF-7AEF-B4BC-B609-D7EA815D21F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E3CB002-1388-7023-A9BC-8613154EB7D2}"/>
              </a:ext>
            </a:extLst>
          </p:cNvPr>
          <p:cNvSpPr>
            <a:spLocks noGrp="1"/>
          </p:cNvSpPr>
          <p:nvPr>
            <p:ph type="title"/>
          </p:nvPr>
        </p:nvSpPr>
        <p:spPr>
          <a:xfrm>
            <a:off x="1206407" y="912068"/>
            <a:ext cx="9779183" cy="638312"/>
          </a:xfrm>
        </p:spPr>
        <p:txBody>
          <a:bodyPr/>
          <a:lstStyle/>
          <a:p>
            <a:r>
              <a:rPr lang="en-US" dirty="0"/>
              <a:t>Concern x.6 – How will the family’s progress be measured?</a:t>
            </a:r>
          </a:p>
        </p:txBody>
      </p:sp>
      <p:sp>
        <p:nvSpPr>
          <p:cNvPr id="2" name="TextBox 1">
            <a:extLst>
              <a:ext uri="{FF2B5EF4-FFF2-40B4-BE49-F238E27FC236}">
                <a16:creationId xmlns:a16="http://schemas.microsoft.com/office/drawing/2014/main" id="{9E153196-8FFE-B80D-4195-6BA23874F111}"/>
              </a:ext>
            </a:extLst>
          </p:cNvPr>
          <p:cNvSpPr txBox="1"/>
          <p:nvPr/>
        </p:nvSpPr>
        <p:spPr>
          <a:xfrm>
            <a:off x="305084" y="2722297"/>
            <a:ext cx="11581831" cy="2862322"/>
          </a:xfrm>
          <a:prstGeom prst="rect">
            <a:avLst/>
          </a:prstGeom>
          <a:noFill/>
        </p:spPr>
        <p:txBody>
          <a:bodyPr wrap="square" rtlCol="0">
            <a:spAutoFit/>
          </a:bodyPr>
          <a:lstStyle/>
          <a:p>
            <a:r>
              <a:rPr lang="en-US" dirty="0">
                <a:solidFill>
                  <a:srgbClr val="FFFF00"/>
                </a:solidFill>
              </a:rPr>
              <a:t>K will have a substance use assessment and follow all recommendation </a:t>
            </a:r>
          </a:p>
          <a:p>
            <a:r>
              <a:rPr lang="en-US" dirty="0">
                <a:solidFill>
                  <a:srgbClr val="FFFF00"/>
                </a:solidFill>
              </a:rPr>
              <a:t>	</a:t>
            </a:r>
          </a:p>
          <a:p>
            <a:r>
              <a:rPr lang="en-US" dirty="0"/>
              <a:t>Historically – K will complete a substance use assessment and follow recommendation</a:t>
            </a:r>
          </a:p>
          <a:p>
            <a:endParaRPr lang="en-US" dirty="0"/>
          </a:p>
          <a:p>
            <a:r>
              <a:rPr lang="en-US" dirty="0"/>
              <a:t>Current – K will complete a substance assessment within 30 days and follow recommendations, Additionally, K will provide negative drug screen for at least two months before unsupervised parenting time and six months before reunification shall be considered.  </a:t>
            </a:r>
          </a:p>
          <a:p>
            <a:r>
              <a:rPr lang="en-US" dirty="0"/>
              <a:t>	</a:t>
            </a:r>
          </a:p>
          <a:p>
            <a:r>
              <a:rPr lang="en-US" dirty="0"/>
              <a:t>	</a:t>
            </a:r>
          </a:p>
          <a:p>
            <a:endParaRPr lang="en-US" dirty="0"/>
          </a:p>
        </p:txBody>
      </p:sp>
    </p:spTree>
    <p:extLst>
      <p:ext uri="{BB962C8B-B14F-4D97-AF65-F5344CB8AC3E}">
        <p14:creationId xmlns:p14="http://schemas.microsoft.com/office/powerpoint/2010/main" val="111480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9DECB-73CC-A297-3DC0-0C25DD8C71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42EA05D-F840-5A02-453E-295E5A087EE7}"/>
              </a:ext>
            </a:extLst>
          </p:cNvPr>
          <p:cNvSpPr>
            <a:spLocks noGrp="1"/>
          </p:cNvSpPr>
          <p:nvPr>
            <p:ph type="title"/>
          </p:nvPr>
        </p:nvSpPr>
        <p:spPr>
          <a:xfrm>
            <a:off x="1206407" y="912068"/>
            <a:ext cx="9779183" cy="638312"/>
          </a:xfrm>
        </p:spPr>
        <p:txBody>
          <a:bodyPr/>
          <a:lstStyle/>
          <a:p>
            <a:r>
              <a:rPr lang="en-US" dirty="0"/>
              <a:t>Concern x.6 – How will the family’s progress be measured?</a:t>
            </a:r>
          </a:p>
        </p:txBody>
      </p:sp>
      <p:sp>
        <p:nvSpPr>
          <p:cNvPr id="2" name="TextBox 1">
            <a:extLst>
              <a:ext uri="{FF2B5EF4-FFF2-40B4-BE49-F238E27FC236}">
                <a16:creationId xmlns:a16="http://schemas.microsoft.com/office/drawing/2014/main" id="{E4957EC7-D401-285B-68E4-946704D278B3}"/>
              </a:ext>
            </a:extLst>
          </p:cNvPr>
          <p:cNvSpPr txBox="1"/>
          <p:nvPr/>
        </p:nvSpPr>
        <p:spPr>
          <a:xfrm>
            <a:off x="305084" y="2722297"/>
            <a:ext cx="11581831" cy="3693319"/>
          </a:xfrm>
          <a:prstGeom prst="rect">
            <a:avLst/>
          </a:prstGeom>
          <a:noFill/>
        </p:spPr>
        <p:txBody>
          <a:bodyPr wrap="square" rtlCol="0">
            <a:spAutoFit/>
          </a:bodyPr>
          <a:lstStyle/>
          <a:p>
            <a:r>
              <a:rPr lang="en-US" dirty="0">
                <a:solidFill>
                  <a:schemeClr val="bg1"/>
                </a:solidFill>
              </a:rPr>
              <a:t>Some specific measurements for common service</a:t>
            </a:r>
          </a:p>
          <a:p>
            <a:endParaRPr lang="en-US" dirty="0">
              <a:solidFill>
                <a:schemeClr val="bg1"/>
              </a:solidFill>
            </a:endParaRPr>
          </a:p>
          <a:p>
            <a:r>
              <a:rPr lang="en-US" dirty="0">
                <a:solidFill>
                  <a:schemeClr val="bg1"/>
                </a:solidFill>
              </a:rPr>
              <a:t>Deplorable home – Continuing improvement to the conditions of the home and documented by monthly photographing of the home by CCDJFS</a:t>
            </a:r>
          </a:p>
          <a:p>
            <a:endParaRPr lang="en-US" dirty="0">
              <a:solidFill>
                <a:schemeClr val="bg1"/>
              </a:solidFill>
            </a:endParaRPr>
          </a:p>
          <a:p>
            <a:r>
              <a:rPr lang="en-US" dirty="0">
                <a:solidFill>
                  <a:schemeClr val="bg1"/>
                </a:solidFill>
              </a:rPr>
              <a:t>Truancy – The child attending school at least 95% of the time</a:t>
            </a:r>
          </a:p>
          <a:p>
            <a:endParaRPr lang="en-US" dirty="0">
              <a:solidFill>
                <a:schemeClr val="bg1"/>
              </a:solidFill>
            </a:endParaRPr>
          </a:p>
          <a:p>
            <a:r>
              <a:rPr lang="en-US" dirty="0">
                <a:solidFill>
                  <a:schemeClr val="bg1"/>
                </a:solidFill>
              </a:rPr>
              <a:t>Behavioral Removals from School – Reduction of classroom removals from 50% within 6 months</a:t>
            </a:r>
          </a:p>
          <a:p>
            <a:r>
              <a:rPr lang="en-US" dirty="0">
                <a:solidFill>
                  <a:schemeClr val="bg1"/>
                </a:solidFill>
              </a:rPr>
              <a:t>	.  </a:t>
            </a:r>
          </a:p>
          <a:p>
            <a:r>
              <a:rPr lang="en-US" dirty="0">
                <a:solidFill>
                  <a:schemeClr val="bg1"/>
                </a:solidFill>
              </a:rPr>
              <a:t>Employment – Providing documentation of paystubs, of employment monthly to CCDJFS</a:t>
            </a:r>
          </a:p>
          <a:p>
            <a:endParaRPr lang="en-US" dirty="0">
              <a:solidFill>
                <a:schemeClr val="bg1"/>
              </a:solidFill>
            </a:endParaRPr>
          </a:p>
          <a:p>
            <a:r>
              <a:rPr lang="en-US" dirty="0">
                <a:solidFill>
                  <a:schemeClr val="bg1"/>
                </a:solidFill>
              </a:rPr>
              <a:t>Housing – Provide copy of lease or deed	</a:t>
            </a:r>
          </a:p>
          <a:p>
            <a:endParaRPr lang="en-US" dirty="0"/>
          </a:p>
        </p:txBody>
      </p:sp>
    </p:spTree>
    <p:extLst>
      <p:ext uri="{BB962C8B-B14F-4D97-AF65-F5344CB8AC3E}">
        <p14:creationId xmlns:p14="http://schemas.microsoft.com/office/powerpoint/2010/main" val="32971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DDF60-66BB-4F63-79AC-151A50FBF48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9FA9AF-F228-87FD-CB4B-4881DB88790E}"/>
              </a:ext>
            </a:extLst>
          </p:cNvPr>
          <p:cNvSpPr>
            <a:spLocks noGrp="1"/>
          </p:cNvSpPr>
          <p:nvPr>
            <p:ph type="title"/>
          </p:nvPr>
        </p:nvSpPr>
        <p:spPr>
          <a:xfrm>
            <a:off x="1206407" y="1143943"/>
            <a:ext cx="9779183" cy="638312"/>
          </a:xfrm>
        </p:spPr>
        <p:txBody>
          <a:bodyPr/>
          <a:lstStyle/>
          <a:p>
            <a:r>
              <a:rPr lang="en-US" dirty="0"/>
              <a:t>Concern x.7 – When will the family’s progress be reviewed?</a:t>
            </a:r>
          </a:p>
        </p:txBody>
      </p:sp>
      <p:sp>
        <p:nvSpPr>
          <p:cNvPr id="2" name="TextBox 1">
            <a:extLst>
              <a:ext uri="{FF2B5EF4-FFF2-40B4-BE49-F238E27FC236}">
                <a16:creationId xmlns:a16="http://schemas.microsoft.com/office/drawing/2014/main" id="{B7822E1D-156B-0016-155C-2C23F5BD73CC}"/>
              </a:ext>
            </a:extLst>
          </p:cNvPr>
          <p:cNvSpPr txBox="1"/>
          <p:nvPr/>
        </p:nvSpPr>
        <p:spPr>
          <a:xfrm>
            <a:off x="305084" y="2610785"/>
            <a:ext cx="11581831" cy="2031325"/>
          </a:xfrm>
          <a:prstGeom prst="rect">
            <a:avLst/>
          </a:prstGeom>
          <a:noFill/>
        </p:spPr>
        <p:txBody>
          <a:bodyPr wrap="square" rtlCol="0">
            <a:spAutoFit/>
          </a:bodyPr>
          <a:lstStyle/>
          <a:p>
            <a:endParaRPr lang="en-US" dirty="0"/>
          </a:p>
          <a:p>
            <a:r>
              <a:rPr lang="en-US" dirty="0"/>
              <a:t>Historically and currently – Progress will be reviewed during Family Team Meetings, Semi-Annual Review, monthly case reviews between worker and supervisors.</a:t>
            </a:r>
          </a:p>
          <a:p>
            <a:endParaRPr lang="en-US" dirty="0"/>
          </a:p>
          <a:p>
            <a:endParaRPr lang="en-US" dirty="0"/>
          </a:p>
          <a:p>
            <a:r>
              <a:rPr lang="en-US" dirty="0"/>
              <a:t>Have since included – bi-weekly communication with the children’s teachers and all service providers for the family, submission to the Court of all assessments within 14 days of receipt.</a:t>
            </a:r>
          </a:p>
        </p:txBody>
      </p:sp>
    </p:spTree>
    <p:extLst>
      <p:ext uri="{BB962C8B-B14F-4D97-AF65-F5344CB8AC3E}">
        <p14:creationId xmlns:p14="http://schemas.microsoft.com/office/powerpoint/2010/main" val="148127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7FC93-B187-D585-74CF-C46DB6F885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789D98-74A9-BF69-4D77-CA69731E2560}"/>
              </a:ext>
            </a:extLst>
          </p:cNvPr>
          <p:cNvSpPr>
            <a:spLocks noGrp="1"/>
          </p:cNvSpPr>
          <p:nvPr>
            <p:ph type="title"/>
          </p:nvPr>
        </p:nvSpPr>
        <p:spPr>
          <a:xfrm>
            <a:off x="1206407" y="1143943"/>
            <a:ext cx="9779183" cy="638312"/>
          </a:xfrm>
        </p:spPr>
        <p:txBody>
          <a:bodyPr/>
          <a:lstStyle/>
          <a:p>
            <a:r>
              <a:rPr lang="en-US" dirty="0"/>
              <a:t>Concern Example</a:t>
            </a:r>
          </a:p>
        </p:txBody>
      </p:sp>
      <p:sp>
        <p:nvSpPr>
          <p:cNvPr id="2" name="TextBox 1">
            <a:extLst>
              <a:ext uri="{FF2B5EF4-FFF2-40B4-BE49-F238E27FC236}">
                <a16:creationId xmlns:a16="http://schemas.microsoft.com/office/drawing/2014/main" id="{4EA16FB8-83DC-8C82-5269-1EE487A3A656}"/>
              </a:ext>
            </a:extLst>
          </p:cNvPr>
          <p:cNvSpPr txBox="1"/>
          <p:nvPr/>
        </p:nvSpPr>
        <p:spPr>
          <a:xfrm>
            <a:off x="305082" y="2496485"/>
            <a:ext cx="11581831" cy="4524315"/>
          </a:xfrm>
          <a:prstGeom prst="rect">
            <a:avLst/>
          </a:prstGeom>
          <a:noFill/>
        </p:spPr>
        <p:txBody>
          <a:bodyPr wrap="square" rtlCol="0">
            <a:spAutoFit/>
          </a:bodyPr>
          <a:lstStyle/>
          <a:p>
            <a:r>
              <a:rPr lang="en-US" dirty="0"/>
              <a:t>Concern 3.1 – replace the current language with “Aubrey and Anna are in need of a safe and appropriate living environment where their basic and special needs are met while the family engages in reunification services.”</a:t>
            </a:r>
          </a:p>
          <a:p>
            <a:r>
              <a:rPr lang="en-US" dirty="0"/>
              <a:t> </a:t>
            </a:r>
          </a:p>
          <a:p>
            <a:r>
              <a:rPr lang="en-US" dirty="0"/>
              <a:t>Concern 3.2 – replace the current language with “CCDJFS meeting all of Aubrey and Anna basic and special needs met during the removal.”</a:t>
            </a:r>
          </a:p>
          <a:p>
            <a:r>
              <a:rPr lang="en-US" dirty="0"/>
              <a:t> </a:t>
            </a:r>
          </a:p>
          <a:p>
            <a:r>
              <a:rPr lang="en-US" dirty="0"/>
              <a:t>Concern 3.3 – replace the current language with:</a:t>
            </a:r>
          </a:p>
          <a:p>
            <a:r>
              <a:rPr lang="en-US" dirty="0"/>
              <a:t> </a:t>
            </a:r>
          </a:p>
          <a:p>
            <a:r>
              <a:rPr lang="en-US" dirty="0"/>
              <a:t>Ashley and Matthew are working to remedy the conditions that led to the child’s removal, and it will take time to be able to complete those services and demonstrate the conditions are remedied. </a:t>
            </a:r>
          </a:p>
          <a:p>
            <a:r>
              <a:rPr lang="en-US" dirty="0"/>
              <a:t> </a:t>
            </a:r>
          </a:p>
          <a:p>
            <a:r>
              <a:rPr lang="en-US" dirty="0"/>
              <a:t>Due to Aubrey and Anna’s age and development, they are too vulnerable to remain in the home of Ashley and Matthew.  Aubrey and Anna have been exposed to domestic violence and substance abuse by Ashley and Matthew, which puts Aubrey and Anna at risk for emotional and behavioral functioning, as demonstrated by Aubrey and Anna’s physical aggression during conflict.</a:t>
            </a:r>
          </a:p>
          <a:p>
            <a:r>
              <a:rPr lang="en-US" dirty="0"/>
              <a:t> </a:t>
            </a:r>
          </a:p>
        </p:txBody>
      </p:sp>
    </p:spTree>
    <p:extLst>
      <p:ext uri="{BB962C8B-B14F-4D97-AF65-F5344CB8AC3E}">
        <p14:creationId xmlns:p14="http://schemas.microsoft.com/office/powerpoint/2010/main" val="240874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C476C-3EC0-1209-66ED-1744C99413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C79EFE-DEC8-21A5-BD1C-E27B36C29099}"/>
              </a:ext>
            </a:extLst>
          </p:cNvPr>
          <p:cNvSpPr>
            <a:spLocks noGrp="1"/>
          </p:cNvSpPr>
          <p:nvPr>
            <p:ph type="title"/>
          </p:nvPr>
        </p:nvSpPr>
        <p:spPr/>
        <p:txBody>
          <a:bodyPr/>
          <a:lstStyle/>
          <a:p>
            <a:r>
              <a:rPr lang="en-US" dirty="0"/>
              <a:t>WHAT BROKE THE CAMEL’S BACK?</a:t>
            </a:r>
          </a:p>
        </p:txBody>
      </p:sp>
      <p:sp>
        <p:nvSpPr>
          <p:cNvPr id="3" name="Content Placeholder 2">
            <a:extLst>
              <a:ext uri="{FF2B5EF4-FFF2-40B4-BE49-F238E27FC236}">
                <a16:creationId xmlns:a16="http://schemas.microsoft.com/office/drawing/2014/main" id="{2076A908-9A81-4C40-E404-66AF6A4AEC5D}"/>
              </a:ext>
            </a:extLst>
          </p:cNvPr>
          <p:cNvSpPr>
            <a:spLocks noGrp="1"/>
          </p:cNvSpPr>
          <p:nvPr>
            <p:ph idx="14"/>
          </p:nvPr>
        </p:nvSpPr>
        <p:spPr/>
        <p:txBody>
          <a:bodyPr>
            <a:normAutofit fontScale="92500" lnSpcReduction="10000"/>
          </a:bodyPr>
          <a:lstStyle/>
          <a:p>
            <a:pPr marL="59436" indent="0">
              <a:buNone/>
            </a:pPr>
            <a:r>
              <a:rPr lang="en-US" dirty="0">
                <a:solidFill>
                  <a:schemeClr val="tx1"/>
                </a:solidFill>
              </a:rPr>
              <a:t>Case Plan Concern 2</a:t>
            </a:r>
          </a:p>
          <a:p>
            <a:pPr marL="59436" indent="0">
              <a:buNone/>
            </a:pPr>
            <a:r>
              <a:rPr lang="en-US" dirty="0">
                <a:solidFill>
                  <a:schemeClr val="tx1"/>
                </a:solidFill>
              </a:rPr>
              <a:t>	2.5 – M shall have a mental health assessment and follow recommendations.</a:t>
            </a:r>
          </a:p>
          <a:p>
            <a:pPr marL="59436" indent="0">
              <a:buNone/>
            </a:pPr>
            <a:r>
              <a:rPr lang="en-US" dirty="0">
                <a:solidFill>
                  <a:schemeClr val="tx1"/>
                </a:solidFill>
              </a:rPr>
              <a:t>	2.6 – Progress will be measured by home visits, ongoing conversations, 	observations and documentation with family and service providers.</a:t>
            </a:r>
          </a:p>
          <a:p>
            <a:pPr marL="59436" indent="0">
              <a:buNone/>
            </a:pPr>
            <a:r>
              <a:rPr lang="en-US" dirty="0">
                <a:solidFill>
                  <a:schemeClr val="tx1"/>
                </a:solidFill>
              </a:rPr>
              <a:t>	2.7 – Progress will be reviewed at monthly team meetings, monthly home visits, 	family team meetings, SARs and during case reviews.</a:t>
            </a:r>
          </a:p>
          <a:p>
            <a:pPr marL="59436" indent="0">
              <a:buNone/>
            </a:pPr>
            <a:endParaRPr lang="en-US" dirty="0">
              <a:solidFill>
                <a:schemeClr val="tx1"/>
              </a:solidFill>
            </a:endParaRPr>
          </a:p>
          <a:p>
            <a:pPr marL="59436" indent="0">
              <a:buNone/>
            </a:pPr>
            <a:r>
              <a:rPr lang="en-US" dirty="0">
                <a:solidFill>
                  <a:schemeClr val="tx1"/>
                </a:solidFill>
              </a:rPr>
              <a:t>DJFS and Mother asserted Mother was case plan compliant</a:t>
            </a:r>
          </a:p>
          <a:p>
            <a:pPr marL="59436" indent="0">
              <a:buNone/>
            </a:pPr>
            <a:endParaRPr lang="en-US" dirty="0">
              <a:solidFill>
                <a:schemeClr val="tx1"/>
              </a:solidFill>
            </a:endParaRPr>
          </a:p>
          <a:p>
            <a:pPr marL="59436" indent="0">
              <a:buNone/>
            </a:pPr>
            <a:r>
              <a:rPr lang="en-US" dirty="0">
                <a:solidFill>
                  <a:schemeClr val="tx1"/>
                </a:solidFill>
              </a:rPr>
              <a:t>Upon further review……</a:t>
            </a:r>
          </a:p>
        </p:txBody>
      </p:sp>
    </p:spTree>
    <p:extLst>
      <p:ext uri="{BB962C8B-B14F-4D97-AF65-F5344CB8AC3E}">
        <p14:creationId xmlns:p14="http://schemas.microsoft.com/office/powerpoint/2010/main" val="71752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8B049-4E22-697F-D9E9-1F47F32962F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072694B-1845-A498-D7E9-EA948ABAE4F6}"/>
              </a:ext>
            </a:extLst>
          </p:cNvPr>
          <p:cNvSpPr>
            <a:spLocks noGrp="1"/>
          </p:cNvSpPr>
          <p:nvPr>
            <p:ph type="title"/>
          </p:nvPr>
        </p:nvSpPr>
        <p:spPr>
          <a:xfrm>
            <a:off x="1206407" y="1143943"/>
            <a:ext cx="9779183" cy="638312"/>
          </a:xfrm>
        </p:spPr>
        <p:txBody>
          <a:bodyPr/>
          <a:lstStyle/>
          <a:p>
            <a:r>
              <a:rPr lang="en-US" dirty="0"/>
              <a:t>Concern Example</a:t>
            </a:r>
          </a:p>
        </p:txBody>
      </p:sp>
      <p:sp>
        <p:nvSpPr>
          <p:cNvPr id="2" name="TextBox 1">
            <a:extLst>
              <a:ext uri="{FF2B5EF4-FFF2-40B4-BE49-F238E27FC236}">
                <a16:creationId xmlns:a16="http://schemas.microsoft.com/office/drawing/2014/main" id="{D72FAD0D-617F-C1C9-2EFA-10B1F9AA885B}"/>
              </a:ext>
            </a:extLst>
          </p:cNvPr>
          <p:cNvSpPr txBox="1"/>
          <p:nvPr/>
        </p:nvSpPr>
        <p:spPr>
          <a:xfrm>
            <a:off x="305082" y="2248835"/>
            <a:ext cx="11581831" cy="3970318"/>
          </a:xfrm>
          <a:prstGeom prst="rect">
            <a:avLst/>
          </a:prstGeom>
          <a:noFill/>
        </p:spPr>
        <p:txBody>
          <a:bodyPr wrap="square" rtlCol="0">
            <a:spAutoFit/>
          </a:bodyPr>
          <a:lstStyle/>
          <a:p>
            <a:endParaRPr lang="en-US" dirty="0"/>
          </a:p>
          <a:p>
            <a:r>
              <a:rPr lang="en-US" dirty="0"/>
              <a:t>Concern 3.4 – replace current language with “Available to CCDJFS are multiple licensed placement options that can provide for Aubrey and Anna’s basic and special needs while working with the family towards reunification.  Additionally, CCDJFS has the ability to identify and locate potential unlicensed kinship placements.”</a:t>
            </a:r>
          </a:p>
          <a:p>
            <a:r>
              <a:rPr lang="en-US" dirty="0"/>
              <a:t> </a:t>
            </a:r>
          </a:p>
          <a:p>
            <a:r>
              <a:rPr lang="en-US" dirty="0"/>
              <a:t>Concern 3.5 –  replace current language with </a:t>
            </a:r>
          </a:p>
          <a:p>
            <a:r>
              <a:rPr lang="en-US" dirty="0"/>
              <a:t>CCDJFS shall determine if Aubrey and Anna’s have any current unmet medical or mental health needs and ensure those needs are addressed.</a:t>
            </a:r>
          </a:p>
          <a:p>
            <a:r>
              <a:rPr lang="en-US" dirty="0"/>
              <a:t> </a:t>
            </a:r>
          </a:p>
          <a:p>
            <a:r>
              <a:rPr lang="en-US" dirty="0"/>
              <a:t>CCDJFS shall ensure all appropriate medical and mental health appointments are scheduled, and work to remove any barriers towards obtaining needed medical and mental health treatment.</a:t>
            </a:r>
          </a:p>
          <a:p>
            <a:r>
              <a:rPr lang="en-US" dirty="0"/>
              <a:t> </a:t>
            </a:r>
          </a:p>
          <a:p>
            <a:r>
              <a:rPr lang="en-US" dirty="0"/>
              <a:t>CCDJFS shall ensure Aubrey and Anna are enrolled in school and are receiving any necessary special education.</a:t>
            </a:r>
          </a:p>
          <a:p>
            <a:r>
              <a:rPr lang="en-US" dirty="0"/>
              <a:t> </a:t>
            </a:r>
          </a:p>
        </p:txBody>
      </p:sp>
    </p:spTree>
    <p:extLst>
      <p:ext uri="{BB962C8B-B14F-4D97-AF65-F5344CB8AC3E}">
        <p14:creationId xmlns:p14="http://schemas.microsoft.com/office/powerpoint/2010/main" val="205144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D816C-D126-3D5E-35A1-580B90422F7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682D1CB-1540-5A6B-7FFD-D1F4F404FB16}"/>
              </a:ext>
            </a:extLst>
          </p:cNvPr>
          <p:cNvSpPr>
            <a:spLocks noGrp="1"/>
          </p:cNvSpPr>
          <p:nvPr>
            <p:ph type="title"/>
          </p:nvPr>
        </p:nvSpPr>
        <p:spPr>
          <a:xfrm>
            <a:off x="1206407" y="1143943"/>
            <a:ext cx="9779183" cy="638312"/>
          </a:xfrm>
        </p:spPr>
        <p:txBody>
          <a:bodyPr/>
          <a:lstStyle/>
          <a:p>
            <a:r>
              <a:rPr lang="en-US" dirty="0"/>
              <a:t>Concern Example</a:t>
            </a:r>
          </a:p>
        </p:txBody>
      </p:sp>
      <p:sp>
        <p:nvSpPr>
          <p:cNvPr id="2" name="TextBox 1">
            <a:extLst>
              <a:ext uri="{FF2B5EF4-FFF2-40B4-BE49-F238E27FC236}">
                <a16:creationId xmlns:a16="http://schemas.microsoft.com/office/drawing/2014/main" id="{EB46CA3E-35AE-F5F4-6420-A8257673225B}"/>
              </a:ext>
            </a:extLst>
          </p:cNvPr>
          <p:cNvSpPr txBox="1"/>
          <p:nvPr/>
        </p:nvSpPr>
        <p:spPr>
          <a:xfrm>
            <a:off x="305083" y="1658285"/>
            <a:ext cx="12182192" cy="5078313"/>
          </a:xfrm>
          <a:prstGeom prst="rect">
            <a:avLst/>
          </a:prstGeom>
          <a:noFill/>
        </p:spPr>
        <p:txBody>
          <a:bodyPr wrap="square" rtlCol="0">
            <a:spAutoFit/>
          </a:bodyPr>
          <a:lstStyle/>
          <a:p>
            <a:endParaRPr lang="en-US" dirty="0"/>
          </a:p>
          <a:p>
            <a:r>
              <a:rPr lang="en-US" dirty="0"/>
              <a:t>Concern 3.6 – replace all current language with the following:</a:t>
            </a:r>
          </a:p>
          <a:p>
            <a:r>
              <a:rPr lang="en-US" dirty="0"/>
              <a:t>PWBMB CCDJFS maintaining Aubrey and Anna at all times in a licensed foster home or home-study approved kinship placement in which negative drug screens have been submitted by all adults in the home and all adults in the home complete either foster care training or trauma informed care training as well as engaging with placement provider regularly to address issues as they arise.</a:t>
            </a:r>
          </a:p>
          <a:p>
            <a:r>
              <a:rPr lang="en-US" dirty="0"/>
              <a:t> </a:t>
            </a:r>
          </a:p>
          <a:p>
            <a:r>
              <a:rPr lang="en-US" dirty="0"/>
              <a:t>PWBMB CCDJFS obtaining Aubrey and Anna’s medical and mental health records within 30 days and communicating with the child’s primary care providers if identified to determine the child’s current medical and mental health needs.</a:t>
            </a:r>
          </a:p>
          <a:p>
            <a:r>
              <a:rPr lang="en-US" dirty="0"/>
              <a:t> </a:t>
            </a:r>
          </a:p>
          <a:p>
            <a:r>
              <a:rPr lang="en-US" dirty="0"/>
              <a:t>PWBMB CCDJFS obtaining the necessary medical insurance or payment method for Aubrey and Anna and scheduling appropriate medical and mental health assessments or appointments, ensuring the child attend those appointments.</a:t>
            </a:r>
          </a:p>
          <a:p>
            <a:r>
              <a:rPr lang="en-US" dirty="0"/>
              <a:t> </a:t>
            </a:r>
          </a:p>
          <a:p>
            <a:r>
              <a:rPr lang="en-US" dirty="0"/>
              <a:t>PWBMB CCDJFS enrolling Aubrey and Anna in school with Aubrey and Anna having no excused absences and monitoring their attendance, grades and behavior to determine if any special education services are necessary.</a:t>
            </a:r>
          </a:p>
          <a:p>
            <a:r>
              <a:rPr lang="en-US" dirty="0"/>
              <a:t>Concern 3.7 – Replace all current language with the following “Progress will be reviewed by bi-weekly communication with Aubrey and Anna’s school and service providers by her CCDJFS caseworker, monthly home visits, monthly team meetings, 90-Day Family Team Meetings, Semi-Annual Reviews and informally through communication with the family”.</a:t>
            </a:r>
          </a:p>
        </p:txBody>
      </p:sp>
    </p:spTree>
    <p:extLst>
      <p:ext uri="{BB962C8B-B14F-4D97-AF65-F5344CB8AC3E}">
        <p14:creationId xmlns:p14="http://schemas.microsoft.com/office/powerpoint/2010/main" val="259656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9EE3E-BC7F-DB03-8D83-5C7D3D71C7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37389AE-F772-507C-334E-35C43DB5CA62}"/>
              </a:ext>
            </a:extLst>
          </p:cNvPr>
          <p:cNvSpPr>
            <a:spLocks noGrp="1"/>
          </p:cNvSpPr>
          <p:nvPr>
            <p:ph type="title"/>
          </p:nvPr>
        </p:nvSpPr>
        <p:spPr>
          <a:xfrm>
            <a:off x="1206407" y="1143943"/>
            <a:ext cx="9779183" cy="638312"/>
          </a:xfrm>
        </p:spPr>
        <p:txBody>
          <a:bodyPr/>
          <a:lstStyle/>
          <a:p>
            <a:r>
              <a:rPr lang="en-US" dirty="0"/>
              <a:t>Concern Example</a:t>
            </a:r>
          </a:p>
        </p:txBody>
      </p:sp>
      <p:sp>
        <p:nvSpPr>
          <p:cNvPr id="2" name="TextBox 1">
            <a:extLst>
              <a:ext uri="{FF2B5EF4-FFF2-40B4-BE49-F238E27FC236}">
                <a16:creationId xmlns:a16="http://schemas.microsoft.com/office/drawing/2014/main" id="{0C816EAB-68AD-DE21-6C7C-051D95BA953B}"/>
              </a:ext>
            </a:extLst>
          </p:cNvPr>
          <p:cNvSpPr txBox="1"/>
          <p:nvPr/>
        </p:nvSpPr>
        <p:spPr>
          <a:xfrm>
            <a:off x="305084" y="2610785"/>
            <a:ext cx="11581831" cy="1200329"/>
          </a:xfrm>
          <a:prstGeom prst="rect">
            <a:avLst/>
          </a:prstGeom>
          <a:noFill/>
        </p:spPr>
        <p:txBody>
          <a:bodyPr wrap="square" rtlCol="0">
            <a:spAutoFit/>
          </a:bodyPr>
          <a:lstStyle/>
          <a:p>
            <a:r>
              <a:rPr lang="en-US" dirty="0"/>
              <a:t>Concern 3.7 – Replace all current language with the following “Progress will be reviewed by bi-weekly communication with Aubrey and Anna’s school and service providers by her CCDJFS caseworker, monthly home visits, monthly team meetings, 90-Day Family Team Meetings, Semi-Annual Reviews and informally through communication with the family”.</a:t>
            </a:r>
          </a:p>
        </p:txBody>
      </p:sp>
    </p:spTree>
    <p:extLst>
      <p:ext uri="{BB962C8B-B14F-4D97-AF65-F5344CB8AC3E}">
        <p14:creationId xmlns:p14="http://schemas.microsoft.com/office/powerpoint/2010/main" val="99063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CA75C-9348-E65C-34EF-721DBA6227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93756-99A9-B069-2CD6-71E7196E1C69}"/>
              </a:ext>
            </a:extLst>
          </p:cNvPr>
          <p:cNvSpPr>
            <a:spLocks noGrp="1"/>
          </p:cNvSpPr>
          <p:nvPr>
            <p:ph type="title"/>
          </p:nvPr>
        </p:nvSpPr>
        <p:spPr>
          <a:xfrm>
            <a:off x="911763" y="1057275"/>
            <a:ext cx="10180319" cy="676276"/>
          </a:xfrm>
        </p:spPr>
        <p:txBody>
          <a:bodyPr/>
          <a:lstStyle/>
          <a:p>
            <a:pPr fontAlgn="base"/>
            <a:r>
              <a:rPr lang="en-US" sz="3600" b="0" dirty="0"/>
              <a:t>Case Law Circumstances Regarding Parties</a:t>
            </a:r>
          </a:p>
        </p:txBody>
      </p:sp>
      <p:sp>
        <p:nvSpPr>
          <p:cNvPr id="3" name="TextBox 2">
            <a:extLst>
              <a:ext uri="{FF2B5EF4-FFF2-40B4-BE49-F238E27FC236}">
                <a16:creationId xmlns:a16="http://schemas.microsoft.com/office/drawing/2014/main" id="{84FA3332-3CA8-5DC3-A6F8-9A8198E0CA60}"/>
              </a:ext>
            </a:extLst>
          </p:cNvPr>
          <p:cNvSpPr txBox="1"/>
          <p:nvPr/>
        </p:nvSpPr>
        <p:spPr>
          <a:xfrm>
            <a:off x="911763" y="2219324"/>
            <a:ext cx="10180319" cy="2585323"/>
          </a:xfrm>
          <a:prstGeom prst="rect">
            <a:avLst/>
          </a:prstGeom>
          <a:noFill/>
        </p:spPr>
        <p:txBody>
          <a:bodyPr wrap="square" rtlCol="0">
            <a:spAutoFit/>
          </a:bodyPr>
          <a:lstStyle/>
          <a:p>
            <a:pPr marL="285750" indent="-285750">
              <a:buFont typeface="Arial" panose="020B0604020202020204" pitchFamily="34" charset="0"/>
              <a:buChar char="•"/>
            </a:pPr>
            <a:r>
              <a:rPr lang="en-US" dirty="0"/>
              <a:t>DJFS did not make reasonable efforts to facilitate reunification when it did not add father to the case plan for five and half months after paternity established.  DJFS filed for legal custody one month after father was added to the case plan.  Legal custody was reversed for further hearing.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There is no requirement under the law to delay a child's reunification with one parent merely to allow the other parent time to address concerns which preclude the safe return of the child to that parent. In other words, the law does not prioritize one parent's parental rights over another’s.</a:t>
            </a:r>
          </a:p>
        </p:txBody>
      </p:sp>
      <p:sp>
        <p:nvSpPr>
          <p:cNvPr id="4" name="TextBox 3">
            <a:extLst>
              <a:ext uri="{FF2B5EF4-FFF2-40B4-BE49-F238E27FC236}">
                <a16:creationId xmlns:a16="http://schemas.microsoft.com/office/drawing/2014/main" id="{EA286B51-06A4-65E8-16DF-43A6C67BE475}"/>
              </a:ext>
            </a:extLst>
          </p:cNvPr>
          <p:cNvSpPr txBox="1"/>
          <p:nvPr/>
        </p:nvSpPr>
        <p:spPr>
          <a:xfrm>
            <a:off x="6991350" y="3346015"/>
            <a:ext cx="3781425" cy="369332"/>
          </a:xfrm>
          <a:prstGeom prst="rect">
            <a:avLst/>
          </a:prstGeom>
          <a:noFill/>
        </p:spPr>
        <p:txBody>
          <a:bodyPr wrap="square" rtlCol="0">
            <a:spAutoFit/>
          </a:bodyPr>
          <a:lstStyle/>
          <a:p>
            <a:r>
              <a:rPr lang="en-US" dirty="0"/>
              <a:t>In re K.J. 2021-Ohio-4413 (9</a:t>
            </a:r>
            <a:r>
              <a:rPr lang="en-US" baseline="30000" dirty="0"/>
              <a:t>th</a:t>
            </a:r>
            <a:r>
              <a:rPr lang="en-US" dirty="0"/>
              <a:t> </a:t>
            </a:r>
            <a:r>
              <a:rPr lang="en-US" dirty="0" err="1"/>
              <a:t>Dist</a:t>
            </a:r>
            <a:r>
              <a:rPr lang="en-US" dirty="0"/>
              <a:t>)</a:t>
            </a:r>
          </a:p>
        </p:txBody>
      </p:sp>
      <p:sp>
        <p:nvSpPr>
          <p:cNvPr id="5" name="TextBox 4">
            <a:extLst>
              <a:ext uri="{FF2B5EF4-FFF2-40B4-BE49-F238E27FC236}">
                <a16:creationId xmlns:a16="http://schemas.microsoft.com/office/drawing/2014/main" id="{7BA1CB41-FDD6-0074-68DB-5425803E8449}"/>
              </a:ext>
            </a:extLst>
          </p:cNvPr>
          <p:cNvSpPr txBox="1"/>
          <p:nvPr/>
        </p:nvSpPr>
        <p:spPr>
          <a:xfrm>
            <a:off x="6991349" y="4979965"/>
            <a:ext cx="3781425" cy="369332"/>
          </a:xfrm>
          <a:prstGeom prst="rect">
            <a:avLst/>
          </a:prstGeom>
          <a:noFill/>
        </p:spPr>
        <p:txBody>
          <a:bodyPr wrap="square" rtlCol="0">
            <a:spAutoFit/>
          </a:bodyPr>
          <a:lstStyle/>
          <a:p>
            <a:r>
              <a:rPr lang="en-US" dirty="0"/>
              <a:t>In re T.R. 2024-Ohio-3092 (9</a:t>
            </a:r>
            <a:r>
              <a:rPr lang="en-US" baseline="30000" dirty="0"/>
              <a:t>th</a:t>
            </a:r>
            <a:r>
              <a:rPr lang="en-US" dirty="0"/>
              <a:t> </a:t>
            </a:r>
            <a:r>
              <a:rPr lang="en-US" dirty="0" err="1"/>
              <a:t>Dist</a:t>
            </a:r>
            <a:r>
              <a:rPr lang="en-US" dirty="0"/>
              <a:t>)</a:t>
            </a:r>
          </a:p>
        </p:txBody>
      </p:sp>
    </p:spTree>
    <p:extLst>
      <p:ext uri="{BB962C8B-B14F-4D97-AF65-F5344CB8AC3E}">
        <p14:creationId xmlns:p14="http://schemas.microsoft.com/office/powerpoint/2010/main" val="309969005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A093-E00B-31E9-0A13-71142E30E57C}"/>
              </a:ext>
            </a:extLst>
          </p:cNvPr>
          <p:cNvSpPr>
            <a:spLocks noGrp="1"/>
          </p:cNvSpPr>
          <p:nvPr>
            <p:ph type="ctrTitle"/>
          </p:nvPr>
        </p:nvSpPr>
        <p:spPr>
          <a:xfrm>
            <a:off x="1167494" y="177553"/>
            <a:ext cx="6245912" cy="1917947"/>
          </a:xfrm>
        </p:spPr>
        <p:txBody>
          <a:bodyPr/>
          <a:lstStyle/>
          <a:p>
            <a:r>
              <a:rPr lang="en-US" dirty="0"/>
              <a:t>Case Plans are NOT checklists</a:t>
            </a:r>
          </a:p>
        </p:txBody>
      </p:sp>
      <p:sp>
        <p:nvSpPr>
          <p:cNvPr id="3" name="Subtitle 2">
            <a:extLst>
              <a:ext uri="{FF2B5EF4-FFF2-40B4-BE49-F238E27FC236}">
                <a16:creationId xmlns:a16="http://schemas.microsoft.com/office/drawing/2014/main" id="{C62C8177-F0B6-B02C-3682-183D8307E999}"/>
              </a:ext>
            </a:extLst>
          </p:cNvPr>
          <p:cNvSpPr>
            <a:spLocks noGrp="1"/>
          </p:cNvSpPr>
          <p:nvPr>
            <p:ph type="subTitle" idx="1"/>
          </p:nvPr>
        </p:nvSpPr>
        <p:spPr>
          <a:xfrm>
            <a:off x="1167494" y="3872724"/>
            <a:ext cx="6245912" cy="912850"/>
          </a:xfrm>
        </p:spPr>
        <p:txBody>
          <a:bodyPr/>
          <a:lstStyle/>
          <a:p>
            <a:r>
              <a:rPr lang="en-US" sz="2400" dirty="0">
                <a:solidFill>
                  <a:schemeClr val="tx1"/>
                </a:solidFill>
              </a:rPr>
              <a:t>The main issue in a final dispositional hearing is not whether the parent has substantially complied with the </a:t>
            </a:r>
            <a:r>
              <a:rPr lang="en-US" sz="2400" b="1" dirty="0">
                <a:solidFill>
                  <a:schemeClr val="tx1"/>
                </a:solidFill>
              </a:rPr>
              <a:t>case plan</a:t>
            </a:r>
            <a:r>
              <a:rPr lang="en-US" sz="2400" dirty="0">
                <a:solidFill>
                  <a:schemeClr val="tx1"/>
                </a:solidFill>
              </a:rPr>
              <a:t>, but whether the parent has substantially remedied the conditions that caused the child's removal.</a:t>
            </a:r>
          </a:p>
          <a:p>
            <a:endParaRPr lang="en-US" sz="2400" dirty="0">
              <a:solidFill>
                <a:schemeClr val="tx1"/>
              </a:solidFill>
            </a:endParaRPr>
          </a:p>
          <a:p>
            <a:r>
              <a:rPr lang="en-US" sz="2400" dirty="0">
                <a:solidFill>
                  <a:schemeClr val="tx1"/>
                </a:solidFill>
              </a:rPr>
              <a:t>In legal custody evaluations, case plan compliance or completion is not even a listed factor</a:t>
            </a:r>
          </a:p>
        </p:txBody>
      </p:sp>
    </p:spTree>
    <p:extLst>
      <p:ext uri="{BB962C8B-B14F-4D97-AF65-F5344CB8AC3E}">
        <p14:creationId xmlns:p14="http://schemas.microsoft.com/office/powerpoint/2010/main" val="4117153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C7FC500-BBFB-3AA4-BEDE-038CB94FFF61}"/>
              </a:ext>
            </a:extLst>
          </p:cNvPr>
          <p:cNvSpPr>
            <a:spLocks noGrp="1" noChangeAspect="1"/>
          </p:cNvSpPr>
          <p:nvPr>
            <p:ph idx="17"/>
          </p:nvPr>
        </p:nvSpPr>
        <p:spPr>
          <a:xfrm>
            <a:off x="823108" y="640080"/>
            <a:ext cx="4297680" cy="4297680"/>
          </a:xfrm>
        </p:spPr>
        <p:txBody>
          <a:bodyPr/>
          <a:lstStyle/>
          <a:p>
            <a:r>
              <a:rPr lang="en-US" sz="3600" dirty="0"/>
              <a:t>Specialized</a:t>
            </a:r>
          </a:p>
          <a:p>
            <a:r>
              <a:rPr lang="en-US" sz="3600" dirty="0"/>
              <a:t>Case Plan</a:t>
            </a:r>
          </a:p>
          <a:p>
            <a:r>
              <a:rPr lang="en-US" sz="3600" dirty="0"/>
              <a:t>Services</a:t>
            </a:r>
          </a:p>
          <a:p>
            <a:endParaRPr lang="en-US" sz="3600" dirty="0"/>
          </a:p>
        </p:txBody>
      </p:sp>
      <p:sp>
        <p:nvSpPr>
          <p:cNvPr id="2" name="Content Placeholder 3">
            <a:extLst>
              <a:ext uri="{FF2B5EF4-FFF2-40B4-BE49-F238E27FC236}">
                <a16:creationId xmlns:a16="http://schemas.microsoft.com/office/drawing/2014/main" id="{3D713334-C733-A52A-7111-BEF653C14F4D}"/>
              </a:ext>
            </a:extLst>
          </p:cNvPr>
          <p:cNvSpPr txBox="1">
            <a:spLocks/>
          </p:cNvSpPr>
          <p:nvPr/>
        </p:nvSpPr>
        <p:spPr>
          <a:xfrm>
            <a:off x="4815988" y="651510"/>
            <a:ext cx="5943600" cy="2286000"/>
          </a:xfrm>
          <a:prstGeom prst="rect">
            <a:avLst/>
          </a:prstGeom>
        </p:spPr>
        <p:txBody>
          <a:bodyPr vert="horz" lIns="91440" tIns="45720" rIns="91440" bIns="45720" rtlCol="0">
            <a:normAutofit/>
          </a:bodyPr>
          <a:lstStyle>
            <a:lvl1pPr marL="283464"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566928"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50392"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3pPr>
            <a:lvl4pPr marL="1133856"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1463040"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t>For all parents/caregivers who maintain any relationship with children – completion of Strong, Resilient Youth Program or other trauma-informed education programming.</a:t>
            </a:r>
          </a:p>
          <a:p>
            <a:pPr marL="566928" lvl="2" indent="0">
              <a:buNone/>
            </a:pPr>
            <a:endParaRPr lang="en-US" dirty="0"/>
          </a:p>
          <a:p>
            <a:pPr marL="283464" lvl="1" indent="0">
              <a:buFont typeface="Arial" panose="020B0604020202020204" pitchFamily="34" charset="0"/>
              <a:buNone/>
            </a:pPr>
            <a:endParaRPr lang="en-US" dirty="0"/>
          </a:p>
          <a:p>
            <a:endParaRPr lang="en-US" dirty="0"/>
          </a:p>
        </p:txBody>
      </p:sp>
      <p:sp>
        <p:nvSpPr>
          <p:cNvPr id="6" name="TextBox 5">
            <a:extLst>
              <a:ext uri="{FF2B5EF4-FFF2-40B4-BE49-F238E27FC236}">
                <a16:creationId xmlns:a16="http://schemas.microsoft.com/office/drawing/2014/main" id="{10AAE4D4-8B1C-64B0-B072-B7D81132439B}"/>
              </a:ext>
            </a:extLst>
          </p:cNvPr>
          <p:cNvSpPr txBox="1"/>
          <p:nvPr/>
        </p:nvSpPr>
        <p:spPr>
          <a:xfrm>
            <a:off x="6867525" y="2343150"/>
            <a:ext cx="3107133" cy="369332"/>
          </a:xfrm>
          <a:prstGeom prst="rect">
            <a:avLst/>
          </a:prstGeom>
          <a:noFill/>
        </p:spPr>
        <p:txBody>
          <a:bodyPr wrap="none" rtlCol="0">
            <a:spAutoFit/>
          </a:bodyPr>
          <a:lstStyle/>
          <a:p>
            <a:r>
              <a:rPr lang="en-US" dirty="0"/>
              <a:t>www.strongresilientyouth.org</a:t>
            </a:r>
          </a:p>
        </p:txBody>
      </p:sp>
      <p:sp>
        <p:nvSpPr>
          <p:cNvPr id="8" name="TextBox 7">
            <a:extLst>
              <a:ext uri="{FF2B5EF4-FFF2-40B4-BE49-F238E27FC236}">
                <a16:creationId xmlns:a16="http://schemas.microsoft.com/office/drawing/2014/main" id="{1F4F7BE0-43DA-2AF8-A3DC-FFF27DB97F91}"/>
              </a:ext>
            </a:extLst>
          </p:cNvPr>
          <p:cNvSpPr txBox="1"/>
          <p:nvPr/>
        </p:nvSpPr>
        <p:spPr>
          <a:xfrm>
            <a:off x="5273188" y="3197989"/>
            <a:ext cx="5334000" cy="2862322"/>
          </a:xfrm>
          <a:prstGeom prst="rect">
            <a:avLst/>
          </a:prstGeom>
          <a:noFill/>
        </p:spPr>
        <p:txBody>
          <a:bodyPr wrap="square" rtlCol="0">
            <a:spAutoFit/>
          </a:bodyPr>
          <a:lstStyle/>
          <a:p>
            <a:r>
              <a:rPr lang="en-US" dirty="0"/>
              <a:t>Mission - </a:t>
            </a:r>
          </a:p>
          <a:p>
            <a:r>
              <a:rPr lang="en-US" dirty="0"/>
              <a:t>There is a clear and urgent need for more trauma-informed support for youth and families. Mayerson Center for Safe and Healthy Children at Cincinnati Children's Hospital Medical Center and McKinsey Health Institute collaborated to develop a free, interactive training series for educators and supportive adults, focused on equipping them with the foundational knowledge and trauma-informed skills needed to support youth.</a:t>
            </a:r>
          </a:p>
        </p:txBody>
      </p:sp>
    </p:spTree>
    <p:extLst>
      <p:ext uri="{BB962C8B-B14F-4D97-AF65-F5344CB8AC3E}">
        <p14:creationId xmlns:p14="http://schemas.microsoft.com/office/powerpoint/2010/main" val="853261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DE54E-0313-7D73-33F9-D8B7901527C0}"/>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326F801-98DF-F524-7B2E-9E3355FC7D0F}"/>
              </a:ext>
            </a:extLst>
          </p:cNvPr>
          <p:cNvSpPr>
            <a:spLocks noGrp="1" noChangeAspect="1"/>
          </p:cNvSpPr>
          <p:nvPr>
            <p:ph idx="17"/>
          </p:nvPr>
        </p:nvSpPr>
        <p:spPr>
          <a:xfrm>
            <a:off x="823108" y="640080"/>
            <a:ext cx="4297680" cy="4297680"/>
          </a:xfrm>
        </p:spPr>
        <p:txBody>
          <a:bodyPr/>
          <a:lstStyle/>
          <a:p>
            <a:r>
              <a:rPr lang="en-US" sz="3600" dirty="0"/>
              <a:t>Specialized</a:t>
            </a:r>
          </a:p>
          <a:p>
            <a:r>
              <a:rPr lang="en-US" sz="3600" dirty="0"/>
              <a:t>Case Plan</a:t>
            </a:r>
          </a:p>
          <a:p>
            <a:r>
              <a:rPr lang="en-US" sz="3600" dirty="0"/>
              <a:t>Services</a:t>
            </a:r>
          </a:p>
          <a:p>
            <a:endParaRPr lang="en-US" sz="3600" dirty="0"/>
          </a:p>
        </p:txBody>
      </p:sp>
      <p:sp>
        <p:nvSpPr>
          <p:cNvPr id="4" name="Content Placeholder 3">
            <a:extLst>
              <a:ext uri="{FF2B5EF4-FFF2-40B4-BE49-F238E27FC236}">
                <a16:creationId xmlns:a16="http://schemas.microsoft.com/office/drawing/2014/main" id="{B579B7C3-D2A7-2A34-D2C9-AC09A4E14F96}"/>
              </a:ext>
            </a:extLst>
          </p:cNvPr>
          <p:cNvSpPr>
            <a:spLocks noGrp="1"/>
          </p:cNvSpPr>
          <p:nvPr>
            <p:ph idx="15"/>
          </p:nvPr>
        </p:nvSpPr>
        <p:spPr>
          <a:xfrm>
            <a:off x="5729796" y="1076325"/>
            <a:ext cx="5943600" cy="2286000"/>
          </a:xfrm>
        </p:spPr>
        <p:txBody>
          <a:bodyPr>
            <a:normAutofit fontScale="92500" lnSpcReduction="20000"/>
          </a:bodyPr>
          <a:lstStyle/>
          <a:p>
            <a:r>
              <a:rPr lang="en-US" dirty="0"/>
              <a:t>Autism Provisions</a:t>
            </a:r>
          </a:p>
          <a:p>
            <a:pPr lvl="1"/>
            <a:r>
              <a:rPr lang="en-US" dirty="0"/>
              <a:t>On-line training through the National Center for Missing and Exploited Children (3 webinars) for all adults who will have unsupervised parenting time/visitation with autistic children.</a:t>
            </a:r>
          </a:p>
          <a:p>
            <a:pPr marL="283464" lvl="1" indent="0">
              <a:buNone/>
            </a:pPr>
            <a:endParaRPr lang="en-US" dirty="0"/>
          </a:p>
          <a:p>
            <a:pPr lvl="1"/>
            <a:r>
              <a:rPr lang="en-US" dirty="0"/>
              <a:t>National Autism Association’s Big Red Safety Box for likely legal custodian</a:t>
            </a:r>
          </a:p>
          <a:p>
            <a:endParaRPr lang="en-US" dirty="0"/>
          </a:p>
        </p:txBody>
      </p:sp>
      <p:sp>
        <p:nvSpPr>
          <p:cNvPr id="2" name="Content Placeholder 3">
            <a:extLst>
              <a:ext uri="{FF2B5EF4-FFF2-40B4-BE49-F238E27FC236}">
                <a16:creationId xmlns:a16="http://schemas.microsoft.com/office/drawing/2014/main" id="{BCD11251-D046-F52A-FF9D-31F6D421A52A}"/>
              </a:ext>
            </a:extLst>
          </p:cNvPr>
          <p:cNvSpPr txBox="1">
            <a:spLocks/>
          </p:cNvSpPr>
          <p:nvPr/>
        </p:nvSpPr>
        <p:spPr>
          <a:xfrm>
            <a:off x="5425292" y="640080"/>
            <a:ext cx="5943600" cy="541020"/>
          </a:xfrm>
          <a:prstGeom prst="rect">
            <a:avLst/>
          </a:prstGeom>
        </p:spPr>
        <p:txBody>
          <a:bodyPr vert="horz" lIns="91440" tIns="45720" rIns="91440" bIns="45720" rtlCol="0">
            <a:normAutofit/>
          </a:bodyPr>
          <a:lstStyle>
            <a:lvl1pPr marL="283464"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566928"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50392"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3pPr>
            <a:lvl4pPr marL="1133856"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1463040"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For Reunifying Parents/Caregivers:</a:t>
            </a:r>
          </a:p>
        </p:txBody>
      </p:sp>
      <p:sp>
        <p:nvSpPr>
          <p:cNvPr id="3" name="Content Placeholder 3">
            <a:extLst>
              <a:ext uri="{FF2B5EF4-FFF2-40B4-BE49-F238E27FC236}">
                <a16:creationId xmlns:a16="http://schemas.microsoft.com/office/drawing/2014/main" id="{3CBDEB3C-C524-A756-B5A2-ADCAB2921C89}"/>
              </a:ext>
            </a:extLst>
          </p:cNvPr>
          <p:cNvSpPr txBox="1">
            <a:spLocks/>
          </p:cNvSpPr>
          <p:nvPr/>
        </p:nvSpPr>
        <p:spPr>
          <a:xfrm>
            <a:off x="5729796" y="3609975"/>
            <a:ext cx="5943600" cy="2286000"/>
          </a:xfrm>
          <a:prstGeom prst="rect">
            <a:avLst/>
          </a:prstGeom>
        </p:spPr>
        <p:txBody>
          <a:bodyPr vert="horz" lIns="91440" tIns="45720" rIns="91440" bIns="45720" rtlCol="0">
            <a:normAutofit/>
          </a:bodyPr>
          <a:lstStyle>
            <a:lvl1pPr marL="283464"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566928"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50392"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3pPr>
            <a:lvl4pPr marL="1133856"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1463040"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Truancy Provisions</a:t>
            </a:r>
          </a:p>
          <a:p>
            <a:pPr lvl="1"/>
            <a:r>
              <a:rPr lang="en-US" dirty="0"/>
              <a:t>Stay in the Game! Graphic Information and attendance trackers from the Cleveland Browns</a:t>
            </a:r>
          </a:p>
          <a:p>
            <a:pPr lvl="1"/>
            <a:r>
              <a:rPr lang="en-US" dirty="0"/>
              <a:t>Attendance Success Plan, Help Bank and Attendance Tracker</a:t>
            </a:r>
          </a:p>
          <a:p>
            <a:endParaRPr lang="en-US" dirty="0"/>
          </a:p>
        </p:txBody>
      </p:sp>
    </p:spTree>
    <p:extLst>
      <p:ext uri="{BB962C8B-B14F-4D97-AF65-F5344CB8AC3E}">
        <p14:creationId xmlns:p14="http://schemas.microsoft.com/office/powerpoint/2010/main" val="1447238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73B3B-4424-6EA3-44C6-585E88427B00}"/>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3523444-B685-81C9-F68C-3CEB98FFA4E0}"/>
              </a:ext>
            </a:extLst>
          </p:cNvPr>
          <p:cNvSpPr>
            <a:spLocks noGrp="1" noChangeAspect="1"/>
          </p:cNvSpPr>
          <p:nvPr>
            <p:ph idx="17"/>
          </p:nvPr>
        </p:nvSpPr>
        <p:spPr>
          <a:xfrm>
            <a:off x="823108" y="640080"/>
            <a:ext cx="4297680" cy="4297680"/>
          </a:xfrm>
        </p:spPr>
        <p:txBody>
          <a:bodyPr/>
          <a:lstStyle/>
          <a:p>
            <a:r>
              <a:rPr lang="en-US" sz="3600" dirty="0"/>
              <a:t>Specialized</a:t>
            </a:r>
          </a:p>
          <a:p>
            <a:r>
              <a:rPr lang="en-US" sz="3600" dirty="0"/>
              <a:t>Case Plan</a:t>
            </a:r>
          </a:p>
          <a:p>
            <a:r>
              <a:rPr lang="en-US" sz="3600" dirty="0"/>
              <a:t>Services</a:t>
            </a:r>
          </a:p>
          <a:p>
            <a:endParaRPr lang="en-US" sz="3600" dirty="0"/>
          </a:p>
        </p:txBody>
      </p:sp>
      <p:sp>
        <p:nvSpPr>
          <p:cNvPr id="4" name="Content Placeholder 3">
            <a:extLst>
              <a:ext uri="{FF2B5EF4-FFF2-40B4-BE49-F238E27FC236}">
                <a16:creationId xmlns:a16="http://schemas.microsoft.com/office/drawing/2014/main" id="{9B25AD87-8452-9EE6-0B5E-4F7C3F2EA366}"/>
              </a:ext>
            </a:extLst>
          </p:cNvPr>
          <p:cNvSpPr>
            <a:spLocks noGrp="1"/>
          </p:cNvSpPr>
          <p:nvPr>
            <p:ph idx="15"/>
          </p:nvPr>
        </p:nvSpPr>
        <p:spPr>
          <a:xfrm>
            <a:off x="5863146" y="2760345"/>
            <a:ext cx="5943600" cy="2286000"/>
          </a:xfrm>
        </p:spPr>
        <p:txBody>
          <a:bodyPr>
            <a:normAutofit/>
          </a:bodyPr>
          <a:lstStyle/>
          <a:p>
            <a:r>
              <a:rPr lang="en-US" dirty="0"/>
              <a:t>Housekeeping programming (for deplorable home situations)</a:t>
            </a:r>
          </a:p>
          <a:p>
            <a:r>
              <a:rPr lang="en-US" dirty="0"/>
              <a:t>Budgeting</a:t>
            </a:r>
          </a:p>
          <a:p>
            <a:endParaRPr lang="en-US" dirty="0"/>
          </a:p>
        </p:txBody>
      </p:sp>
      <p:sp>
        <p:nvSpPr>
          <p:cNvPr id="2" name="Content Placeholder 3">
            <a:extLst>
              <a:ext uri="{FF2B5EF4-FFF2-40B4-BE49-F238E27FC236}">
                <a16:creationId xmlns:a16="http://schemas.microsoft.com/office/drawing/2014/main" id="{B83A2CC8-FD45-933D-6857-BE44AE50EF24}"/>
              </a:ext>
            </a:extLst>
          </p:cNvPr>
          <p:cNvSpPr txBox="1">
            <a:spLocks/>
          </p:cNvSpPr>
          <p:nvPr/>
        </p:nvSpPr>
        <p:spPr>
          <a:xfrm>
            <a:off x="5491967" y="2219325"/>
            <a:ext cx="5943600" cy="541020"/>
          </a:xfrm>
          <a:prstGeom prst="rect">
            <a:avLst/>
          </a:prstGeom>
        </p:spPr>
        <p:txBody>
          <a:bodyPr vert="horz" lIns="91440" tIns="45720" rIns="91440" bIns="45720" rtlCol="0">
            <a:normAutofit/>
          </a:bodyPr>
          <a:lstStyle>
            <a:lvl1pPr marL="283464"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566928"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50392"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3pPr>
            <a:lvl4pPr marL="1133856"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1463040"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Hoping to Develop:</a:t>
            </a:r>
          </a:p>
        </p:txBody>
      </p:sp>
    </p:spTree>
    <p:extLst>
      <p:ext uri="{BB962C8B-B14F-4D97-AF65-F5344CB8AC3E}">
        <p14:creationId xmlns:p14="http://schemas.microsoft.com/office/powerpoint/2010/main" val="521456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1E87A-FBAC-512B-D72C-8DEA4BA41C32}"/>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D6F85B2-B09E-2D3C-CEB4-71CD011A1749}"/>
              </a:ext>
            </a:extLst>
          </p:cNvPr>
          <p:cNvSpPr>
            <a:spLocks noGrp="1" noChangeAspect="1"/>
          </p:cNvSpPr>
          <p:nvPr>
            <p:ph idx="17"/>
          </p:nvPr>
        </p:nvSpPr>
        <p:spPr>
          <a:xfrm>
            <a:off x="823108" y="640080"/>
            <a:ext cx="4297680" cy="4297680"/>
          </a:xfrm>
        </p:spPr>
        <p:txBody>
          <a:bodyPr/>
          <a:lstStyle/>
          <a:p>
            <a:r>
              <a:rPr lang="en-US" sz="3600" dirty="0"/>
              <a:t>Specialized</a:t>
            </a:r>
          </a:p>
          <a:p>
            <a:r>
              <a:rPr lang="en-US" sz="3600" dirty="0"/>
              <a:t>Case Plan</a:t>
            </a:r>
          </a:p>
          <a:p>
            <a:r>
              <a:rPr lang="en-US" sz="3600" dirty="0"/>
              <a:t>Services</a:t>
            </a:r>
          </a:p>
          <a:p>
            <a:endParaRPr lang="en-US" sz="3600" dirty="0"/>
          </a:p>
        </p:txBody>
      </p:sp>
      <p:sp>
        <p:nvSpPr>
          <p:cNvPr id="4" name="Content Placeholder 3">
            <a:extLst>
              <a:ext uri="{FF2B5EF4-FFF2-40B4-BE49-F238E27FC236}">
                <a16:creationId xmlns:a16="http://schemas.microsoft.com/office/drawing/2014/main" id="{D26BE5CB-8867-0585-C92F-4BEE9EBAD554}"/>
              </a:ext>
            </a:extLst>
          </p:cNvPr>
          <p:cNvSpPr>
            <a:spLocks noGrp="1"/>
          </p:cNvSpPr>
          <p:nvPr>
            <p:ph idx="15"/>
          </p:nvPr>
        </p:nvSpPr>
        <p:spPr>
          <a:xfrm>
            <a:off x="5863146" y="1811656"/>
            <a:ext cx="4966779" cy="2286000"/>
          </a:xfrm>
        </p:spPr>
        <p:txBody>
          <a:bodyPr>
            <a:noAutofit/>
          </a:bodyPr>
          <a:lstStyle/>
          <a:p>
            <a:pPr marL="0" indent="0" algn="ctr">
              <a:buNone/>
            </a:pPr>
            <a:r>
              <a:rPr lang="en-US" sz="3600" dirty="0"/>
              <a:t>DOES YOUR COURT HAVE ANY SPECIALIZED, UNIQUE OR NEICHE CASE PLAN SERVICES OR OBJECTIVES?</a:t>
            </a:r>
          </a:p>
        </p:txBody>
      </p:sp>
      <p:sp>
        <p:nvSpPr>
          <p:cNvPr id="2" name="Content Placeholder 3">
            <a:extLst>
              <a:ext uri="{FF2B5EF4-FFF2-40B4-BE49-F238E27FC236}">
                <a16:creationId xmlns:a16="http://schemas.microsoft.com/office/drawing/2014/main" id="{F064A25F-11EC-2A5A-A55D-0B14F65ECB91}"/>
              </a:ext>
            </a:extLst>
          </p:cNvPr>
          <p:cNvSpPr txBox="1">
            <a:spLocks/>
          </p:cNvSpPr>
          <p:nvPr/>
        </p:nvSpPr>
        <p:spPr>
          <a:xfrm>
            <a:off x="5491967" y="2219325"/>
            <a:ext cx="5943600" cy="541020"/>
          </a:xfrm>
          <a:prstGeom prst="rect">
            <a:avLst/>
          </a:prstGeom>
        </p:spPr>
        <p:txBody>
          <a:bodyPr vert="horz" lIns="91440" tIns="45720" rIns="91440" bIns="45720" rtlCol="0">
            <a:normAutofit/>
          </a:bodyPr>
          <a:lstStyle>
            <a:lvl1pPr marL="283464"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566928"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50392"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3pPr>
            <a:lvl4pPr marL="1133856"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1463040"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216817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9029C-F16F-2B91-9D50-A5AC254AA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056C4F-5913-6651-D6AF-2C680667E4F0}"/>
              </a:ext>
            </a:extLst>
          </p:cNvPr>
          <p:cNvSpPr>
            <a:spLocks noGrp="1"/>
          </p:cNvSpPr>
          <p:nvPr>
            <p:ph type="ctrTitle"/>
          </p:nvPr>
        </p:nvSpPr>
        <p:spPr>
          <a:xfrm>
            <a:off x="738869" y="2985276"/>
            <a:ext cx="6245912" cy="3269447"/>
          </a:xfrm>
        </p:spPr>
        <p:txBody>
          <a:bodyPr/>
          <a:lstStyle/>
          <a:p>
            <a:r>
              <a:rPr lang="en-US" dirty="0"/>
              <a:t>Parties are not obligated to follow case plans UNTIL they are journalized with the Court, aka the Court adopts it as an order</a:t>
            </a:r>
          </a:p>
        </p:txBody>
      </p:sp>
    </p:spTree>
    <p:extLst>
      <p:ext uri="{BB962C8B-B14F-4D97-AF65-F5344CB8AC3E}">
        <p14:creationId xmlns:p14="http://schemas.microsoft.com/office/powerpoint/2010/main" val="1597142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ADF4F-C233-0D54-E286-45F1ECD8F2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35C62F-B6AC-0E7B-8FCF-49091852E073}"/>
              </a:ext>
            </a:extLst>
          </p:cNvPr>
          <p:cNvSpPr>
            <a:spLocks noGrp="1"/>
          </p:cNvSpPr>
          <p:nvPr>
            <p:ph type="title"/>
          </p:nvPr>
        </p:nvSpPr>
        <p:spPr/>
        <p:txBody>
          <a:bodyPr/>
          <a:lstStyle/>
          <a:p>
            <a:r>
              <a:rPr lang="en-US" dirty="0"/>
              <a:t>WHAT BROKE THE CAMEL’S BACK?</a:t>
            </a:r>
          </a:p>
        </p:txBody>
      </p:sp>
      <p:sp>
        <p:nvSpPr>
          <p:cNvPr id="3" name="Content Placeholder 2">
            <a:extLst>
              <a:ext uri="{FF2B5EF4-FFF2-40B4-BE49-F238E27FC236}">
                <a16:creationId xmlns:a16="http://schemas.microsoft.com/office/drawing/2014/main" id="{32A62A46-E29D-7CB6-A500-0C33E85E839B}"/>
              </a:ext>
            </a:extLst>
          </p:cNvPr>
          <p:cNvSpPr>
            <a:spLocks noGrp="1"/>
          </p:cNvSpPr>
          <p:nvPr>
            <p:ph idx="14"/>
          </p:nvPr>
        </p:nvSpPr>
        <p:spPr/>
        <p:txBody>
          <a:bodyPr>
            <a:normAutofit/>
          </a:bodyPr>
          <a:lstStyle/>
          <a:p>
            <a:pPr marL="59436" indent="0">
              <a:buNone/>
            </a:pPr>
            <a:r>
              <a:rPr lang="en-US" dirty="0">
                <a:solidFill>
                  <a:schemeClr val="tx1"/>
                </a:solidFill>
              </a:rPr>
              <a:t>Parenting </a:t>
            </a:r>
            <a:r>
              <a:rPr lang="en-US" dirty="0" err="1">
                <a:solidFill>
                  <a:schemeClr val="tx1"/>
                </a:solidFill>
              </a:rPr>
              <a:t>Psy</a:t>
            </a:r>
            <a:r>
              <a:rPr lang="en-US" dirty="0">
                <a:solidFill>
                  <a:schemeClr val="tx1"/>
                </a:solidFill>
              </a:rPr>
              <a:t> recommendation:</a:t>
            </a:r>
          </a:p>
          <a:p>
            <a:pPr marL="59436" indent="0">
              <a:buNone/>
            </a:pPr>
            <a:r>
              <a:rPr lang="en-US" dirty="0">
                <a:solidFill>
                  <a:schemeClr val="tx1"/>
                </a:solidFill>
              </a:rPr>
              <a:t>	Mom should continue engaging in weekly, individual mental health treatment, 	with a provider she feels comfortable with, to assist her in the development of 	emotion identification and regulation, identification of triggers, and coping 	and problem solving skill development. These services should assist her in 	identifying and developing a broader range of positive and supportive social 	support as well. Any type of therapy utilized should be in the context of her 	extensive past trauma history; however, it should be noted trust is an essential 	component that must be established before progressing toward evidence-	based trauma-focused</a:t>
            </a:r>
          </a:p>
        </p:txBody>
      </p:sp>
    </p:spTree>
    <p:extLst>
      <p:ext uri="{BB962C8B-B14F-4D97-AF65-F5344CB8AC3E}">
        <p14:creationId xmlns:p14="http://schemas.microsoft.com/office/powerpoint/2010/main" val="3569334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BA61C-D136-20F6-1B90-2960CF0A7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E80859-CC8A-8333-304C-394037BBE799}"/>
              </a:ext>
            </a:extLst>
          </p:cNvPr>
          <p:cNvSpPr>
            <a:spLocks noGrp="1"/>
          </p:cNvSpPr>
          <p:nvPr>
            <p:ph type="ctrTitle"/>
          </p:nvPr>
        </p:nvSpPr>
        <p:spPr>
          <a:xfrm>
            <a:off x="1167494" y="357026"/>
            <a:ext cx="6245912" cy="2184647"/>
          </a:xfrm>
        </p:spPr>
        <p:txBody>
          <a:bodyPr/>
          <a:lstStyle/>
          <a:p>
            <a:r>
              <a:rPr lang="en-US" dirty="0"/>
              <a:t>Case Plans are  living documents</a:t>
            </a:r>
          </a:p>
        </p:txBody>
      </p:sp>
      <p:sp>
        <p:nvSpPr>
          <p:cNvPr id="3" name="Subtitle 2">
            <a:extLst>
              <a:ext uri="{FF2B5EF4-FFF2-40B4-BE49-F238E27FC236}">
                <a16:creationId xmlns:a16="http://schemas.microsoft.com/office/drawing/2014/main" id="{8FF3245E-7C14-30DF-BB9E-8EC070D45071}"/>
              </a:ext>
            </a:extLst>
          </p:cNvPr>
          <p:cNvSpPr>
            <a:spLocks noGrp="1"/>
          </p:cNvSpPr>
          <p:nvPr>
            <p:ph type="subTitle" idx="1"/>
          </p:nvPr>
        </p:nvSpPr>
        <p:spPr>
          <a:xfrm>
            <a:off x="1167494" y="3872724"/>
            <a:ext cx="6245912" cy="912850"/>
          </a:xfrm>
        </p:spPr>
        <p:txBody>
          <a:bodyPr/>
          <a:lstStyle/>
          <a:p>
            <a:r>
              <a:rPr lang="en-US" sz="2400" dirty="0"/>
              <a:t>The case plan should and hopefully will  be modified several times of the life of case.  Typical modifications would include parenting time changes, adding newly established fathers, new concerns or maintenance of remedied concerns.</a:t>
            </a:r>
          </a:p>
        </p:txBody>
      </p:sp>
    </p:spTree>
    <p:extLst>
      <p:ext uri="{BB962C8B-B14F-4D97-AF65-F5344CB8AC3E}">
        <p14:creationId xmlns:p14="http://schemas.microsoft.com/office/powerpoint/2010/main" val="2406709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6BD0C-F707-A78D-C7F5-733A765EDBA8}"/>
            </a:ext>
          </a:extLst>
        </p:cNvPr>
        <p:cNvGrpSpPr/>
        <p:nvPr/>
      </p:nvGrpSpPr>
      <p:grpSpPr>
        <a:xfrm>
          <a:off x="0" y="0"/>
          <a:ext cx="0" cy="0"/>
          <a:chOff x="0" y="0"/>
          <a:chExt cx="0" cy="0"/>
        </a:xfrm>
      </p:grpSpPr>
      <p:pic>
        <p:nvPicPr>
          <p:cNvPr id="7" name="Picture Placeholder 6" descr="rainbow colored pencils">
            <a:extLst>
              <a:ext uri="{FF2B5EF4-FFF2-40B4-BE49-F238E27FC236}">
                <a16:creationId xmlns:a16="http://schemas.microsoft.com/office/drawing/2014/main" id="{9412CA07-568E-8CDC-D6C4-2E243191EAE1}"/>
              </a:ext>
            </a:extLst>
          </p:cNvPr>
          <p:cNvPicPr>
            <a:picLocks noGrp="1" noChangeAspect="1"/>
          </p:cNvPicPr>
          <p:nvPr>
            <p:ph type="pic" sz="quarter" idx="10"/>
          </p:nvPr>
        </p:nvPicPr>
        <p:blipFill>
          <a:blip r:embed="rId3"/>
          <a:srcRect l="16819" r="16819"/>
          <a:stretch>
            <a:fillRect/>
          </a:stretch>
        </p:blipFill>
        <p:spPr/>
      </p:pic>
      <p:sp>
        <p:nvSpPr>
          <p:cNvPr id="4" name="Title 1">
            <a:extLst>
              <a:ext uri="{FF2B5EF4-FFF2-40B4-BE49-F238E27FC236}">
                <a16:creationId xmlns:a16="http://schemas.microsoft.com/office/drawing/2014/main" id="{DECBBE13-7A4D-8082-CFB8-9E7BEF6D6444}"/>
              </a:ext>
            </a:extLst>
          </p:cNvPr>
          <p:cNvSpPr txBox="1">
            <a:spLocks/>
          </p:cNvSpPr>
          <p:nvPr/>
        </p:nvSpPr>
        <p:spPr>
          <a:xfrm>
            <a:off x="5943600" y="1188116"/>
            <a:ext cx="5120640" cy="878774"/>
          </a:xfrm>
          <a:prstGeom prst="rect">
            <a:avLst/>
          </a:prstGeom>
        </p:spPr>
        <p:txBody>
          <a:bodyPr vert="horz" lIns="91440" tIns="45720" rIns="91440" bIns="45720" rtlCol="0" anchor="b" anchorCtr="0">
            <a:noAutofit/>
          </a:bodyPr>
          <a:lstStyle>
            <a:lvl1pPr algn="l" defTabSz="914400" rtl="0" eaLnBrk="1" latinLnBrk="0" hangingPunct="1">
              <a:lnSpc>
                <a:spcPct val="80000"/>
              </a:lnSpc>
              <a:spcBef>
                <a:spcPct val="0"/>
              </a:spcBef>
              <a:buNone/>
              <a:defRPr sz="6000" b="1" kern="1200">
                <a:solidFill>
                  <a:schemeClr val="tx1"/>
                </a:solidFill>
                <a:latin typeface="+mj-lt"/>
                <a:ea typeface="+mj-ea"/>
                <a:cs typeface="+mj-cs"/>
              </a:defRPr>
            </a:lvl1pPr>
          </a:lstStyle>
          <a:p>
            <a:r>
              <a:rPr lang="en-US" sz="4800" dirty="0"/>
              <a:t>Case Plan Modifications</a:t>
            </a:r>
          </a:p>
        </p:txBody>
      </p:sp>
      <p:sp>
        <p:nvSpPr>
          <p:cNvPr id="5" name="Subtitle 2">
            <a:extLst>
              <a:ext uri="{FF2B5EF4-FFF2-40B4-BE49-F238E27FC236}">
                <a16:creationId xmlns:a16="http://schemas.microsoft.com/office/drawing/2014/main" id="{6F21F02E-0C5D-510B-7C5F-37712BB58EF2}"/>
              </a:ext>
            </a:extLst>
          </p:cNvPr>
          <p:cNvSpPr txBox="1">
            <a:spLocks/>
          </p:cNvSpPr>
          <p:nvPr/>
        </p:nvSpPr>
        <p:spPr>
          <a:xfrm>
            <a:off x="5943600" y="2197559"/>
            <a:ext cx="5120640" cy="105532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dirty="0"/>
              <a:t>No specific meeting or time.  The parties can reach an agreement in any situation.  If the parties do not agree, a party would file a motion to amend.  It can also be amended at the semi-annual and annual reviews.  </a:t>
            </a:r>
          </a:p>
        </p:txBody>
      </p:sp>
    </p:spTree>
    <p:extLst>
      <p:ext uri="{BB962C8B-B14F-4D97-AF65-F5344CB8AC3E}">
        <p14:creationId xmlns:p14="http://schemas.microsoft.com/office/powerpoint/2010/main" val="1276006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5CFA9-8B6E-B3D3-10C0-04856F94BC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EB7FDD-10FD-F0BF-45C3-1C7E37419282}"/>
              </a:ext>
            </a:extLst>
          </p:cNvPr>
          <p:cNvSpPr>
            <a:spLocks noGrp="1"/>
          </p:cNvSpPr>
          <p:nvPr>
            <p:ph type="title"/>
          </p:nvPr>
        </p:nvSpPr>
        <p:spPr>
          <a:xfrm>
            <a:off x="1151450" y="1066800"/>
            <a:ext cx="5486400" cy="4114800"/>
          </a:xfrm>
        </p:spPr>
        <p:txBody>
          <a:bodyPr/>
          <a:lstStyle/>
          <a:p>
            <a:r>
              <a:rPr lang="en-US" dirty="0"/>
              <a:t>How to Case Plan Modifications Become Court Ordered?</a:t>
            </a:r>
          </a:p>
        </p:txBody>
      </p:sp>
      <p:pic>
        <p:nvPicPr>
          <p:cNvPr id="10" name="Picture Placeholder 9" descr="Draft drawing of a floor plan">
            <a:extLst>
              <a:ext uri="{FF2B5EF4-FFF2-40B4-BE49-F238E27FC236}">
                <a16:creationId xmlns:a16="http://schemas.microsoft.com/office/drawing/2014/main" id="{878D13FC-156C-13B0-579B-6ACD3EC45EE8}"/>
              </a:ext>
            </a:extLst>
          </p:cNvPr>
          <p:cNvPicPr>
            <a:picLocks noGrp="1" noChangeAspect="1"/>
          </p:cNvPicPr>
          <p:nvPr>
            <p:ph type="pic" sz="quarter" idx="10"/>
          </p:nvPr>
        </p:nvPicPr>
        <p:blipFill>
          <a:blip r:embed="rId3"/>
          <a:srcRect l="15653" r="15653"/>
          <a:stretch/>
        </p:blipFill>
        <p:spPr>
          <a:xfrm>
            <a:off x="7183438" y="1168400"/>
            <a:ext cx="4500562" cy="4521200"/>
          </a:xfrm>
        </p:spPr>
      </p:pic>
    </p:spTree>
    <p:extLst>
      <p:ext uri="{BB962C8B-B14F-4D97-AF65-F5344CB8AC3E}">
        <p14:creationId xmlns:p14="http://schemas.microsoft.com/office/powerpoint/2010/main" val="2200324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41C2B-00F4-5EC0-6018-FA740E9F6A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AFC84D-87FD-1A2C-B53C-ABB26C68235C}"/>
              </a:ext>
            </a:extLst>
          </p:cNvPr>
          <p:cNvSpPr>
            <a:spLocks noGrp="1"/>
          </p:cNvSpPr>
          <p:nvPr>
            <p:ph type="title"/>
          </p:nvPr>
        </p:nvSpPr>
        <p:spPr>
          <a:xfrm>
            <a:off x="1206408" y="1016781"/>
            <a:ext cx="9779183" cy="638312"/>
          </a:xfrm>
        </p:spPr>
        <p:txBody>
          <a:bodyPr/>
          <a:lstStyle/>
          <a:p>
            <a:r>
              <a:rPr lang="en-US" dirty="0"/>
              <a:t>MODIFICATION PROCESSING OPTIONS</a:t>
            </a:r>
          </a:p>
        </p:txBody>
      </p:sp>
      <p:sp>
        <p:nvSpPr>
          <p:cNvPr id="2" name="TextBox 1">
            <a:extLst>
              <a:ext uri="{FF2B5EF4-FFF2-40B4-BE49-F238E27FC236}">
                <a16:creationId xmlns:a16="http://schemas.microsoft.com/office/drawing/2014/main" id="{FC449ABD-A4C8-D012-C5CC-F2753274FC67}"/>
              </a:ext>
            </a:extLst>
          </p:cNvPr>
          <p:cNvSpPr txBox="1"/>
          <p:nvPr/>
        </p:nvSpPr>
        <p:spPr>
          <a:xfrm>
            <a:off x="202931" y="2773964"/>
            <a:ext cx="11581831" cy="3416320"/>
          </a:xfrm>
          <a:prstGeom prst="rect">
            <a:avLst/>
          </a:prstGeom>
          <a:noFill/>
        </p:spPr>
        <p:txBody>
          <a:bodyPr wrap="square" rtlCol="0">
            <a:spAutoFit/>
          </a:bodyPr>
          <a:lstStyle/>
          <a:p>
            <a:pPr fontAlgn="base"/>
            <a:r>
              <a:rPr lang="en-US" dirty="0"/>
              <a:t>If all parties to the case plan sign the amended case plan, the modified case plan must be filed within 7 days and will be adopted by the Court.</a:t>
            </a:r>
          </a:p>
          <a:p>
            <a:pPr fontAlgn="base"/>
            <a:endParaRPr lang="en-US" dirty="0"/>
          </a:p>
          <a:p>
            <a:pPr fontAlgn="base"/>
            <a:r>
              <a:rPr lang="en-US" dirty="0"/>
              <a:t>If there is an emergency modification (emergency removal from placement primarily), the agency shall provide the parties and Court notice no later than the next business day.</a:t>
            </a:r>
          </a:p>
          <a:p>
            <a:pPr fontAlgn="base"/>
            <a:endParaRPr lang="en-US" dirty="0"/>
          </a:p>
          <a:p>
            <a:pPr fontAlgn="base"/>
            <a:r>
              <a:rPr lang="en-US" dirty="0"/>
              <a:t>If the parties are not in agreement, or not all parties are available to sign the amended case plan, agency shall file a motion to modify with the Court, and provide notice to the parties that they have 7 days to object.  If no party or the Court objects, then the case plan becomes effective after 15 days.</a:t>
            </a:r>
          </a:p>
          <a:p>
            <a:pPr fontAlgn="base"/>
            <a:endParaRPr lang="en-US" dirty="0"/>
          </a:p>
          <a:p>
            <a:pPr fontAlgn="base"/>
            <a:r>
              <a:rPr lang="en-US" dirty="0"/>
              <a:t>If a party objects (including CASA) or the Court has questions regarding the proposed amendments, including if the amendments are in the best interest of the child, it may schedule a hearing.</a:t>
            </a:r>
          </a:p>
        </p:txBody>
      </p:sp>
    </p:spTree>
    <p:extLst>
      <p:ext uri="{BB962C8B-B14F-4D97-AF65-F5344CB8AC3E}">
        <p14:creationId xmlns:p14="http://schemas.microsoft.com/office/powerpoint/2010/main" val="392498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5B2A3-4AC5-9095-59E8-883E33100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27BA2-2251-C49E-8775-81F1F8C26BEA}"/>
              </a:ext>
            </a:extLst>
          </p:cNvPr>
          <p:cNvSpPr>
            <a:spLocks noGrp="1"/>
          </p:cNvSpPr>
          <p:nvPr>
            <p:ph type="title"/>
          </p:nvPr>
        </p:nvSpPr>
        <p:spPr>
          <a:xfrm>
            <a:off x="911763" y="1057275"/>
            <a:ext cx="10180319" cy="676276"/>
          </a:xfrm>
        </p:spPr>
        <p:txBody>
          <a:bodyPr/>
          <a:lstStyle/>
          <a:p>
            <a:pPr fontAlgn="base"/>
            <a:r>
              <a:rPr lang="en-US" sz="3600" b="0" dirty="0"/>
              <a:t>Case Law Circumstances Regarding Modification</a:t>
            </a:r>
          </a:p>
        </p:txBody>
      </p:sp>
      <p:sp>
        <p:nvSpPr>
          <p:cNvPr id="3" name="TextBox 2">
            <a:extLst>
              <a:ext uri="{FF2B5EF4-FFF2-40B4-BE49-F238E27FC236}">
                <a16:creationId xmlns:a16="http://schemas.microsoft.com/office/drawing/2014/main" id="{DBA92E86-44AE-ED47-7B05-8A5E5411D613}"/>
              </a:ext>
            </a:extLst>
          </p:cNvPr>
          <p:cNvSpPr txBox="1"/>
          <p:nvPr/>
        </p:nvSpPr>
        <p:spPr>
          <a:xfrm>
            <a:off x="911763" y="2219324"/>
            <a:ext cx="10180319"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Trial court did not err by approving and adopting agency’s proposed amendments to case plan without further hearing because the father had not demonstrated that he was prejudiced by the trial court’s failure to hold an additional hearing before adopting agency’s proposed amendments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4" name="TextBox 3">
            <a:extLst>
              <a:ext uri="{FF2B5EF4-FFF2-40B4-BE49-F238E27FC236}">
                <a16:creationId xmlns:a16="http://schemas.microsoft.com/office/drawing/2014/main" id="{34DCF6A4-42C1-5D1E-602A-203C564F4465}"/>
              </a:ext>
            </a:extLst>
          </p:cNvPr>
          <p:cNvSpPr txBox="1"/>
          <p:nvPr/>
        </p:nvSpPr>
        <p:spPr>
          <a:xfrm>
            <a:off x="6991349" y="3327319"/>
            <a:ext cx="3781425" cy="369332"/>
          </a:xfrm>
          <a:prstGeom prst="rect">
            <a:avLst/>
          </a:prstGeom>
          <a:noFill/>
        </p:spPr>
        <p:txBody>
          <a:bodyPr wrap="square" rtlCol="0">
            <a:spAutoFit/>
          </a:bodyPr>
          <a:lstStyle/>
          <a:p>
            <a:r>
              <a:rPr lang="en-US" i="1" dirty="0"/>
              <a:t>In re X.S.</a:t>
            </a:r>
            <a:r>
              <a:rPr lang="en-US" dirty="0"/>
              <a:t> </a:t>
            </a:r>
          </a:p>
        </p:txBody>
      </p:sp>
    </p:spTree>
    <p:extLst>
      <p:ext uri="{BB962C8B-B14F-4D97-AF65-F5344CB8AC3E}">
        <p14:creationId xmlns:p14="http://schemas.microsoft.com/office/powerpoint/2010/main" val="3014460809"/>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A0CC-E3FB-812F-5CF3-293674306A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FF5E34-0CF7-466D-EDA7-B4F302FF8511}"/>
              </a:ext>
            </a:extLst>
          </p:cNvPr>
          <p:cNvSpPr>
            <a:spLocks noGrp="1"/>
          </p:cNvSpPr>
          <p:nvPr>
            <p:ph type="title"/>
          </p:nvPr>
        </p:nvSpPr>
        <p:spPr>
          <a:xfrm>
            <a:off x="1206407" y="912068"/>
            <a:ext cx="9779183" cy="638312"/>
          </a:xfrm>
        </p:spPr>
        <p:txBody>
          <a:bodyPr/>
          <a:lstStyle/>
          <a:p>
            <a:r>
              <a:rPr lang="en-US" dirty="0"/>
              <a:t>MODIFICATION MOTION/PROPOSED CASE PLAN EXAMPLE</a:t>
            </a:r>
          </a:p>
        </p:txBody>
      </p:sp>
      <p:sp>
        <p:nvSpPr>
          <p:cNvPr id="2" name="TextBox 1">
            <a:extLst>
              <a:ext uri="{FF2B5EF4-FFF2-40B4-BE49-F238E27FC236}">
                <a16:creationId xmlns:a16="http://schemas.microsoft.com/office/drawing/2014/main" id="{E07A4A82-B024-22EC-6D88-0A6F51164CAA}"/>
              </a:ext>
            </a:extLst>
          </p:cNvPr>
          <p:cNvSpPr txBox="1"/>
          <p:nvPr/>
        </p:nvSpPr>
        <p:spPr>
          <a:xfrm>
            <a:off x="152684" y="2082618"/>
            <a:ext cx="11581831" cy="3693319"/>
          </a:xfrm>
          <a:prstGeom prst="rect">
            <a:avLst/>
          </a:prstGeom>
          <a:noFill/>
        </p:spPr>
        <p:txBody>
          <a:bodyPr wrap="square" rtlCol="0">
            <a:spAutoFit/>
          </a:bodyPr>
          <a:lstStyle/>
          <a:p>
            <a:r>
              <a:rPr lang="en-US" dirty="0"/>
              <a:t> </a:t>
            </a:r>
            <a:endParaRPr lang="en-US" dirty="0">
              <a:latin typeface="Bodoni MT Black" panose="02070A03080606020203" pitchFamily="18" charset="0"/>
            </a:endParaRPr>
          </a:p>
          <a:p>
            <a:r>
              <a:rPr lang="en-US" dirty="0">
                <a:latin typeface="Bodoni MT Black" panose="02070A03080606020203" pitchFamily="18" charset="0"/>
              </a:rPr>
              <a:t> </a:t>
            </a:r>
          </a:p>
          <a:p>
            <a:r>
              <a:rPr lang="en-US" dirty="0">
                <a:latin typeface="Bodoni MT Black" panose="02070A03080606020203" pitchFamily="18" charset="0"/>
              </a:rPr>
              <a:t>Concern 1.1 – Maleaha has not been primarily responsible for Kysen and Kyzer since their removal in June 2024.  She needs to thoughtfully reintegrate daily parental responsibilities while maintaining her sobriety and mental health.</a:t>
            </a:r>
          </a:p>
          <a:p>
            <a:r>
              <a:rPr lang="en-US" dirty="0">
                <a:latin typeface="Bodoni MT Black" panose="02070A03080606020203" pitchFamily="18" charset="0"/>
              </a:rPr>
              <a:t> </a:t>
            </a:r>
          </a:p>
          <a:p>
            <a:r>
              <a:rPr lang="en-US" dirty="0">
                <a:latin typeface="Bodoni MT Black" panose="02070A03080606020203" pitchFamily="18" charset="0"/>
              </a:rPr>
              <a:t>Concern 1.2 – Maleaha will monitor the Kysen and Kyzer’s medical and educational needs, by either attending appointments or accessing information through electronic means.</a:t>
            </a:r>
          </a:p>
          <a:p>
            <a:r>
              <a:rPr lang="en-US" dirty="0">
                <a:latin typeface="Bodoni MT Black" panose="02070A03080606020203" pitchFamily="18" charset="0"/>
              </a:rPr>
              <a:t> </a:t>
            </a:r>
          </a:p>
          <a:p>
            <a:r>
              <a:rPr lang="en-US" dirty="0">
                <a:latin typeface="Bodoni MT Black" panose="02070A03080606020203" pitchFamily="18" charset="0"/>
              </a:rPr>
              <a:t>Concern 1.3 – Maleaha needs time to demonstrate her ability to responsibly, safely and soberly parent Kysen and Kyzer by applying skills learned through treatment, counseling and education.</a:t>
            </a:r>
          </a:p>
          <a:p>
            <a:r>
              <a:rPr lang="en-US" dirty="0"/>
              <a:t> </a:t>
            </a:r>
          </a:p>
          <a:p>
            <a:endParaRPr lang="en-US" dirty="0"/>
          </a:p>
        </p:txBody>
      </p:sp>
    </p:spTree>
    <p:extLst>
      <p:ext uri="{BB962C8B-B14F-4D97-AF65-F5344CB8AC3E}">
        <p14:creationId xmlns:p14="http://schemas.microsoft.com/office/powerpoint/2010/main" val="116628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8016D-8852-404E-44F6-F7DE1CFD6AF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954B1F-B7CB-80A9-4F82-76B102F6D556}"/>
              </a:ext>
            </a:extLst>
          </p:cNvPr>
          <p:cNvSpPr>
            <a:spLocks noGrp="1"/>
          </p:cNvSpPr>
          <p:nvPr>
            <p:ph type="title"/>
          </p:nvPr>
        </p:nvSpPr>
        <p:spPr>
          <a:xfrm>
            <a:off x="1206407" y="912068"/>
            <a:ext cx="9779183" cy="638312"/>
          </a:xfrm>
        </p:spPr>
        <p:txBody>
          <a:bodyPr/>
          <a:lstStyle/>
          <a:p>
            <a:r>
              <a:rPr lang="en-US" dirty="0"/>
              <a:t>MODIFICATION MOTION/PROPOSED CASE PLAN EXAMPLE</a:t>
            </a:r>
          </a:p>
        </p:txBody>
      </p:sp>
      <p:sp>
        <p:nvSpPr>
          <p:cNvPr id="2" name="TextBox 1">
            <a:extLst>
              <a:ext uri="{FF2B5EF4-FFF2-40B4-BE49-F238E27FC236}">
                <a16:creationId xmlns:a16="http://schemas.microsoft.com/office/drawing/2014/main" id="{8AD5EC54-284F-4FCF-97EE-F8CD454164B0}"/>
              </a:ext>
            </a:extLst>
          </p:cNvPr>
          <p:cNvSpPr txBox="1"/>
          <p:nvPr/>
        </p:nvSpPr>
        <p:spPr>
          <a:xfrm>
            <a:off x="152684" y="2082618"/>
            <a:ext cx="11581831" cy="4801314"/>
          </a:xfrm>
          <a:prstGeom prst="rect">
            <a:avLst/>
          </a:prstGeom>
          <a:noFill/>
        </p:spPr>
        <p:txBody>
          <a:bodyPr wrap="square" rtlCol="0">
            <a:spAutoFit/>
          </a:bodyPr>
          <a:lstStyle/>
          <a:p>
            <a:r>
              <a:rPr lang="en-US" dirty="0"/>
              <a:t> </a:t>
            </a:r>
            <a:endParaRPr lang="en-US" dirty="0">
              <a:latin typeface="Bodoni MT Black" panose="02070A03080606020203" pitchFamily="18" charset="0"/>
            </a:endParaRPr>
          </a:p>
          <a:p>
            <a:r>
              <a:rPr lang="en-US" dirty="0">
                <a:latin typeface="Bodoni MT Black" panose="02070A03080606020203" pitchFamily="18" charset="0"/>
              </a:rPr>
              <a:t>Concern 1.4 –Maleaha has built a solid support system and obtained sobriety.</a:t>
            </a:r>
          </a:p>
          <a:p>
            <a:r>
              <a:rPr lang="en-US" dirty="0">
                <a:latin typeface="Bodoni MT Black" panose="02070A03080606020203" pitchFamily="18" charset="0"/>
              </a:rPr>
              <a:t> </a:t>
            </a:r>
          </a:p>
          <a:p>
            <a:r>
              <a:rPr lang="en-US" dirty="0">
                <a:latin typeface="Bodoni MT Black" panose="02070A03080606020203" pitchFamily="18" charset="0"/>
              </a:rPr>
              <a:t>Concern 1.5 – </a:t>
            </a:r>
          </a:p>
          <a:p>
            <a:r>
              <a:rPr lang="en-US" dirty="0">
                <a:latin typeface="Bodoni MT Black" panose="02070A03080606020203" pitchFamily="18" charset="0"/>
              </a:rPr>
              <a:t>Maleaha will continue with her current providers in following all substance use and mental health recommendations.</a:t>
            </a:r>
          </a:p>
          <a:p>
            <a:r>
              <a:rPr lang="en-US" dirty="0">
                <a:latin typeface="Bodoni MT Black" panose="02070A03080606020203" pitchFamily="18" charset="0"/>
              </a:rPr>
              <a:t>Maleaha will continue submitting to random drug screens through CCDJFS, CCJC and McKinley Hall.</a:t>
            </a:r>
          </a:p>
          <a:p>
            <a:r>
              <a:rPr lang="en-US" dirty="0">
                <a:latin typeface="Bodoni MT Black" panose="02070A03080606020203" pitchFamily="18" charset="0"/>
              </a:rPr>
              <a:t> </a:t>
            </a:r>
          </a:p>
          <a:p>
            <a:r>
              <a:rPr lang="en-US" dirty="0">
                <a:latin typeface="Bodoni MT Black" panose="02070A03080606020203" pitchFamily="18" charset="0"/>
              </a:rPr>
              <a:t>Maleaha will continue parenting education by engaging with the Parent Network and Strong, Resilient Youth.</a:t>
            </a:r>
          </a:p>
          <a:p>
            <a:r>
              <a:rPr lang="en-US" dirty="0">
                <a:latin typeface="Bodoni MT Black" panose="02070A03080606020203" pitchFamily="18" charset="0"/>
              </a:rPr>
              <a:t> </a:t>
            </a:r>
          </a:p>
          <a:p>
            <a:r>
              <a:rPr lang="en-US" dirty="0">
                <a:latin typeface="Bodoni MT Black" panose="02070A03080606020203" pitchFamily="18" charset="0"/>
              </a:rPr>
              <a:t>Maleaha will consistently engage in parenting time with Kysen and Kyser while not being under the influence of drugs or alcohol, and demonstrate an ability to meet Kysen and Kyser’s physical, emotional and developmental needs.  </a:t>
            </a:r>
          </a:p>
          <a:p>
            <a:r>
              <a:rPr lang="en-US" dirty="0">
                <a:latin typeface="Bodoni MT Black" panose="02070A03080606020203" pitchFamily="18" charset="0"/>
              </a:rPr>
              <a:t> </a:t>
            </a:r>
          </a:p>
          <a:p>
            <a:endParaRPr lang="en-US" dirty="0"/>
          </a:p>
        </p:txBody>
      </p:sp>
    </p:spTree>
    <p:extLst>
      <p:ext uri="{BB962C8B-B14F-4D97-AF65-F5344CB8AC3E}">
        <p14:creationId xmlns:p14="http://schemas.microsoft.com/office/powerpoint/2010/main" val="319300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D007D-4472-9F31-369C-D43DBBB6E6A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2899722-CF77-9F66-B3EB-518ECA67E53E}"/>
              </a:ext>
            </a:extLst>
          </p:cNvPr>
          <p:cNvSpPr>
            <a:spLocks noGrp="1"/>
          </p:cNvSpPr>
          <p:nvPr>
            <p:ph type="title"/>
          </p:nvPr>
        </p:nvSpPr>
        <p:spPr>
          <a:xfrm>
            <a:off x="1206407" y="912068"/>
            <a:ext cx="9779183" cy="638312"/>
          </a:xfrm>
        </p:spPr>
        <p:txBody>
          <a:bodyPr/>
          <a:lstStyle/>
          <a:p>
            <a:r>
              <a:rPr lang="en-US" dirty="0"/>
              <a:t>MODIFICATION MOTION/PROPOSED CASE PLAN EXAMPLE</a:t>
            </a:r>
          </a:p>
        </p:txBody>
      </p:sp>
      <p:sp>
        <p:nvSpPr>
          <p:cNvPr id="2" name="TextBox 1">
            <a:extLst>
              <a:ext uri="{FF2B5EF4-FFF2-40B4-BE49-F238E27FC236}">
                <a16:creationId xmlns:a16="http://schemas.microsoft.com/office/drawing/2014/main" id="{683587B0-2620-901A-2AC1-5CE62CB05E42}"/>
              </a:ext>
            </a:extLst>
          </p:cNvPr>
          <p:cNvSpPr txBox="1"/>
          <p:nvPr/>
        </p:nvSpPr>
        <p:spPr>
          <a:xfrm>
            <a:off x="152684" y="2082618"/>
            <a:ext cx="11581831" cy="3970318"/>
          </a:xfrm>
          <a:prstGeom prst="rect">
            <a:avLst/>
          </a:prstGeom>
          <a:noFill/>
        </p:spPr>
        <p:txBody>
          <a:bodyPr wrap="square" rtlCol="0">
            <a:spAutoFit/>
          </a:bodyPr>
          <a:lstStyle/>
          <a:p>
            <a:r>
              <a:rPr lang="en-US" dirty="0"/>
              <a:t> </a:t>
            </a:r>
          </a:p>
          <a:p>
            <a:r>
              <a:rPr lang="en-US" dirty="0">
                <a:latin typeface="Bodoni MT Black" panose="02070A03080606020203" pitchFamily="18" charset="0"/>
              </a:rPr>
              <a:t>Maleaha shall attend Kysen and Kyzer’s medical  and educational appointments and monitor Kysen and Kyzer’s medical records through MyChart or any available electronic method.</a:t>
            </a:r>
            <a:endParaRPr lang="en-US" dirty="0"/>
          </a:p>
          <a:p>
            <a:endParaRPr lang="en-US" dirty="0"/>
          </a:p>
          <a:p>
            <a:r>
              <a:rPr lang="en-US" dirty="0">
                <a:latin typeface="Bodoni MT Black" panose="02070A03080606020203" pitchFamily="18" charset="0"/>
              </a:rPr>
              <a:t>Maleaha shall obtain and maintain verifiable employment and/or financial benefits sufficient to provide for herself and the children.</a:t>
            </a:r>
          </a:p>
          <a:p>
            <a:r>
              <a:rPr lang="en-US" dirty="0">
                <a:latin typeface="Bodoni MT Black" panose="02070A03080606020203" pitchFamily="18" charset="0"/>
              </a:rPr>
              <a:t> </a:t>
            </a:r>
          </a:p>
          <a:p>
            <a:r>
              <a:rPr lang="en-US" dirty="0">
                <a:latin typeface="Bodoni MT Black" panose="02070A03080606020203" pitchFamily="18" charset="0"/>
              </a:rPr>
              <a:t>Maleaha shall obtain and maintain safe and sufficient housing appropriate for herself and the children.</a:t>
            </a:r>
          </a:p>
          <a:p>
            <a:r>
              <a:rPr lang="en-US" dirty="0">
                <a:latin typeface="Bodoni MT Black" panose="02070A03080606020203" pitchFamily="18" charset="0"/>
              </a:rPr>
              <a:t> </a:t>
            </a:r>
          </a:p>
          <a:p>
            <a:r>
              <a:rPr lang="en-US" dirty="0">
                <a:latin typeface="Bodoni MT Black" panose="02070A03080606020203" pitchFamily="18" charset="0"/>
              </a:rPr>
              <a:t>Maleaha will continue to sign all releases of information for CCDJFS and the guardian ad litem, meet with her caseworker on a monthly basis and communicate any barriers towards completing case plan objectives.</a:t>
            </a:r>
          </a:p>
          <a:p>
            <a:endParaRPr lang="en-US" dirty="0"/>
          </a:p>
        </p:txBody>
      </p:sp>
    </p:spTree>
    <p:extLst>
      <p:ext uri="{BB962C8B-B14F-4D97-AF65-F5344CB8AC3E}">
        <p14:creationId xmlns:p14="http://schemas.microsoft.com/office/powerpoint/2010/main" val="48821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CBDFE-F93E-295A-1BA4-286959BE553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78D7B9F-09CC-480C-E118-E3DD2FD3967F}"/>
              </a:ext>
            </a:extLst>
          </p:cNvPr>
          <p:cNvSpPr>
            <a:spLocks noGrp="1"/>
          </p:cNvSpPr>
          <p:nvPr>
            <p:ph type="title"/>
          </p:nvPr>
        </p:nvSpPr>
        <p:spPr>
          <a:xfrm>
            <a:off x="1206407" y="912068"/>
            <a:ext cx="9779183" cy="638312"/>
          </a:xfrm>
        </p:spPr>
        <p:txBody>
          <a:bodyPr/>
          <a:lstStyle/>
          <a:p>
            <a:r>
              <a:rPr lang="en-US" dirty="0"/>
              <a:t>MODIFICATION MOTION/PROPOSED CASE PLAN EXAMPLE</a:t>
            </a:r>
          </a:p>
        </p:txBody>
      </p:sp>
      <p:sp>
        <p:nvSpPr>
          <p:cNvPr id="2" name="TextBox 1">
            <a:extLst>
              <a:ext uri="{FF2B5EF4-FFF2-40B4-BE49-F238E27FC236}">
                <a16:creationId xmlns:a16="http://schemas.microsoft.com/office/drawing/2014/main" id="{1378E2DE-9992-20E0-6C87-57BBF675D1F8}"/>
              </a:ext>
            </a:extLst>
          </p:cNvPr>
          <p:cNvSpPr txBox="1"/>
          <p:nvPr/>
        </p:nvSpPr>
        <p:spPr>
          <a:xfrm>
            <a:off x="152684" y="2082618"/>
            <a:ext cx="11581831" cy="4247317"/>
          </a:xfrm>
          <a:prstGeom prst="rect">
            <a:avLst/>
          </a:prstGeom>
          <a:noFill/>
        </p:spPr>
        <p:txBody>
          <a:bodyPr wrap="square" rtlCol="0">
            <a:spAutoFit/>
          </a:bodyPr>
          <a:lstStyle/>
          <a:p>
            <a:r>
              <a:rPr lang="en-US" dirty="0"/>
              <a:t> </a:t>
            </a:r>
            <a:endParaRPr lang="en-US" dirty="0">
              <a:latin typeface="Bodoni MT Black" panose="02070A03080606020203" pitchFamily="18" charset="0"/>
            </a:endParaRPr>
          </a:p>
          <a:p>
            <a:r>
              <a:rPr lang="en-US" dirty="0">
                <a:latin typeface="Bodoni MT Black" panose="02070A03080606020203" pitchFamily="18" charset="0"/>
              </a:rPr>
              <a:t>Concern 1.6 – Progress will be measured by:</a:t>
            </a:r>
          </a:p>
          <a:p>
            <a:r>
              <a:rPr lang="en-US" dirty="0">
                <a:latin typeface="Bodoni MT Black" panose="02070A03080606020203" pitchFamily="18" charset="0"/>
              </a:rPr>
              <a:t>Maleaha providing negative drug screens as requested and maintaining 95% compliance with substance use and mental health counseling appointments with her current providers.   </a:t>
            </a:r>
          </a:p>
          <a:p>
            <a:endParaRPr lang="en-US" dirty="0">
              <a:latin typeface="Bodoni MT Black" panose="02070A03080606020203" pitchFamily="18" charset="0"/>
            </a:endParaRPr>
          </a:p>
          <a:p>
            <a:r>
              <a:rPr lang="en-US" dirty="0">
                <a:latin typeface="Bodoni MT Black" panose="02070A03080606020203" pitchFamily="18" charset="0"/>
              </a:rPr>
              <a:t>Maleaha maintaining safe, stable and appropriate housing for herself for at least six month, as demonstrated by providing a deed or written lease indicating a legal right for herself, or abiding by all terms for McKinley Hall housing.  If it appears Kysen and Kyzer will reunify with Maleaha while she remains in McKinley Hall housing, Maleaha will prepare a detailed household budget and childcare plan.</a:t>
            </a:r>
          </a:p>
          <a:p>
            <a:endParaRPr lang="en-US" dirty="0">
              <a:latin typeface="Bodoni MT Black" panose="02070A03080606020203" pitchFamily="18" charset="0"/>
            </a:endParaRPr>
          </a:p>
          <a:p>
            <a:r>
              <a:rPr lang="en-US" dirty="0">
                <a:latin typeface="Bodoni MT Black" panose="02070A03080606020203" pitchFamily="18" charset="0"/>
              </a:rPr>
              <a:t>Maleaha obtaining and maintaining income sufficient to provide for Kysen and Kyser, as demonstrated by providing paystubs, tax records or other official documentation monthly to CCDJFS caseworker and providing for Kysen and Kyzer during parenting time.</a:t>
            </a:r>
          </a:p>
          <a:p>
            <a:r>
              <a:rPr lang="en-US" dirty="0">
                <a:latin typeface="Bodoni MT Black" panose="02070A03080606020203" pitchFamily="18" charset="0"/>
              </a:rPr>
              <a:t> </a:t>
            </a:r>
            <a:endParaRPr lang="en-US" dirty="0"/>
          </a:p>
        </p:txBody>
      </p:sp>
    </p:spTree>
    <p:extLst>
      <p:ext uri="{BB962C8B-B14F-4D97-AF65-F5344CB8AC3E}">
        <p14:creationId xmlns:p14="http://schemas.microsoft.com/office/powerpoint/2010/main" val="3793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EF086-B613-EAEA-512A-B249CC2EDEA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B86DE26-E496-E79D-30C6-602F39AAF2F0}"/>
              </a:ext>
            </a:extLst>
          </p:cNvPr>
          <p:cNvSpPr>
            <a:spLocks noGrp="1"/>
          </p:cNvSpPr>
          <p:nvPr>
            <p:ph type="title"/>
          </p:nvPr>
        </p:nvSpPr>
        <p:spPr>
          <a:xfrm>
            <a:off x="1206407" y="912068"/>
            <a:ext cx="9779183" cy="638312"/>
          </a:xfrm>
        </p:spPr>
        <p:txBody>
          <a:bodyPr/>
          <a:lstStyle/>
          <a:p>
            <a:r>
              <a:rPr lang="en-US" dirty="0"/>
              <a:t>MODIFICATION MOTION/PROPOSED CASE PLAN EXAMPLE</a:t>
            </a:r>
          </a:p>
        </p:txBody>
      </p:sp>
      <p:sp>
        <p:nvSpPr>
          <p:cNvPr id="2" name="TextBox 1">
            <a:extLst>
              <a:ext uri="{FF2B5EF4-FFF2-40B4-BE49-F238E27FC236}">
                <a16:creationId xmlns:a16="http://schemas.microsoft.com/office/drawing/2014/main" id="{4B5DE5DE-3D95-0E2B-1597-515AEE34B112}"/>
              </a:ext>
            </a:extLst>
          </p:cNvPr>
          <p:cNvSpPr txBox="1"/>
          <p:nvPr/>
        </p:nvSpPr>
        <p:spPr>
          <a:xfrm>
            <a:off x="152684" y="1994387"/>
            <a:ext cx="11581831" cy="5078313"/>
          </a:xfrm>
          <a:prstGeom prst="rect">
            <a:avLst/>
          </a:prstGeom>
          <a:noFill/>
        </p:spPr>
        <p:txBody>
          <a:bodyPr wrap="square" rtlCol="0">
            <a:spAutoFit/>
          </a:bodyPr>
          <a:lstStyle/>
          <a:p>
            <a:r>
              <a:rPr lang="en-US" dirty="0"/>
              <a:t> </a:t>
            </a:r>
            <a:endParaRPr lang="en-US" dirty="0">
              <a:latin typeface="Bodoni MT Black" panose="02070A03080606020203" pitchFamily="18" charset="0"/>
            </a:endParaRPr>
          </a:p>
          <a:p>
            <a:r>
              <a:rPr lang="en-US" dirty="0">
                <a:latin typeface="Bodoni MT Black" panose="02070A03080606020203" pitchFamily="18" charset="0"/>
              </a:rPr>
              <a:t>CCDJFS establishing or providing Maleah with the username and password for Kysen and Kyzer’s MyChart or other electronic medical record account and education accounts within the next two weeks, and Maleaha demonstrating knowledge of the Kyzen and Kyser’s medical and educational status.</a:t>
            </a:r>
          </a:p>
          <a:p>
            <a:endParaRPr lang="en-US" dirty="0">
              <a:latin typeface="Bodoni MT Black" panose="02070A03080606020203" pitchFamily="18" charset="0"/>
            </a:endParaRPr>
          </a:p>
          <a:p>
            <a:r>
              <a:rPr lang="en-US" dirty="0">
                <a:latin typeface="Bodoni MT Black" panose="02070A03080606020203" pitchFamily="18" charset="0"/>
              </a:rPr>
              <a:t>Maleaha successfully completing trauma informed care training and continuing to engage in age-appropriate parenting classes and demonstrating skills learned from the counseling during parenting time.</a:t>
            </a:r>
          </a:p>
          <a:p>
            <a:endParaRPr lang="en-US" dirty="0">
              <a:latin typeface="Bodoni MT Black" panose="02070A03080606020203" pitchFamily="18" charset="0"/>
            </a:endParaRPr>
          </a:p>
          <a:p>
            <a:r>
              <a:rPr lang="en-US" dirty="0">
                <a:latin typeface="Bodoni MT Black" panose="02070A03080606020203" pitchFamily="18" charset="0"/>
              </a:rPr>
              <a:t>Maleaha signing all releases of information for CCDJFS and the guardian ad litem, and reporting any barriers to CCDJFS within 24 hours.</a:t>
            </a:r>
          </a:p>
          <a:p>
            <a:endParaRPr lang="en-US" dirty="0">
              <a:latin typeface="Bodoni MT Black" panose="02070A03080606020203" pitchFamily="18" charset="0"/>
            </a:endParaRPr>
          </a:p>
          <a:p>
            <a:r>
              <a:rPr lang="en-US" dirty="0">
                <a:latin typeface="Bodoni MT Black" panose="02070A03080606020203" pitchFamily="18" charset="0"/>
              </a:rPr>
              <a:t>Concern 1.7 - Progress will be reviewed periodically through parenting time observation by the assigned CCDJFS caseworker or vendor, monthly home visits, monthly team meetings, 90-Day Family Team Meetings, Semi-Annual Reviews and informally through communication with the family.</a:t>
            </a:r>
          </a:p>
          <a:p>
            <a:endParaRPr lang="en-US" dirty="0"/>
          </a:p>
        </p:txBody>
      </p:sp>
    </p:spTree>
    <p:extLst>
      <p:ext uri="{BB962C8B-B14F-4D97-AF65-F5344CB8AC3E}">
        <p14:creationId xmlns:p14="http://schemas.microsoft.com/office/powerpoint/2010/main" val="309344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FCF0A-9689-9AC4-6467-05DDC560A2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EDCB13-A623-E8BF-5278-91C35651AC17}"/>
              </a:ext>
            </a:extLst>
          </p:cNvPr>
          <p:cNvSpPr>
            <a:spLocks noGrp="1"/>
          </p:cNvSpPr>
          <p:nvPr>
            <p:ph type="title"/>
          </p:nvPr>
        </p:nvSpPr>
        <p:spPr/>
        <p:txBody>
          <a:bodyPr/>
          <a:lstStyle/>
          <a:p>
            <a:r>
              <a:rPr lang="en-US" dirty="0"/>
              <a:t>WHAT BROKE THE CAMEL’S BACK?</a:t>
            </a:r>
          </a:p>
        </p:txBody>
      </p:sp>
      <p:sp>
        <p:nvSpPr>
          <p:cNvPr id="3" name="Content Placeholder 2">
            <a:extLst>
              <a:ext uri="{FF2B5EF4-FFF2-40B4-BE49-F238E27FC236}">
                <a16:creationId xmlns:a16="http://schemas.microsoft.com/office/drawing/2014/main" id="{ABF9179E-43D5-5F79-4763-072A5E5032DF}"/>
              </a:ext>
            </a:extLst>
          </p:cNvPr>
          <p:cNvSpPr>
            <a:spLocks noGrp="1"/>
          </p:cNvSpPr>
          <p:nvPr>
            <p:ph idx="14"/>
          </p:nvPr>
        </p:nvSpPr>
        <p:spPr/>
        <p:txBody>
          <a:bodyPr>
            <a:normAutofit/>
          </a:bodyPr>
          <a:lstStyle/>
          <a:p>
            <a:pPr marL="59436" indent="0">
              <a:buNone/>
            </a:pPr>
            <a:r>
              <a:rPr lang="en-US" dirty="0">
                <a:solidFill>
                  <a:schemeClr val="tx1"/>
                </a:solidFill>
              </a:rPr>
              <a:t>Mom’s actual mental health treatment: </a:t>
            </a:r>
          </a:p>
          <a:p>
            <a:pPr marL="59436" indent="0">
              <a:buNone/>
            </a:pPr>
            <a:r>
              <a:rPr lang="en-US" dirty="0">
                <a:solidFill>
                  <a:schemeClr val="tx1"/>
                </a:solidFill>
              </a:rPr>
              <a:t>	Once a month therapy session for the last three month</a:t>
            </a:r>
          </a:p>
          <a:p>
            <a:pPr marL="59436" indent="0">
              <a:buNone/>
            </a:pPr>
            <a:r>
              <a:rPr lang="en-US" dirty="0">
                <a:solidFill>
                  <a:schemeClr val="tx1"/>
                </a:solidFill>
              </a:rPr>
              <a:t>	Condoned by CCDJFS</a:t>
            </a:r>
          </a:p>
          <a:p>
            <a:pPr marL="59436" indent="0">
              <a:buNone/>
            </a:pPr>
            <a:endParaRPr lang="en-US" dirty="0"/>
          </a:p>
        </p:txBody>
      </p:sp>
    </p:spTree>
    <p:extLst>
      <p:ext uri="{BB962C8B-B14F-4D97-AF65-F5344CB8AC3E}">
        <p14:creationId xmlns:p14="http://schemas.microsoft.com/office/powerpoint/2010/main" val="157390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64060-E355-4A10-23BC-863411CF60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8FCE0B-12F0-FFC7-D930-8E09254E43D6}"/>
              </a:ext>
            </a:extLst>
          </p:cNvPr>
          <p:cNvSpPr>
            <a:spLocks noGrp="1"/>
          </p:cNvSpPr>
          <p:nvPr>
            <p:ph type="title"/>
          </p:nvPr>
        </p:nvSpPr>
        <p:spPr/>
        <p:txBody>
          <a:bodyPr/>
          <a:lstStyle/>
          <a:p>
            <a:r>
              <a:rPr lang="en-US" dirty="0"/>
              <a:t>WHAT BROKE THE CAMEL’S BACK?</a:t>
            </a:r>
          </a:p>
        </p:txBody>
      </p:sp>
      <p:sp>
        <p:nvSpPr>
          <p:cNvPr id="3" name="Content Placeholder 2">
            <a:extLst>
              <a:ext uri="{FF2B5EF4-FFF2-40B4-BE49-F238E27FC236}">
                <a16:creationId xmlns:a16="http://schemas.microsoft.com/office/drawing/2014/main" id="{FE3FE543-C4B6-8EC3-2E67-49DD48BE8B29}"/>
              </a:ext>
            </a:extLst>
          </p:cNvPr>
          <p:cNvSpPr>
            <a:spLocks noGrp="1"/>
          </p:cNvSpPr>
          <p:nvPr>
            <p:ph idx="14"/>
          </p:nvPr>
        </p:nvSpPr>
        <p:spPr/>
        <p:txBody>
          <a:bodyPr>
            <a:normAutofit/>
          </a:bodyPr>
          <a:lstStyle/>
          <a:p>
            <a:pPr marL="59436" indent="0">
              <a:buNone/>
            </a:pPr>
            <a:r>
              <a:rPr lang="en-US" dirty="0">
                <a:solidFill>
                  <a:schemeClr val="tx1"/>
                </a:solidFill>
              </a:rPr>
              <a:t>Kicker</a:t>
            </a:r>
          </a:p>
          <a:p>
            <a:pPr marL="59436" indent="0">
              <a:buNone/>
            </a:pPr>
            <a:r>
              <a:rPr lang="en-US" dirty="0">
                <a:solidFill>
                  <a:schemeClr val="tx1"/>
                </a:solidFill>
              </a:rPr>
              <a:t>	Mom has been arrested the weekend before the hearing on an outstanding 	warrant for assaulting her previous mental health therapist in early 2025.</a:t>
            </a:r>
          </a:p>
          <a:p>
            <a:pPr marL="59436" indent="0">
              <a:buNone/>
            </a:pPr>
            <a:endParaRPr lang="en-US" dirty="0">
              <a:solidFill>
                <a:schemeClr val="tx1"/>
              </a:solidFill>
            </a:endParaRPr>
          </a:p>
          <a:p>
            <a:pPr marL="59436" indent="0">
              <a:buNone/>
            </a:pPr>
            <a:endParaRPr lang="en-US" dirty="0">
              <a:solidFill>
                <a:schemeClr val="tx1"/>
              </a:solidFill>
            </a:endParaRPr>
          </a:p>
          <a:p>
            <a:pPr marL="59436" indent="0">
              <a:buNone/>
            </a:pPr>
            <a:r>
              <a:rPr lang="en-US" dirty="0">
                <a:solidFill>
                  <a:schemeClr val="tx1"/>
                </a:solidFill>
              </a:rPr>
              <a:t>All of this was known to the parties when the parties told they Court that Mom was “case plan compliant”</a:t>
            </a:r>
          </a:p>
        </p:txBody>
      </p:sp>
    </p:spTree>
    <p:extLst>
      <p:ext uri="{BB962C8B-B14F-4D97-AF65-F5344CB8AC3E}">
        <p14:creationId xmlns:p14="http://schemas.microsoft.com/office/powerpoint/2010/main" val="1185307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D8BDF-DBF1-6F39-749D-214AAB4A5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280FD-CBB2-70F3-192F-B00C40542C6D}"/>
              </a:ext>
            </a:extLst>
          </p:cNvPr>
          <p:cNvSpPr>
            <a:spLocks noGrp="1"/>
          </p:cNvSpPr>
          <p:nvPr>
            <p:ph type="title"/>
          </p:nvPr>
        </p:nvSpPr>
        <p:spPr/>
        <p:txBody>
          <a:bodyPr/>
          <a:lstStyle/>
          <a:p>
            <a:r>
              <a:rPr lang="en-US" dirty="0"/>
              <a:t>BASIC PREMISES</a:t>
            </a:r>
          </a:p>
        </p:txBody>
      </p:sp>
      <p:sp>
        <p:nvSpPr>
          <p:cNvPr id="3" name="Content Placeholder 2">
            <a:extLst>
              <a:ext uri="{FF2B5EF4-FFF2-40B4-BE49-F238E27FC236}">
                <a16:creationId xmlns:a16="http://schemas.microsoft.com/office/drawing/2014/main" id="{06419954-7EAA-C4F7-42F0-667C490A7B80}"/>
              </a:ext>
            </a:extLst>
          </p:cNvPr>
          <p:cNvSpPr>
            <a:spLocks noGrp="1"/>
          </p:cNvSpPr>
          <p:nvPr>
            <p:ph idx="14"/>
          </p:nvPr>
        </p:nvSpPr>
        <p:spPr/>
        <p:txBody>
          <a:bodyPr>
            <a:normAutofit/>
          </a:bodyPr>
          <a:lstStyle/>
          <a:p>
            <a:pPr marL="59436" indent="0">
              <a:buNone/>
            </a:pPr>
            <a:r>
              <a:rPr lang="en-US" dirty="0">
                <a:solidFill>
                  <a:schemeClr val="tx1"/>
                </a:solidFill>
              </a:rPr>
              <a:t>Disposition Definitions</a:t>
            </a:r>
          </a:p>
          <a:p>
            <a:pPr marL="59436" indent="0">
              <a:buNone/>
            </a:pPr>
            <a:r>
              <a:rPr lang="en-US" dirty="0">
                <a:solidFill>
                  <a:schemeClr val="tx1"/>
                </a:solidFill>
              </a:rPr>
              <a:t>	Temporary = TC, PC, PSO, PPLA</a:t>
            </a:r>
          </a:p>
          <a:p>
            <a:pPr marL="59436" indent="0">
              <a:buNone/>
            </a:pPr>
            <a:r>
              <a:rPr lang="en-US" dirty="0">
                <a:solidFill>
                  <a:schemeClr val="tx1"/>
                </a:solidFill>
              </a:rPr>
              <a:t>	Final = LC, Adoption, Emancipation, Termination of PSO</a:t>
            </a:r>
          </a:p>
          <a:p>
            <a:pPr marL="59436" indent="0">
              <a:buNone/>
            </a:pPr>
            <a:r>
              <a:rPr lang="en-US" dirty="0">
                <a:solidFill>
                  <a:schemeClr val="tx1"/>
                </a:solidFill>
              </a:rPr>
              <a:t>While words mean things…don’t replace metrics with adjectives</a:t>
            </a:r>
          </a:p>
          <a:p>
            <a:pPr marL="59436" indent="0">
              <a:buNone/>
            </a:pPr>
            <a:r>
              <a:rPr lang="en-US" dirty="0">
                <a:solidFill>
                  <a:schemeClr val="tx1"/>
                </a:solidFill>
              </a:rPr>
              <a:t>People (including judicial officers) will frequently utilize the path of least resistance</a:t>
            </a:r>
          </a:p>
          <a:p>
            <a:pPr marL="59436" indent="0">
              <a:buNone/>
            </a:pPr>
            <a:endParaRPr lang="en-US" dirty="0"/>
          </a:p>
        </p:txBody>
      </p:sp>
    </p:spTree>
    <p:extLst>
      <p:ext uri="{BB962C8B-B14F-4D97-AF65-F5344CB8AC3E}">
        <p14:creationId xmlns:p14="http://schemas.microsoft.com/office/powerpoint/2010/main" val="1416919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9B70-AC7B-3C35-AFA8-F5A11CE45C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0F094F-8012-6F42-F151-84853F5ECBBF}"/>
              </a:ext>
            </a:extLst>
          </p:cNvPr>
          <p:cNvSpPr>
            <a:spLocks noGrp="1"/>
          </p:cNvSpPr>
          <p:nvPr>
            <p:ph type="title"/>
          </p:nvPr>
        </p:nvSpPr>
        <p:spPr/>
        <p:txBody>
          <a:bodyPr/>
          <a:lstStyle/>
          <a:p>
            <a:r>
              <a:rPr lang="en-US" dirty="0"/>
              <a:t>GOALS FOR TODAY</a:t>
            </a:r>
          </a:p>
        </p:txBody>
      </p:sp>
      <p:sp>
        <p:nvSpPr>
          <p:cNvPr id="3" name="Content Placeholder 2">
            <a:extLst>
              <a:ext uri="{FF2B5EF4-FFF2-40B4-BE49-F238E27FC236}">
                <a16:creationId xmlns:a16="http://schemas.microsoft.com/office/drawing/2014/main" id="{D450F4F5-095D-68B6-C4CB-FFCE3DE72B9B}"/>
              </a:ext>
            </a:extLst>
          </p:cNvPr>
          <p:cNvSpPr>
            <a:spLocks noGrp="1"/>
          </p:cNvSpPr>
          <p:nvPr>
            <p:ph idx="14"/>
          </p:nvPr>
        </p:nvSpPr>
        <p:spPr/>
        <p:txBody>
          <a:bodyPr>
            <a:normAutofit/>
          </a:bodyPr>
          <a:lstStyle/>
          <a:p>
            <a:pPr marL="59436" indent="0">
              <a:buNone/>
            </a:pPr>
            <a:r>
              <a:rPr lang="en-US" dirty="0">
                <a:solidFill>
                  <a:schemeClr val="tx1"/>
                </a:solidFill>
              </a:rPr>
              <a:t>Engage in an honest, candid discussion regarding case plan creation and case plan management</a:t>
            </a:r>
          </a:p>
          <a:p>
            <a:pPr marL="59436" indent="0">
              <a:buNone/>
            </a:pPr>
            <a:r>
              <a:rPr lang="en-US" dirty="0">
                <a:solidFill>
                  <a:schemeClr val="tx1"/>
                </a:solidFill>
              </a:rPr>
              <a:t>	My inside thoughts are coming out, and they are not always politically correct</a:t>
            </a:r>
          </a:p>
          <a:p>
            <a:pPr marL="59436" indent="0">
              <a:buNone/>
            </a:pPr>
            <a:endParaRPr lang="en-US" dirty="0">
              <a:solidFill>
                <a:schemeClr val="tx1"/>
              </a:solidFill>
            </a:endParaRPr>
          </a:p>
          <a:p>
            <a:pPr marL="59436" indent="0">
              <a:buNone/>
            </a:pPr>
            <a:r>
              <a:rPr lang="en-US" dirty="0">
                <a:solidFill>
                  <a:schemeClr val="tx1"/>
                </a:solidFill>
              </a:rPr>
              <a:t>Information and tools you can implement immediately in your court with little to no costs</a:t>
            </a:r>
          </a:p>
          <a:p>
            <a:pPr marL="59436" indent="0">
              <a:buNone/>
            </a:pPr>
            <a:endParaRPr lang="en-US" dirty="0"/>
          </a:p>
        </p:txBody>
      </p:sp>
    </p:spTree>
    <p:extLst>
      <p:ext uri="{BB962C8B-B14F-4D97-AF65-F5344CB8AC3E}">
        <p14:creationId xmlns:p14="http://schemas.microsoft.com/office/powerpoint/2010/main" val="3315274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E190-899A-46D2-989D-C4BC6A46F946}"/>
              </a:ext>
            </a:extLst>
          </p:cNvPr>
          <p:cNvSpPr>
            <a:spLocks noGrp="1"/>
          </p:cNvSpPr>
          <p:nvPr>
            <p:ph type="title"/>
          </p:nvPr>
        </p:nvSpPr>
        <p:spPr>
          <a:xfrm>
            <a:off x="5943600" y="1312224"/>
            <a:ext cx="5120640" cy="3200400"/>
          </a:xfrm>
        </p:spPr>
        <p:txBody>
          <a:bodyPr/>
          <a:lstStyle/>
          <a:p>
            <a:r>
              <a:rPr lang="en-US" sz="4800" b="0" dirty="0"/>
              <a:t>The </a:t>
            </a:r>
            <a:r>
              <a:rPr lang="en-US" sz="4800" dirty="0"/>
              <a:t>case plan</a:t>
            </a:r>
            <a:r>
              <a:rPr lang="en-US" sz="4800" b="0" dirty="0"/>
              <a:t> is the tool used by the agency to facilitate family reunification efforts</a:t>
            </a:r>
            <a:endParaRPr lang="en-US" sz="4800" dirty="0"/>
          </a:p>
        </p:txBody>
      </p:sp>
      <p:sp>
        <p:nvSpPr>
          <p:cNvPr id="3" name="Subtitle 2">
            <a:extLst>
              <a:ext uri="{FF2B5EF4-FFF2-40B4-BE49-F238E27FC236}">
                <a16:creationId xmlns:a16="http://schemas.microsoft.com/office/drawing/2014/main" id="{26BC9DE8-A5CC-4BE1-0DE5-CB15D01A7919}"/>
              </a:ext>
            </a:extLst>
          </p:cNvPr>
          <p:cNvSpPr>
            <a:spLocks noGrp="1"/>
          </p:cNvSpPr>
          <p:nvPr>
            <p:ph type="subTitle" idx="1"/>
          </p:nvPr>
        </p:nvSpPr>
        <p:spPr>
          <a:xfrm>
            <a:off x="5943600" y="4667002"/>
            <a:ext cx="5120640" cy="1828800"/>
          </a:xfrm>
        </p:spPr>
        <p:txBody>
          <a:bodyPr/>
          <a:lstStyle/>
          <a:p>
            <a:r>
              <a:rPr lang="en-US" sz="2000" dirty="0"/>
              <a:t>The overriding purpose of the case plan is to allow the agency to assist the parents in remedying the conditions underlying a child's removal so that the child can be returned safely to one or both parents' custody. </a:t>
            </a:r>
          </a:p>
        </p:txBody>
      </p:sp>
      <p:pic>
        <p:nvPicPr>
          <p:cNvPr id="17" name="Picture Placeholder 16" descr="Family with baby">
            <a:extLst>
              <a:ext uri="{FF2B5EF4-FFF2-40B4-BE49-F238E27FC236}">
                <a16:creationId xmlns:a16="http://schemas.microsoft.com/office/drawing/2014/main" id="{2ECBBDA4-D2C1-0F46-BA36-5967266F87AD}"/>
              </a:ext>
            </a:extLst>
          </p:cNvPr>
          <p:cNvPicPr>
            <a:picLocks noGrp="1" noChangeAspect="1"/>
          </p:cNvPicPr>
          <p:nvPr>
            <p:ph type="pic" sz="quarter" idx="10"/>
          </p:nvPr>
        </p:nvPicPr>
        <p:blipFill>
          <a:blip r:embed="rId3"/>
          <a:srcRect l="16786" r="16786"/>
          <a:stretch/>
        </p:blipFill>
        <p:spPr>
          <a:xfrm>
            <a:off x="780413" y="1241177"/>
            <a:ext cx="4500562" cy="4521200"/>
          </a:xfrm>
        </p:spPr>
      </p:pic>
    </p:spTree>
    <p:extLst>
      <p:ext uri="{BB962C8B-B14F-4D97-AF65-F5344CB8AC3E}">
        <p14:creationId xmlns:p14="http://schemas.microsoft.com/office/powerpoint/2010/main" val="7797506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45331398_Win32_SL_V13" id="{C59E605D-C281-4A06-BDA0-E97A35AC3AA8}" vid="{25D1D206-DA25-4050-926A-BD6D3A1B50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2A500D393BCF4FB8E87C3E877B15C9" ma:contentTypeVersion="5" ma:contentTypeDescription="Create a new document." ma:contentTypeScope="" ma:versionID="0b6ee1a620bf9f136dbf57f0ca685699">
  <xsd:schema xmlns:xsd="http://www.w3.org/2001/XMLSchema" xmlns:xs="http://www.w3.org/2001/XMLSchema" xmlns:p="http://schemas.microsoft.com/office/2006/metadata/properties" xmlns:ns3="425cf776-13e8-42b2-bdbe-3c252248347b" targetNamespace="http://schemas.microsoft.com/office/2006/metadata/properties" ma:root="true" ma:fieldsID="bb0b8d866ea35ca8d2781732f8f6f35f" ns3:_="">
    <xsd:import namespace="425cf776-13e8-42b2-bdbe-3c252248347b"/>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5cf776-13e8-42b2-bdbe-3c252248347b"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A8381C-73EB-48EA-B45F-7B7C8C7DF409}">
  <ds:schemaRefs>
    <ds:schemaRef ds:uri="http://schemas.microsoft.com/sharepoint/v3/contenttype/forms"/>
  </ds:schemaRefs>
</ds:datastoreItem>
</file>

<file path=customXml/itemProps2.xml><?xml version="1.0" encoding="utf-8"?>
<ds:datastoreItem xmlns:ds="http://schemas.openxmlformats.org/officeDocument/2006/customXml" ds:itemID="{94A1E562-9E56-4F88-8CB4-A2F2571151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5cf776-13e8-42b2-bdbe-3c25224834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E98C35-9ECE-4425-BCBA-00E118C705C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25cf776-13e8-42b2-bdbe-3c252248347b"/>
    <ds:schemaRef ds:uri="http://purl.org/dc/elements/1.1/"/>
    <ds:schemaRef ds:uri="http://schemas.microsoft.com/office/2006/metadata/properties"/>
    <ds:schemaRef ds:uri="http://www.w3.org/XML/1998/namespace"/>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{C44E7E66-04FC-4894-8B2C-E5D1FC42D2F9}tf45331398_win32</Template>
  <TotalTime>4154</TotalTime>
  <Words>4000</Words>
  <Application>Microsoft Office PowerPoint</Application>
  <PresentationFormat>Widescreen</PresentationFormat>
  <Paragraphs>334</Paragraphs>
  <Slides>49</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Bodoni MT Black</vt:lpstr>
      <vt:lpstr>Calibri</vt:lpstr>
      <vt:lpstr>Tenorite</vt:lpstr>
      <vt:lpstr>Custom</vt:lpstr>
      <vt:lpstr>The Ins and Outs of Case Plans and Case Plan Amendments</vt:lpstr>
      <vt:lpstr>WHAT BROKE THE CAMEL’S BACK?</vt:lpstr>
      <vt:lpstr>WHAT BROKE THE CAMEL’S BACK?</vt:lpstr>
      <vt:lpstr>WHAT BROKE THE CAMEL’S BACK?</vt:lpstr>
      <vt:lpstr>WHAT BROKE THE CAMEL’S BACK?</vt:lpstr>
      <vt:lpstr>WHAT BROKE THE CAMEL’S BACK?</vt:lpstr>
      <vt:lpstr>BASIC PREMISES</vt:lpstr>
      <vt:lpstr>GOALS FOR TODAY</vt:lpstr>
      <vt:lpstr>The case plan is the tool used by the agency to facilitate family reunification efforts</vt:lpstr>
      <vt:lpstr>Initial Case Plan</vt:lpstr>
      <vt:lpstr>INITIAL CASE PLAN </vt:lpstr>
      <vt:lpstr>Who is included in the case plan?</vt:lpstr>
      <vt:lpstr>(1) Child’s parent (including non-custodial parent), guardian, or custodian. (2) Pre-finalized adoptive parent, if applicable. (3) Guardian ad litem and/or CASA. (4) Child age fourteen and older. (5) Child under age fourteen if developmentally appropriate. (6) The Indian custodian, if any, and child’s Indian tribe and extended relatives. (7) Child’s attorney, if applicable. (8) Any other party specifically identified by the court as a party to the family case plan.</vt:lpstr>
      <vt:lpstr>  (8) Any other party specifically identified by the court as a party to the family case plan.</vt:lpstr>
      <vt:lpstr>What is in a case plan?</vt:lpstr>
      <vt:lpstr>Concerns (General)</vt:lpstr>
      <vt:lpstr>Concern x.1 – What are the concerns/needs for the family?</vt:lpstr>
      <vt:lpstr>Concern x.1 – What are the concerns/needs for the family?</vt:lpstr>
      <vt:lpstr>Concern x.1 – What are the concerns/needs for the family?</vt:lpstr>
      <vt:lpstr>Concern x.2 – What does the family and Worker want to see happen to address the identified concerns/needs?</vt:lpstr>
      <vt:lpstr>Concern x.3 – What is causing the concerns/needs for the family?</vt:lpstr>
      <vt:lpstr>Concern x.4 – What strength and family/community support does the family have?</vt:lpstr>
      <vt:lpstr>Concern x.5 – What steps will the family take to achieve what the Family and Caseworker want to see happen?  Identify the individuals who will complete those action steps.</vt:lpstr>
      <vt:lpstr>Concern x.5 – What steps will the family take to achieve what the Family and Caseworker want to see happen?  Identify the individuals who will complete those action steps.</vt:lpstr>
      <vt:lpstr>Concern x.6 – How will the family’s progress be measured?</vt:lpstr>
      <vt:lpstr>Concern x.6 – How will the family’s progress be measured?</vt:lpstr>
      <vt:lpstr>Concern x.6 – How will the family’s progress be measured?</vt:lpstr>
      <vt:lpstr>Concern x.7 – When will the family’s progress be reviewed?</vt:lpstr>
      <vt:lpstr>Concern Example</vt:lpstr>
      <vt:lpstr>Concern Example</vt:lpstr>
      <vt:lpstr>Concern Example</vt:lpstr>
      <vt:lpstr>Concern Example</vt:lpstr>
      <vt:lpstr>Case Law Circumstances Regarding Parties</vt:lpstr>
      <vt:lpstr>Case Plans are NOT checklists</vt:lpstr>
      <vt:lpstr>PowerPoint Presentation</vt:lpstr>
      <vt:lpstr>PowerPoint Presentation</vt:lpstr>
      <vt:lpstr>PowerPoint Presentation</vt:lpstr>
      <vt:lpstr>PowerPoint Presentation</vt:lpstr>
      <vt:lpstr>Parties are not obligated to follow case plans UNTIL they are journalized with the Court, aka the Court adopts it as an order</vt:lpstr>
      <vt:lpstr>Case Plans are  living documents</vt:lpstr>
      <vt:lpstr>PowerPoint Presentation</vt:lpstr>
      <vt:lpstr>How to Case Plan Modifications Become Court Ordered?</vt:lpstr>
      <vt:lpstr>MODIFICATION PROCESSING OPTIONS</vt:lpstr>
      <vt:lpstr>Case Law Circumstances Regarding Modification</vt:lpstr>
      <vt:lpstr>MODIFICATION MOTION/PROPOSED CASE PLAN EXAMPLE</vt:lpstr>
      <vt:lpstr>MODIFICATION MOTION/PROPOSED CASE PLAN EXAMPLE</vt:lpstr>
      <vt:lpstr>MODIFICATION MOTION/PROPOSED CASE PLAN EXAMPLE</vt:lpstr>
      <vt:lpstr>MODIFICATION MOTION/PROPOSED CASE PLAN EXAMPLE</vt:lpstr>
      <vt:lpstr>MODIFICATION MOTION/PROPOSED CASE PLAN EXAMPLE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Brandin Marlow</dc:creator>
  <cp:lastModifiedBy>Marlow, Brandin D</cp:lastModifiedBy>
  <cp:revision>10</cp:revision>
  <cp:lastPrinted>2025-08-19T21:52:24Z</cp:lastPrinted>
  <dcterms:created xsi:type="dcterms:W3CDTF">2025-05-09T12:24:41Z</dcterms:created>
  <dcterms:modified xsi:type="dcterms:W3CDTF">2025-09-18T11:56:16Z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0x010100EB2A500D393BCF4FB8E87C3E877B15C9</vt:lpwstr>
  </property>
</Properties>
</file>