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5.xml" ContentType="application/vnd.openxmlformats-officedocument.presentationml.tags+xml"/>
  <Override PartName="/ppt/notesSlides/notesSlide28.xml" ContentType="application/vnd.openxmlformats-officedocument.presentationml.notesSlide+xml"/>
  <Override PartName="/ppt/tags/tag36.xml" ContentType="application/vnd.openxmlformats-officedocument.presentationml.tags+xml"/>
  <Override PartName="/ppt/notesSlides/notesSlide2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8" r:id="rId5"/>
    <p:sldMasterId id="2147483769" r:id="rId6"/>
    <p:sldMasterId id="2147483780" r:id="rId7"/>
    <p:sldMasterId id="2147483801" r:id="rId8"/>
  </p:sldMasterIdLst>
  <p:notesMasterIdLst>
    <p:notesMasterId r:id="rId53"/>
  </p:notesMasterIdLst>
  <p:sldIdLst>
    <p:sldId id="760" r:id="rId9"/>
    <p:sldId id="1456" r:id="rId10"/>
    <p:sldId id="1473" r:id="rId11"/>
    <p:sldId id="615" r:id="rId12"/>
    <p:sldId id="616" r:id="rId13"/>
    <p:sldId id="620" r:id="rId14"/>
    <p:sldId id="621" r:id="rId15"/>
    <p:sldId id="300" r:id="rId16"/>
    <p:sldId id="1792" r:id="rId17"/>
    <p:sldId id="619" r:id="rId18"/>
    <p:sldId id="636" r:id="rId19"/>
    <p:sldId id="379" r:id="rId20"/>
    <p:sldId id="850" r:id="rId21"/>
    <p:sldId id="1362" r:id="rId22"/>
    <p:sldId id="852" r:id="rId23"/>
    <p:sldId id="851" r:id="rId24"/>
    <p:sldId id="597" r:id="rId25"/>
    <p:sldId id="1475" r:id="rId26"/>
    <p:sldId id="527" r:id="rId27"/>
    <p:sldId id="1474" r:id="rId28"/>
    <p:sldId id="1467" r:id="rId29"/>
    <p:sldId id="1796" r:id="rId30"/>
    <p:sldId id="1795" r:id="rId31"/>
    <p:sldId id="1786" r:id="rId32"/>
    <p:sldId id="1325" r:id="rId33"/>
    <p:sldId id="750" r:id="rId34"/>
    <p:sldId id="886" r:id="rId35"/>
    <p:sldId id="887" r:id="rId36"/>
    <p:sldId id="888" r:id="rId37"/>
    <p:sldId id="1304" r:id="rId38"/>
    <p:sldId id="1471" r:id="rId39"/>
    <p:sldId id="685" r:id="rId40"/>
    <p:sldId id="1385" r:id="rId41"/>
    <p:sldId id="1354" r:id="rId42"/>
    <p:sldId id="1782" r:id="rId43"/>
    <p:sldId id="274" r:id="rId44"/>
    <p:sldId id="283" r:id="rId45"/>
    <p:sldId id="294" r:id="rId46"/>
    <p:sldId id="285" r:id="rId47"/>
    <p:sldId id="271" r:id="rId48"/>
    <p:sldId id="1480" r:id="rId49"/>
    <p:sldId id="1481" r:id="rId50"/>
    <p:sldId id="1483" r:id="rId51"/>
    <p:sldId id="1482"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2E476F-1EBE-4B39-9901-8972C7457EEF}" v="22" dt="2025-07-30T13:49:10.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lly, Caitlin" userId="ef046429-4d3e-43a1-8380-d1559aabc7c9" providerId="ADAL" clId="{FB2E476F-1EBE-4B39-9901-8972C7457EEF}"/>
    <pc:docChg chg="undo custSel addSld delSld modSld sldOrd">
      <pc:chgData name="Tully, Caitlin" userId="ef046429-4d3e-43a1-8380-d1559aabc7c9" providerId="ADAL" clId="{FB2E476F-1EBE-4B39-9901-8972C7457EEF}" dt="2025-07-30T13:49:10.838" v="271" actId="20577"/>
      <pc:docMkLst>
        <pc:docMk/>
      </pc:docMkLst>
      <pc:sldChg chg="add ord">
        <pc:chgData name="Tully, Caitlin" userId="ef046429-4d3e-43a1-8380-d1559aabc7c9" providerId="ADAL" clId="{FB2E476F-1EBE-4B39-9901-8972C7457EEF}" dt="2025-07-30T13:36:55.975" v="18"/>
        <pc:sldMkLst>
          <pc:docMk/>
          <pc:sldMk cId="3799672348" sldId="271"/>
        </pc:sldMkLst>
      </pc:sldChg>
      <pc:sldChg chg="add del">
        <pc:chgData name="Tully, Caitlin" userId="ef046429-4d3e-43a1-8380-d1559aabc7c9" providerId="ADAL" clId="{FB2E476F-1EBE-4B39-9901-8972C7457EEF}" dt="2025-07-30T13:37:14.923" v="21"/>
        <pc:sldMkLst>
          <pc:docMk/>
          <pc:sldMk cId="1908314018" sldId="285"/>
        </pc:sldMkLst>
      </pc:sldChg>
      <pc:sldChg chg="add del">
        <pc:chgData name="Tully, Caitlin" userId="ef046429-4d3e-43a1-8380-d1559aabc7c9" providerId="ADAL" clId="{FB2E476F-1EBE-4B39-9901-8972C7457EEF}" dt="2025-07-30T13:37:14.923" v="21"/>
        <pc:sldMkLst>
          <pc:docMk/>
          <pc:sldMk cId="1269453489" sldId="294"/>
        </pc:sldMkLst>
      </pc:sldChg>
      <pc:sldChg chg="modSp add del mod">
        <pc:chgData name="Tully, Caitlin" userId="ef046429-4d3e-43a1-8380-d1559aabc7c9" providerId="ADAL" clId="{FB2E476F-1EBE-4B39-9901-8972C7457EEF}" dt="2025-07-30T13:45:26.206" v="205" actId="2711"/>
        <pc:sldMkLst>
          <pc:docMk/>
          <pc:sldMk cId="3981968918" sldId="379"/>
        </pc:sldMkLst>
        <pc:spChg chg="mod">
          <ac:chgData name="Tully, Caitlin" userId="ef046429-4d3e-43a1-8380-d1559aabc7c9" providerId="ADAL" clId="{FB2E476F-1EBE-4B39-9901-8972C7457EEF}" dt="2025-07-30T13:45:26.206" v="205" actId="2711"/>
          <ac:spMkLst>
            <pc:docMk/>
            <pc:sldMk cId="3981968918" sldId="379"/>
            <ac:spMk id="2" creationId="{00000000-0000-0000-0000-000000000000}"/>
          </ac:spMkLst>
        </pc:spChg>
        <pc:spChg chg="mod">
          <ac:chgData name="Tully, Caitlin" userId="ef046429-4d3e-43a1-8380-d1559aabc7c9" providerId="ADAL" clId="{FB2E476F-1EBE-4B39-9901-8972C7457EEF}" dt="2025-07-30T13:45:22.913" v="204" actId="27636"/>
          <ac:spMkLst>
            <pc:docMk/>
            <pc:sldMk cId="3981968918" sldId="379"/>
            <ac:spMk id="3" creationId="{00000000-0000-0000-0000-000000000000}"/>
          </ac:spMkLst>
        </pc:spChg>
      </pc:sldChg>
      <pc:sldChg chg="del">
        <pc:chgData name="Tully, Caitlin" userId="ef046429-4d3e-43a1-8380-d1559aabc7c9" providerId="ADAL" clId="{FB2E476F-1EBE-4B39-9901-8972C7457EEF}" dt="2025-07-30T13:32:39.242" v="0" actId="47"/>
        <pc:sldMkLst>
          <pc:docMk/>
          <pc:sldMk cId="120822726" sldId="609"/>
        </pc:sldMkLst>
      </pc:sldChg>
      <pc:sldChg chg="modSp mod">
        <pc:chgData name="Tully, Caitlin" userId="ef046429-4d3e-43a1-8380-d1559aabc7c9" providerId="ADAL" clId="{FB2E476F-1EBE-4B39-9901-8972C7457EEF}" dt="2025-07-30T13:33:09.028" v="4" actId="20577"/>
        <pc:sldMkLst>
          <pc:docMk/>
          <pc:sldMk cId="1407726062" sldId="621"/>
        </pc:sldMkLst>
        <pc:spChg chg="mod">
          <ac:chgData name="Tully, Caitlin" userId="ef046429-4d3e-43a1-8380-d1559aabc7c9" providerId="ADAL" clId="{FB2E476F-1EBE-4B39-9901-8972C7457EEF}" dt="2025-07-30T13:33:09.028" v="4" actId="20577"/>
          <ac:spMkLst>
            <pc:docMk/>
            <pc:sldMk cId="1407726062" sldId="621"/>
            <ac:spMk id="8" creationId="{89CA972B-8C56-4ADC-BAD3-746871BAA1D9}"/>
          </ac:spMkLst>
        </pc:spChg>
        <pc:picChg chg="mod">
          <ac:chgData name="Tully, Caitlin" userId="ef046429-4d3e-43a1-8380-d1559aabc7c9" providerId="ADAL" clId="{FB2E476F-1EBE-4B39-9901-8972C7457EEF}" dt="2025-07-30T13:33:00.716" v="2" actId="1076"/>
          <ac:picMkLst>
            <pc:docMk/>
            <pc:sldMk cId="1407726062" sldId="621"/>
            <ac:picMk id="7" creationId="{CA47ED30-1429-4A4A-BC2F-70EFC68C83DA}"/>
          </ac:picMkLst>
        </pc:picChg>
      </pc:sldChg>
      <pc:sldChg chg="modSp add del mod">
        <pc:chgData name="Tully, Caitlin" userId="ef046429-4d3e-43a1-8380-d1559aabc7c9" providerId="ADAL" clId="{FB2E476F-1EBE-4B39-9901-8972C7457EEF}" dt="2025-07-30T13:45:17.343" v="202" actId="2711"/>
        <pc:sldMkLst>
          <pc:docMk/>
          <pc:sldMk cId="366233656" sldId="850"/>
        </pc:sldMkLst>
        <pc:spChg chg="mod">
          <ac:chgData name="Tully, Caitlin" userId="ef046429-4d3e-43a1-8380-d1559aabc7c9" providerId="ADAL" clId="{FB2E476F-1EBE-4B39-9901-8972C7457EEF}" dt="2025-07-30T13:45:17.343" v="202" actId="2711"/>
          <ac:spMkLst>
            <pc:docMk/>
            <pc:sldMk cId="366233656" sldId="850"/>
            <ac:spMk id="2" creationId="{00000000-0000-0000-0000-000000000000}"/>
          </ac:spMkLst>
        </pc:spChg>
        <pc:spChg chg="mod">
          <ac:chgData name="Tully, Caitlin" userId="ef046429-4d3e-43a1-8380-d1559aabc7c9" providerId="ADAL" clId="{FB2E476F-1EBE-4B39-9901-8972C7457EEF}" dt="2025-07-30T13:45:13.737" v="201" actId="2711"/>
          <ac:spMkLst>
            <pc:docMk/>
            <pc:sldMk cId="366233656" sldId="850"/>
            <ac:spMk id="3" creationId="{00000000-0000-0000-0000-000000000000}"/>
          </ac:spMkLst>
        </pc:spChg>
      </pc:sldChg>
      <pc:sldChg chg="modSp add del mod">
        <pc:chgData name="Tully, Caitlin" userId="ef046429-4d3e-43a1-8380-d1559aabc7c9" providerId="ADAL" clId="{FB2E476F-1EBE-4B39-9901-8972C7457EEF}" dt="2025-07-30T13:45:06.388" v="200" actId="2711"/>
        <pc:sldMkLst>
          <pc:docMk/>
          <pc:sldMk cId="1033031671" sldId="851"/>
        </pc:sldMkLst>
        <pc:spChg chg="mod">
          <ac:chgData name="Tully, Caitlin" userId="ef046429-4d3e-43a1-8380-d1559aabc7c9" providerId="ADAL" clId="{FB2E476F-1EBE-4B39-9901-8972C7457EEF}" dt="2025-07-30T13:45:06.388" v="200" actId="2711"/>
          <ac:spMkLst>
            <pc:docMk/>
            <pc:sldMk cId="1033031671" sldId="851"/>
            <ac:spMk id="2" creationId="{00000000-0000-0000-0000-000000000000}"/>
          </ac:spMkLst>
        </pc:spChg>
        <pc:spChg chg="mod">
          <ac:chgData name="Tully, Caitlin" userId="ef046429-4d3e-43a1-8380-d1559aabc7c9" providerId="ADAL" clId="{FB2E476F-1EBE-4B39-9901-8972C7457EEF}" dt="2025-07-30T13:45:02.244" v="199" actId="20577"/>
          <ac:spMkLst>
            <pc:docMk/>
            <pc:sldMk cId="1033031671" sldId="851"/>
            <ac:spMk id="3" creationId="{00000000-0000-0000-0000-000000000000}"/>
          </ac:spMkLst>
        </pc:spChg>
      </pc:sldChg>
      <pc:sldChg chg="modSp add del mod">
        <pc:chgData name="Tully, Caitlin" userId="ef046429-4d3e-43a1-8380-d1559aabc7c9" providerId="ADAL" clId="{FB2E476F-1EBE-4B39-9901-8972C7457EEF}" dt="2025-07-30T13:44:52.736" v="197" actId="2711"/>
        <pc:sldMkLst>
          <pc:docMk/>
          <pc:sldMk cId="3717478279" sldId="852"/>
        </pc:sldMkLst>
        <pc:spChg chg="mod">
          <ac:chgData name="Tully, Caitlin" userId="ef046429-4d3e-43a1-8380-d1559aabc7c9" providerId="ADAL" clId="{FB2E476F-1EBE-4B39-9901-8972C7457EEF}" dt="2025-07-30T13:44:52.736" v="197" actId="2711"/>
          <ac:spMkLst>
            <pc:docMk/>
            <pc:sldMk cId="3717478279" sldId="852"/>
            <ac:spMk id="2" creationId="{00000000-0000-0000-0000-000000000000}"/>
          </ac:spMkLst>
        </pc:spChg>
        <pc:spChg chg="mod">
          <ac:chgData name="Tully, Caitlin" userId="ef046429-4d3e-43a1-8380-d1559aabc7c9" providerId="ADAL" clId="{FB2E476F-1EBE-4B39-9901-8972C7457EEF}" dt="2025-07-30T13:44:49.457" v="196" actId="27636"/>
          <ac:spMkLst>
            <pc:docMk/>
            <pc:sldMk cId="3717478279" sldId="852"/>
            <ac:spMk id="3" creationId="{00000000-0000-0000-0000-000000000000}"/>
          </ac:spMkLst>
        </pc:spChg>
      </pc:sldChg>
      <pc:sldChg chg="modSp mod">
        <pc:chgData name="Tully, Caitlin" userId="ef046429-4d3e-43a1-8380-d1559aabc7c9" providerId="ADAL" clId="{FB2E476F-1EBE-4B39-9901-8972C7457EEF}" dt="2025-07-30T13:35:20.154" v="9" actId="14100"/>
        <pc:sldMkLst>
          <pc:docMk/>
          <pc:sldMk cId="3266940054" sldId="888"/>
        </pc:sldMkLst>
        <pc:spChg chg="mod">
          <ac:chgData name="Tully, Caitlin" userId="ef046429-4d3e-43a1-8380-d1559aabc7c9" providerId="ADAL" clId="{FB2E476F-1EBE-4B39-9901-8972C7457EEF}" dt="2025-07-30T13:35:20.154" v="9" actId="14100"/>
          <ac:spMkLst>
            <pc:docMk/>
            <pc:sldMk cId="3266940054" sldId="888"/>
            <ac:spMk id="25602" creationId="{00000000-0000-0000-0000-000000000000}"/>
          </ac:spMkLst>
        </pc:spChg>
      </pc:sldChg>
      <pc:sldChg chg="add del">
        <pc:chgData name="Tully, Caitlin" userId="ef046429-4d3e-43a1-8380-d1559aabc7c9" providerId="ADAL" clId="{FB2E476F-1EBE-4B39-9901-8972C7457EEF}" dt="2025-07-30T13:39:24.378" v="30"/>
        <pc:sldMkLst>
          <pc:docMk/>
          <pc:sldMk cId="0" sldId="1362"/>
        </pc:sldMkLst>
      </pc:sldChg>
      <pc:sldChg chg="modSp add del mod">
        <pc:chgData name="Tully, Caitlin" userId="ef046429-4d3e-43a1-8380-d1559aabc7c9" providerId="ADAL" clId="{FB2E476F-1EBE-4B39-9901-8972C7457EEF}" dt="2025-07-30T13:49:10.838" v="271" actId="20577"/>
        <pc:sldMkLst>
          <pc:docMk/>
          <pc:sldMk cId="0" sldId="1385"/>
        </pc:sldMkLst>
        <pc:spChg chg="mod">
          <ac:chgData name="Tully, Caitlin" userId="ef046429-4d3e-43a1-8380-d1559aabc7c9" providerId="ADAL" clId="{FB2E476F-1EBE-4B39-9901-8972C7457EEF}" dt="2025-07-30T13:40:08.670" v="33" actId="113"/>
          <ac:spMkLst>
            <pc:docMk/>
            <pc:sldMk cId="0" sldId="1385"/>
            <ac:spMk id="2" creationId="{B986221E-CF7F-090F-CE97-580628FB431E}"/>
          </ac:spMkLst>
        </pc:spChg>
        <pc:graphicFrameChg chg="mod">
          <ac:chgData name="Tully, Caitlin" userId="ef046429-4d3e-43a1-8380-d1559aabc7c9" providerId="ADAL" clId="{FB2E476F-1EBE-4B39-9901-8972C7457EEF}" dt="2025-07-30T13:49:10.838" v="271" actId="20577"/>
          <ac:graphicFrameMkLst>
            <pc:docMk/>
            <pc:sldMk cId="0" sldId="1385"/>
            <ac:graphicFrameMk id="4" creationId="{EF6A42F2-4895-2446-2AE6-D9DF6FEE410E}"/>
          </ac:graphicFrameMkLst>
        </pc:graphicFrameChg>
      </pc:sldChg>
      <pc:sldChg chg="modSp mod">
        <pc:chgData name="Tully, Caitlin" userId="ef046429-4d3e-43a1-8380-d1559aabc7c9" providerId="ADAL" clId="{FB2E476F-1EBE-4B39-9901-8972C7457EEF}" dt="2025-07-30T13:47:14.779" v="266" actId="20577"/>
        <pc:sldMkLst>
          <pc:docMk/>
          <pc:sldMk cId="1934439760" sldId="1456"/>
        </pc:sldMkLst>
        <pc:spChg chg="mod">
          <ac:chgData name="Tully, Caitlin" userId="ef046429-4d3e-43a1-8380-d1559aabc7c9" providerId="ADAL" clId="{FB2E476F-1EBE-4B39-9901-8972C7457EEF}" dt="2025-07-30T13:47:14.779" v="266" actId="20577"/>
          <ac:spMkLst>
            <pc:docMk/>
            <pc:sldMk cId="1934439760" sldId="1456"/>
            <ac:spMk id="6" creationId="{B6A042A0-4F68-849C-C308-DC91F7F2B2FE}"/>
          </ac:spMkLst>
        </pc:spChg>
      </pc:sldChg>
      <pc:sldChg chg="add">
        <pc:chgData name="Tully, Caitlin" userId="ef046429-4d3e-43a1-8380-d1559aabc7c9" providerId="ADAL" clId="{FB2E476F-1EBE-4B39-9901-8972C7457EEF}" dt="2025-07-30T13:37:57.999" v="22"/>
        <pc:sldMkLst>
          <pc:docMk/>
          <pc:sldMk cId="3099774143" sldId="1471"/>
        </pc:sldMkLst>
      </pc:sldChg>
      <pc:sldChg chg="add">
        <pc:chgData name="Tully, Caitlin" userId="ef046429-4d3e-43a1-8380-d1559aabc7c9" providerId="ADAL" clId="{FB2E476F-1EBE-4B39-9901-8972C7457EEF}" dt="2025-07-30T13:38:35.368" v="27"/>
        <pc:sldMkLst>
          <pc:docMk/>
          <pc:sldMk cId="1127301081" sldId="1474"/>
        </pc:sldMkLst>
      </pc:sldChg>
      <pc:sldChg chg="del">
        <pc:chgData name="Tully, Caitlin" userId="ef046429-4d3e-43a1-8380-d1559aabc7c9" providerId="ADAL" clId="{FB2E476F-1EBE-4B39-9901-8972C7457EEF}" dt="2025-07-30T13:38:25.447" v="26" actId="2696"/>
        <pc:sldMkLst>
          <pc:docMk/>
          <pc:sldMk cId="4220080745" sldId="1474"/>
        </pc:sldMkLst>
      </pc:sldChg>
      <pc:sldChg chg="add del">
        <pc:chgData name="Tully, Caitlin" userId="ef046429-4d3e-43a1-8380-d1559aabc7c9" providerId="ADAL" clId="{FB2E476F-1EBE-4B39-9901-8972C7457EEF}" dt="2025-07-30T13:36:29.100" v="12"/>
        <pc:sldMkLst>
          <pc:docMk/>
          <pc:sldMk cId="3653187053" sldId="1480"/>
        </pc:sldMkLst>
      </pc:sldChg>
      <pc:sldChg chg="add del">
        <pc:chgData name="Tully, Caitlin" userId="ef046429-4d3e-43a1-8380-d1559aabc7c9" providerId="ADAL" clId="{FB2E476F-1EBE-4B39-9901-8972C7457EEF}" dt="2025-07-30T13:36:29.100" v="12"/>
        <pc:sldMkLst>
          <pc:docMk/>
          <pc:sldMk cId="1625928682" sldId="1481"/>
        </pc:sldMkLst>
      </pc:sldChg>
      <pc:sldChg chg="add del">
        <pc:chgData name="Tully, Caitlin" userId="ef046429-4d3e-43a1-8380-d1559aabc7c9" providerId="ADAL" clId="{FB2E476F-1EBE-4B39-9901-8972C7457EEF}" dt="2025-07-30T13:36:29.100" v="12"/>
        <pc:sldMkLst>
          <pc:docMk/>
          <pc:sldMk cId="1465560397" sldId="1482"/>
        </pc:sldMkLst>
      </pc:sldChg>
      <pc:sldChg chg="add del">
        <pc:chgData name="Tully, Caitlin" userId="ef046429-4d3e-43a1-8380-d1559aabc7c9" providerId="ADAL" clId="{FB2E476F-1EBE-4B39-9901-8972C7457EEF}" dt="2025-07-30T13:36:29.100" v="12"/>
        <pc:sldMkLst>
          <pc:docMk/>
          <pc:sldMk cId="98097343" sldId="1483"/>
        </pc:sldMkLst>
      </pc:sldChg>
      <pc:sldChg chg="ord">
        <pc:chgData name="Tully, Caitlin" userId="ef046429-4d3e-43a1-8380-d1559aabc7c9" providerId="ADAL" clId="{FB2E476F-1EBE-4B39-9901-8972C7457EEF}" dt="2025-07-30T13:33:40.161" v="6"/>
        <pc:sldMkLst>
          <pc:docMk/>
          <pc:sldMk cId="1967660915" sldId="1786"/>
        </pc:sldMkLst>
      </pc:sldChg>
      <pc:sldChg chg="modSp mod">
        <pc:chgData name="Tully, Caitlin" userId="ef046429-4d3e-43a1-8380-d1559aabc7c9" providerId="ADAL" clId="{FB2E476F-1EBE-4B39-9901-8972C7457EEF}" dt="2025-07-30T13:46:27.599" v="236" actId="1076"/>
        <pc:sldMkLst>
          <pc:docMk/>
          <pc:sldMk cId="3922874315" sldId="1795"/>
        </pc:sldMkLst>
        <pc:spChg chg="mod">
          <ac:chgData name="Tully, Caitlin" userId="ef046429-4d3e-43a1-8380-d1559aabc7c9" providerId="ADAL" clId="{FB2E476F-1EBE-4B39-9901-8972C7457EEF}" dt="2025-07-30T13:46:08.677" v="234" actId="14100"/>
          <ac:spMkLst>
            <pc:docMk/>
            <pc:sldMk cId="3922874315" sldId="1795"/>
            <ac:spMk id="3" creationId="{95A00200-BCEC-271D-6F30-1D62C0BF3410}"/>
          </ac:spMkLst>
        </pc:spChg>
        <pc:spChg chg="mod">
          <ac:chgData name="Tully, Caitlin" userId="ef046429-4d3e-43a1-8380-d1559aabc7c9" providerId="ADAL" clId="{FB2E476F-1EBE-4B39-9901-8972C7457EEF}" dt="2025-07-30T13:46:22.870" v="235" actId="1076"/>
          <ac:spMkLst>
            <pc:docMk/>
            <pc:sldMk cId="3922874315" sldId="1795"/>
            <ac:spMk id="4" creationId="{6A68F1C5-63E1-CFA9-9EA6-64BD89DBE91D}"/>
          </ac:spMkLst>
        </pc:spChg>
        <pc:spChg chg="mod">
          <ac:chgData name="Tully, Caitlin" userId="ef046429-4d3e-43a1-8380-d1559aabc7c9" providerId="ADAL" clId="{FB2E476F-1EBE-4B39-9901-8972C7457EEF}" dt="2025-07-30T13:46:00.765" v="232" actId="1076"/>
          <ac:spMkLst>
            <pc:docMk/>
            <pc:sldMk cId="3922874315" sldId="1795"/>
            <ac:spMk id="5" creationId="{AF0087A0-DC64-A2A3-166F-4509BB59FCFF}"/>
          </ac:spMkLst>
        </pc:spChg>
        <pc:spChg chg="mod">
          <ac:chgData name="Tully, Caitlin" userId="ef046429-4d3e-43a1-8380-d1559aabc7c9" providerId="ADAL" clId="{FB2E476F-1EBE-4B39-9901-8972C7457EEF}" dt="2025-07-30T13:46:27.599" v="236" actId="1076"/>
          <ac:spMkLst>
            <pc:docMk/>
            <pc:sldMk cId="3922874315" sldId="1795"/>
            <ac:spMk id="6" creationId="{1EFDCB7F-38AE-2DD7-F9C6-EBC40BF14A06}"/>
          </ac:spMkLst>
        </pc:spChg>
      </pc:sldChg>
      <pc:sldChg chg="modSp mod">
        <pc:chgData name="Tully, Caitlin" userId="ef046429-4d3e-43a1-8380-d1559aabc7c9" providerId="ADAL" clId="{FB2E476F-1EBE-4B39-9901-8972C7457EEF}" dt="2025-07-30T13:48:16.997" v="267" actId="1076"/>
        <pc:sldMkLst>
          <pc:docMk/>
          <pc:sldMk cId="945111365" sldId="1796"/>
        </pc:sldMkLst>
        <pc:spChg chg="mod">
          <ac:chgData name="Tully, Caitlin" userId="ef046429-4d3e-43a1-8380-d1559aabc7c9" providerId="ADAL" clId="{FB2E476F-1EBE-4B39-9901-8972C7457EEF}" dt="2025-07-30T13:48:16.997" v="267" actId="1076"/>
          <ac:spMkLst>
            <pc:docMk/>
            <pc:sldMk cId="945111365" sldId="1796"/>
            <ac:spMk id="4" creationId="{6A68F1C5-63E1-CFA9-9EA6-64BD89DBE91D}"/>
          </ac:spMkLst>
        </pc:spChg>
      </pc:sldChg>
      <pc:sldChg chg="add del">
        <pc:chgData name="Tully, Caitlin" userId="ef046429-4d3e-43a1-8380-d1559aabc7c9" providerId="ADAL" clId="{FB2E476F-1EBE-4B39-9901-8972C7457EEF}" dt="2025-07-30T13:36:43.762" v="15"/>
        <pc:sldMkLst>
          <pc:docMk/>
          <pc:sldMk cId="2341251442" sldId="1797"/>
        </pc:sldMkLst>
      </pc:sldChg>
      <pc:sldChg chg="del">
        <pc:chgData name="Tully, Caitlin" userId="ef046429-4d3e-43a1-8380-d1559aabc7c9" providerId="ADAL" clId="{FB2E476F-1EBE-4B39-9901-8972C7457EEF}" dt="2025-07-30T13:36:31.240" v="13" actId="47"/>
        <pc:sldMkLst>
          <pc:docMk/>
          <pc:sldMk cId="3852285428" sldId="1797"/>
        </pc:sldMkLst>
      </pc:sldChg>
      <pc:sldChg chg="add del">
        <pc:chgData name="Tully, Caitlin" userId="ef046429-4d3e-43a1-8380-d1559aabc7c9" providerId="ADAL" clId="{FB2E476F-1EBE-4B39-9901-8972C7457EEF}" dt="2025-07-30T13:36:43.762" v="15"/>
        <pc:sldMkLst>
          <pc:docMk/>
          <pc:sldMk cId="100165122" sldId="1798"/>
        </pc:sldMkLst>
      </pc:sldChg>
      <pc:sldChg chg="add del">
        <pc:chgData name="Tully, Caitlin" userId="ef046429-4d3e-43a1-8380-d1559aabc7c9" providerId="ADAL" clId="{FB2E476F-1EBE-4B39-9901-8972C7457EEF}" dt="2025-07-30T13:36:43.762" v="15"/>
        <pc:sldMkLst>
          <pc:docMk/>
          <pc:sldMk cId="1682881810" sldId="1799"/>
        </pc:sldMkLst>
      </pc:sldChg>
      <pc:sldChg chg="add del">
        <pc:chgData name="Tully, Caitlin" userId="ef046429-4d3e-43a1-8380-d1559aabc7c9" providerId="ADAL" clId="{FB2E476F-1EBE-4B39-9901-8972C7457EEF}" dt="2025-07-30T13:36:43.762" v="15"/>
        <pc:sldMkLst>
          <pc:docMk/>
          <pc:sldMk cId="1728248651" sldId="18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D23B6-3F2B-430F-9DFF-00BA723FCB39}"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4DF09AA6-8598-45C9-93B4-12DF1CE8159C}">
      <dgm:prSet custT="1"/>
      <dgm:spPr>
        <a:solidFill>
          <a:schemeClr val="accent3">
            <a:lumMod val="20000"/>
            <a:lumOff val="80000"/>
          </a:schemeClr>
        </a:solidFill>
      </dgm:spPr>
      <dgm:t>
        <a:bodyPr/>
        <a:lstStyle/>
        <a:p>
          <a:r>
            <a:rPr lang="en-US" sz="3600" dirty="0">
              <a:latin typeface="Arial" panose="020B0604020202020204" pitchFamily="34" charset="0"/>
              <a:cs typeface="Arial" panose="020B0604020202020204" pitchFamily="34" charset="0"/>
            </a:rPr>
            <a:t>Over 80% of parents believe that teen dating abuse is not an issue or admit they don’t know if it’s an issue</a:t>
          </a:r>
          <a:r>
            <a:rPr lang="en-US" sz="3600" dirty="0"/>
            <a:t>.</a:t>
          </a:r>
        </a:p>
      </dgm:t>
    </dgm:pt>
    <dgm:pt modelId="{DB8E662A-98CC-44C6-B66D-3EDB50AE9F5F}" type="parTrans" cxnId="{C4FF6FEE-CE40-4EB7-8271-3186D546FB59}">
      <dgm:prSet/>
      <dgm:spPr/>
      <dgm:t>
        <a:bodyPr/>
        <a:lstStyle/>
        <a:p>
          <a:endParaRPr lang="en-US" sz="1600"/>
        </a:p>
      </dgm:t>
    </dgm:pt>
    <dgm:pt modelId="{1CA262D5-8442-48B0-9B6B-8F1BC6E28361}" type="sibTrans" cxnId="{C4FF6FEE-CE40-4EB7-8271-3186D546FB59}">
      <dgm:prSet/>
      <dgm:spPr/>
      <dgm:t>
        <a:bodyPr/>
        <a:lstStyle/>
        <a:p>
          <a:endParaRPr lang="en-US" sz="1600"/>
        </a:p>
      </dgm:t>
    </dgm:pt>
    <dgm:pt modelId="{C8822CF4-76AE-4608-BBD1-F16A67CB6CB0}">
      <dgm:prSet custT="1"/>
      <dgm:spPr>
        <a:solidFill>
          <a:schemeClr val="accent4">
            <a:lumMod val="20000"/>
            <a:lumOff val="80000"/>
          </a:schemeClr>
        </a:solidFill>
      </dgm:spPr>
      <dgm:t>
        <a:bodyPr/>
        <a:lstStyle/>
        <a:p>
          <a:r>
            <a:rPr lang="en-US" sz="3600" dirty="0">
              <a:latin typeface="Arial" panose="020B0604020202020204" pitchFamily="34" charset="0"/>
              <a:cs typeface="Arial" panose="020B0604020202020204" pitchFamily="34" charset="0"/>
            </a:rPr>
            <a:t>A majority of parents (58%) could not correctly identify all of the warning signs.</a:t>
          </a:r>
        </a:p>
      </dgm:t>
    </dgm:pt>
    <dgm:pt modelId="{A92F75D5-A61A-4924-A417-F58F457EF3FB}" type="parTrans" cxnId="{3B7A5668-5679-44A6-92FA-75A9CA4C3202}">
      <dgm:prSet/>
      <dgm:spPr/>
      <dgm:t>
        <a:bodyPr/>
        <a:lstStyle/>
        <a:p>
          <a:endParaRPr lang="en-US" sz="1600"/>
        </a:p>
      </dgm:t>
    </dgm:pt>
    <dgm:pt modelId="{2A76B584-9E7F-4041-9361-503627E20A88}" type="sibTrans" cxnId="{3B7A5668-5679-44A6-92FA-75A9CA4C3202}">
      <dgm:prSet/>
      <dgm:spPr/>
      <dgm:t>
        <a:bodyPr/>
        <a:lstStyle/>
        <a:p>
          <a:endParaRPr lang="en-US" sz="1600"/>
        </a:p>
      </dgm:t>
    </dgm:pt>
    <dgm:pt modelId="{F499CF16-8596-4A07-8152-324AE443E634}" type="pres">
      <dgm:prSet presAssocID="{3C8D23B6-3F2B-430F-9DFF-00BA723FCB39}" presName="linear" presStyleCnt="0">
        <dgm:presLayoutVars>
          <dgm:animLvl val="lvl"/>
          <dgm:resizeHandles val="exact"/>
        </dgm:presLayoutVars>
      </dgm:prSet>
      <dgm:spPr/>
    </dgm:pt>
    <dgm:pt modelId="{0CB7007E-76C1-4D65-8297-929CB54C3497}" type="pres">
      <dgm:prSet presAssocID="{4DF09AA6-8598-45C9-93B4-12DF1CE8159C}" presName="parentText" presStyleLbl="node1" presStyleIdx="0" presStyleCnt="2">
        <dgm:presLayoutVars>
          <dgm:chMax val="0"/>
          <dgm:bulletEnabled val="1"/>
        </dgm:presLayoutVars>
      </dgm:prSet>
      <dgm:spPr/>
    </dgm:pt>
    <dgm:pt modelId="{0FB3C25A-A349-489F-9832-EE35E2F9CC9E}" type="pres">
      <dgm:prSet presAssocID="{1CA262D5-8442-48B0-9B6B-8F1BC6E28361}" presName="spacer" presStyleCnt="0"/>
      <dgm:spPr/>
    </dgm:pt>
    <dgm:pt modelId="{E04F8ECB-76EB-4BD2-98AC-A8F745A70369}" type="pres">
      <dgm:prSet presAssocID="{C8822CF4-76AE-4608-BBD1-F16A67CB6CB0}" presName="parentText" presStyleLbl="node1" presStyleIdx="1" presStyleCnt="2">
        <dgm:presLayoutVars>
          <dgm:chMax val="0"/>
          <dgm:bulletEnabled val="1"/>
        </dgm:presLayoutVars>
      </dgm:prSet>
      <dgm:spPr/>
    </dgm:pt>
  </dgm:ptLst>
  <dgm:cxnLst>
    <dgm:cxn modelId="{4865CB34-E439-4087-9EFD-BB1508FA31C6}" type="presOf" srcId="{4DF09AA6-8598-45C9-93B4-12DF1CE8159C}" destId="{0CB7007E-76C1-4D65-8297-929CB54C3497}" srcOrd="0" destOrd="0" presId="urn:microsoft.com/office/officeart/2005/8/layout/vList2"/>
    <dgm:cxn modelId="{3B7A5668-5679-44A6-92FA-75A9CA4C3202}" srcId="{3C8D23B6-3F2B-430F-9DFF-00BA723FCB39}" destId="{C8822CF4-76AE-4608-BBD1-F16A67CB6CB0}" srcOrd="1" destOrd="0" parTransId="{A92F75D5-A61A-4924-A417-F58F457EF3FB}" sibTransId="{2A76B584-9E7F-4041-9361-503627E20A88}"/>
    <dgm:cxn modelId="{AD082158-FA06-4DC2-A469-F4DA4C740C67}" type="presOf" srcId="{3C8D23B6-3F2B-430F-9DFF-00BA723FCB39}" destId="{F499CF16-8596-4A07-8152-324AE443E634}" srcOrd="0" destOrd="0" presId="urn:microsoft.com/office/officeart/2005/8/layout/vList2"/>
    <dgm:cxn modelId="{EAE0E0C8-66C6-403A-B6AA-7B14732093A8}" type="presOf" srcId="{C8822CF4-76AE-4608-BBD1-F16A67CB6CB0}" destId="{E04F8ECB-76EB-4BD2-98AC-A8F745A70369}" srcOrd="0" destOrd="0" presId="urn:microsoft.com/office/officeart/2005/8/layout/vList2"/>
    <dgm:cxn modelId="{C4FF6FEE-CE40-4EB7-8271-3186D546FB59}" srcId="{3C8D23B6-3F2B-430F-9DFF-00BA723FCB39}" destId="{4DF09AA6-8598-45C9-93B4-12DF1CE8159C}" srcOrd="0" destOrd="0" parTransId="{DB8E662A-98CC-44C6-B66D-3EDB50AE9F5F}" sibTransId="{1CA262D5-8442-48B0-9B6B-8F1BC6E28361}"/>
    <dgm:cxn modelId="{D0FC209F-1089-4DD8-81E2-DE1A34DAB9B7}" type="presParOf" srcId="{F499CF16-8596-4A07-8152-324AE443E634}" destId="{0CB7007E-76C1-4D65-8297-929CB54C3497}" srcOrd="0" destOrd="0" presId="urn:microsoft.com/office/officeart/2005/8/layout/vList2"/>
    <dgm:cxn modelId="{84DA3AE3-B5A7-453B-8F40-DB83FE2FA960}" type="presParOf" srcId="{F499CF16-8596-4A07-8152-324AE443E634}" destId="{0FB3C25A-A349-489F-9832-EE35E2F9CC9E}" srcOrd="1" destOrd="0" presId="urn:microsoft.com/office/officeart/2005/8/layout/vList2"/>
    <dgm:cxn modelId="{91E99EF4-85D5-44BB-A9D5-506C0A2EB96C}" type="presParOf" srcId="{F499CF16-8596-4A07-8152-324AE443E634}" destId="{E04F8ECB-76EB-4BD2-98AC-A8F745A7036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E81FCE-6BBE-49FB-9425-E2709C592B4F}"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10F59C85-1E4C-45E1-A6F9-BB451D3FA964}">
      <dgm:prSet custT="1"/>
      <dgm:spPr>
        <a:solidFill>
          <a:srgbClr val="FEF194"/>
        </a:solidFill>
      </dgm:spPr>
      <dgm:t>
        <a:bodyPr/>
        <a:lstStyle/>
        <a:p>
          <a:pPr algn="ctr"/>
          <a:r>
            <a:rPr lang="en-US" sz="3600" dirty="0">
              <a:latin typeface="Arial" panose="020B0604020202020204" pitchFamily="34" charset="0"/>
              <a:cs typeface="Arial" panose="020B0604020202020204" pitchFamily="34" charset="0"/>
            </a:rPr>
            <a:t>Teen Dating Abuse (TDA) impacts adolescents from every zip code, income level, race, religion and nationality. </a:t>
          </a:r>
        </a:p>
      </dgm:t>
    </dgm:pt>
    <dgm:pt modelId="{5C313EAF-C9DA-4F87-A2CC-44B25BC13330}" type="parTrans" cxnId="{6E59469E-8DF6-4FB7-B1DD-7139D50C18EF}">
      <dgm:prSet/>
      <dgm:spPr/>
      <dgm:t>
        <a:bodyPr/>
        <a:lstStyle/>
        <a:p>
          <a:pPr algn="ctr"/>
          <a:endParaRPr lang="en-US" sz="3600"/>
        </a:p>
      </dgm:t>
    </dgm:pt>
    <dgm:pt modelId="{466BD728-4368-4B02-A16C-40ED0425F6E6}" type="sibTrans" cxnId="{6E59469E-8DF6-4FB7-B1DD-7139D50C18EF}">
      <dgm:prSet/>
      <dgm:spPr/>
      <dgm:t>
        <a:bodyPr/>
        <a:lstStyle/>
        <a:p>
          <a:pPr algn="ctr"/>
          <a:endParaRPr lang="en-US" sz="3600"/>
        </a:p>
      </dgm:t>
    </dgm:pt>
    <dgm:pt modelId="{22DD99AE-8743-4F29-8015-1E8D310FF481}">
      <dgm:prSet custT="1"/>
      <dgm:spPr>
        <a:ln>
          <a:noFill/>
        </a:ln>
      </dgm:spPr>
      <dgm:t>
        <a:bodyPr/>
        <a:lstStyle/>
        <a:p>
          <a:pPr algn="ctr"/>
          <a:r>
            <a:rPr lang="en-US" sz="3600" b="1" dirty="0">
              <a:latin typeface="Arial" panose="020B0604020202020204" pitchFamily="34" charset="0"/>
              <a:cs typeface="Arial" panose="020B0604020202020204" pitchFamily="34" charset="0"/>
            </a:rPr>
            <a:t>1 in 3 adolescents in the U.S. is a victim of TDA</a:t>
          </a:r>
          <a:r>
            <a:rPr lang="en-US" sz="3600" dirty="0">
              <a:latin typeface="Arial" panose="020B0604020202020204" pitchFamily="34" charset="0"/>
              <a:cs typeface="Arial" panose="020B0604020202020204" pitchFamily="34" charset="0"/>
            </a:rPr>
            <a:t>, a figure that far exceeds rates of other types of youth violence. </a:t>
          </a:r>
        </a:p>
      </dgm:t>
    </dgm:pt>
    <dgm:pt modelId="{2F9453E4-FF9E-45CE-80C9-8CE6F9919E47}" type="parTrans" cxnId="{488A2BA7-62B0-473A-A5A4-2476B16D5E28}">
      <dgm:prSet/>
      <dgm:spPr/>
      <dgm:t>
        <a:bodyPr/>
        <a:lstStyle/>
        <a:p>
          <a:pPr algn="ctr"/>
          <a:endParaRPr lang="en-US" sz="3600"/>
        </a:p>
      </dgm:t>
    </dgm:pt>
    <dgm:pt modelId="{A2CB1503-7CF9-4C3D-93C7-40D97D1A5E69}" type="sibTrans" cxnId="{488A2BA7-62B0-473A-A5A4-2476B16D5E28}">
      <dgm:prSet/>
      <dgm:spPr/>
      <dgm:t>
        <a:bodyPr/>
        <a:lstStyle/>
        <a:p>
          <a:pPr algn="ctr"/>
          <a:endParaRPr lang="en-US" sz="3600"/>
        </a:p>
      </dgm:t>
    </dgm:pt>
    <dgm:pt modelId="{CB1BA99B-64C8-4FB8-BC1D-42E56326B0DE}" type="pres">
      <dgm:prSet presAssocID="{70E81FCE-6BBE-49FB-9425-E2709C592B4F}" presName="linear" presStyleCnt="0">
        <dgm:presLayoutVars>
          <dgm:animLvl val="lvl"/>
          <dgm:resizeHandles val="exact"/>
        </dgm:presLayoutVars>
      </dgm:prSet>
      <dgm:spPr/>
    </dgm:pt>
    <dgm:pt modelId="{6D06BBD6-E064-4B8A-8553-F94CBDCC16F7}" type="pres">
      <dgm:prSet presAssocID="{10F59C85-1E4C-45E1-A6F9-BB451D3FA964}" presName="parentText" presStyleLbl="node1" presStyleIdx="0" presStyleCnt="2">
        <dgm:presLayoutVars>
          <dgm:chMax val="0"/>
          <dgm:bulletEnabled val="1"/>
        </dgm:presLayoutVars>
      </dgm:prSet>
      <dgm:spPr/>
    </dgm:pt>
    <dgm:pt modelId="{DAEABE29-E172-425D-853A-A71327716A5A}" type="pres">
      <dgm:prSet presAssocID="{466BD728-4368-4B02-A16C-40ED0425F6E6}" presName="spacer" presStyleCnt="0"/>
      <dgm:spPr/>
    </dgm:pt>
    <dgm:pt modelId="{E42FF93A-6BFA-4A8B-A5D6-8652B4C72800}" type="pres">
      <dgm:prSet presAssocID="{22DD99AE-8743-4F29-8015-1E8D310FF481}" presName="parentText" presStyleLbl="node1" presStyleIdx="1" presStyleCnt="2">
        <dgm:presLayoutVars>
          <dgm:chMax val="0"/>
          <dgm:bulletEnabled val="1"/>
        </dgm:presLayoutVars>
      </dgm:prSet>
      <dgm:spPr/>
    </dgm:pt>
  </dgm:ptLst>
  <dgm:cxnLst>
    <dgm:cxn modelId="{6A88D273-1D24-479C-92B5-9E00F31C2E13}" type="presOf" srcId="{70E81FCE-6BBE-49FB-9425-E2709C592B4F}" destId="{CB1BA99B-64C8-4FB8-BC1D-42E56326B0DE}" srcOrd="0" destOrd="0" presId="urn:microsoft.com/office/officeart/2005/8/layout/vList2"/>
    <dgm:cxn modelId="{59855888-2292-441E-BE1E-2E4083D0D41B}" type="presOf" srcId="{10F59C85-1E4C-45E1-A6F9-BB451D3FA964}" destId="{6D06BBD6-E064-4B8A-8553-F94CBDCC16F7}" srcOrd="0" destOrd="0" presId="urn:microsoft.com/office/officeart/2005/8/layout/vList2"/>
    <dgm:cxn modelId="{6E59469E-8DF6-4FB7-B1DD-7139D50C18EF}" srcId="{70E81FCE-6BBE-49FB-9425-E2709C592B4F}" destId="{10F59C85-1E4C-45E1-A6F9-BB451D3FA964}" srcOrd="0" destOrd="0" parTransId="{5C313EAF-C9DA-4F87-A2CC-44B25BC13330}" sibTransId="{466BD728-4368-4B02-A16C-40ED0425F6E6}"/>
    <dgm:cxn modelId="{488A2BA7-62B0-473A-A5A4-2476B16D5E28}" srcId="{70E81FCE-6BBE-49FB-9425-E2709C592B4F}" destId="{22DD99AE-8743-4F29-8015-1E8D310FF481}" srcOrd="1" destOrd="0" parTransId="{2F9453E4-FF9E-45CE-80C9-8CE6F9919E47}" sibTransId="{A2CB1503-7CF9-4C3D-93C7-40D97D1A5E69}"/>
    <dgm:cxn modelId="{09005EB5-FA25-45E4-B002-0D63CFC28F89}" type="presOf" srcId="{22DD99AE-8743-4F29-8015-1E8D310FF481}" destId="{E42FF93A-6BFA-4A8B-A5D6-8652B4C72800}" srcOrd="0" destOrd="0" presId="urn:microsoft.com/office/officeart/2005/8/layout/vList2"/>
    <dgm:cxn modelId="{C3E09032-B1AA-4BF4-93F3-C5BA917F7126}" type="presParOf" srcId="{CB1BA99B-64C8-4FB8-BC1D-42E56326B0DE}" destId="{6D06BBD6-E064-4B8A-8553-F94CBDCC16F7}" srcOrd="0" destOrd="0" presId="urn:microsoft.com/office/officeart/2005/8/layout/vList2"/>
    <dgm:cxn modelId="{0F8F150E-0068-4DD6-89F2-52BED073B308}" type="presParOf" srcId="{CB1BA99B-64C8-4FB8-BC1D-42E56326B0DE}" destId="{DAEABE29-E172-425D-853A-A71327716A5A}" srcOrd="1" destOrd="0" presId="urn:microsoft.com/office/officeart/2005/8/layout/vList2"/>
    <dgm:cxn modelId="{EB486D22-DEE6-4470-8B11-C166186AF406}" type="presParOf" srcId="{CB1BA99B-64C8-4FB8-BC1D-42E56326B0DE}" destId="{E42FF93A-6BFA-4A8B-A5D6-8652B4C7280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03F0B1-8861-4112-ACEF-D2AD27A2FF14}"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860A08BE-5A07-4697-9F4A-5ED21A53D786}">
      <dgm:prSet custT="1"/>
      <dgm:spPr>
        <a:noFill/>
      </dgm:spPr>
      <dgm:t>
        <a:bodyPr anchor="ctr"/>
        <a:lstStyle/>
        <a:p>
          <a:pPr algn="ctr"/>
          <a:r>
            <a:rPr lang="en-US" sz="1200" dirty="0">
              <a:latin typeface="Arial" panose="020B0604020202020204" pitchFamily="34" charset="0"/>
              <a:cs typeface="Arial" panose="020B0604020202020204" pitchFamily="34" charset="0"/>
            </a:rPr>
            <a:t>Why don’t you just leave? </a:t>
          </a:r>
        </a:p>
      </dgm:t>
    </dgm:pt>
    <dgm:pt modelId="{8311F959-F613-4C5C-BBE4-6A8D831B676B}" type="parTrans" cxnId="{3B35F006-6825-4A17-9A52-E118E8BBF3D7}">
      <dgm:prSet/>
      <dgm:spPr/>
      <dgm:t>
        <a:bodyPr/>
        <a:lstStyle/>
        <a:p>
          <a:endParaRPr lang="en-US">
            <a:latin typeface="Arial" panose="020B0604020202020204" pitchFamily="34" charset="0"/>
            <a:cs typeface="Arial" panose="020B0604020202020204" pitchFamily="34" charset="0"/>
          </a:endParaRPr>
        </a:p>
      </dgm:t>
    </dgm:pt>
    <dgm:pt modelId="{B7B7D733-9DD1-4A5D-8F3E-2C18E92D50F1}" type="sibTrans" cxnId="{3B35F006-6825-4A17-9A52-E118E8BBF3D7}">
      <dgm:prSet/>
      <dgm:spPr/>
      <dgm:t>
        <a:bodyPr/>
        <a:lstStyle/>
        <a:p>
          <a:endParaRPr lang="en-US">
            <a:latin typeface="Arial" panose="020B0604020202020204" pitchFamily="34" charset="0"/>
            <a:cs typeface="Arial" panose="020B0604020202020204" pitchFamily="34" charset="0"/>
          </a:endParaRPr>
        </a:p>
      </dgm:t>
    </dgm:pt>
    <dgm:pt modelId="{50F20AC6-8848-46AC-B595-01FA91E8195B}">
      <dgm:prSet custT="1"/>
      <dgm:spPr>
        <a:noFill/>
      </dgm:spPr>
      <dgm:t>
        <a:bodyPr anchor="ctr"/>
        <a:lstStyle/>
        <a:p>
          <a:pPr algn="ctr"/>
          <a:r>
            <a:rPr lang="en-US" sz="1200" dirty="0">
              <a:latin typeface="Arial" panose="020B0604020202020204" pitchFamily="34" charset="0"/>
              <a:cs typeface="Arial" panose="020B0604020202020204" pitchFamily="34" charset="0"/>
            </a:rPr>
            <a:t>You need to…. (tell, report, etc.) </a:t>
          </a:r>
        </a:p>
      </dgm:t>
    </dgm:pt>
    <dgm:pt modelId="{5BB478CE-00A8-4168-8093-6DE006C2CD4D}" type="parTrans" cxnId="{B1015C28-5544-4887-9F33-F7D54EC8ECF4}">
      <dgm:prSet/>
      <dgm:spPr/>
      <dgm:t>
        <a:bodyPr/>
        <a:lstStyle/>
        <a:p>
          <a:endParaRPr lang="en-US">
            <a:latin typeface="Arial" panose="020B0604020202020204" pitchFamily="34" charset="0"/>
            <a:cs typeface="Arial" panose="020B0604020202020204" pitchFamily="34" charset="0"/>
          </a:endParaRPr>
        </a:p>
      </dgm:t>
    </dgm:pt>
    <dgm:pt modelId="{4C22E3ED-909D-4032-8EAA-69C3A59234C3}" type="sibTrans" cxnId="{B1015C28-5544-4887-9F33-F7D54EC8ECF4}">
      <dgm:prSet/>
      <dgm:spPr/>
      <dgm:t>
        <a:bodyPr/>
        <a:lstStyle/>
        <a:p>
          <a:endParaRPr lang="en-US">
            <a:latin typeface="Arial" panose="020B0604020202020204" pitchFamily="34" charset="0"/>
            <a:cs typeface="Arial" panose="020B0604020202020204" pitchFamily="34" charset="0"/>
          </a:endParaRPr>
        </a:p>
      </dgm:t>
    </dgm:pt>
    <dgm:pt modelId="{9F8DDCEC-2752-4D33-994B-5B945575A44D}">
      <dgm:prSet custT="1"/>
      <dgm:spPr>
        <a:noFill/>
      </dgm:spPr>
      <dgm:t>
        <a:bodyPr anchor="ctr"/>
        <a:lstStyle/>
        <a:p>
          <a:pPr algn="ctr"/>
          <a:r>
            <a:rPr lang="en-US" sz="1200" dirty="0">
              <a:latin typeface="Arial" panose="020B0604020202020204" pitchFamily="34" charset="0"/>
              <a:cs typeface="Arial" panose="020B0604020202020204" pitchFamily="34" charset="0"/>
            </a:rPr>
            <a:t>You should call... (resource) </a:t>
          </a:r>
        </a:p>
      </dgm:t>
    </dgm:pt>
    <dgm:pt modelId="{0925F767-8D2F-4BC8-A7A3-7DD168D2AC17}" type="parTrans" cxnId="{F310E758-8EF7-4E83-A1FE-6EC12EF63EE3}">
      <dgm:prSet/>
      <dgm:spPr/>
      <dgm:t>
        <a:bodyPr/>
        <a:lstStyle/>
        <a:p>
          <a:endParaRPr lang="en-US">
            <a:latin typeface="Arial" panose="020B0604020202020204" pitchFamily="34" charset="0"/>
            <a:cs typeface="Arial" panose="020B0604020202020204" pitchFamily="34" charset="0"/>
          </a:endParaRPr>
        </a:p>
      </dgm:t>
    </dgm:pt>
    <dgm:pt modelId="{4F38A7A4-CDAE-4F62-A57C-0D8FE0DA800B}" type="sibTrans" cxnId="{F310E758-8EF7-4E83-A1FE-6EC12EF63EE3}">
      <dgm:prSet/>
      <dgm:spPr/>
      <dgm:t>
        <a:bodyPr/>
        <a:lstStyle/>
        <a:p>
          <a:endParaRPr lang="en-US">
            <a:latin typeface="Arial" panose="020B0604020202020204" pitchFamily="34" charset="0"/>
            <a:cs typeface="Arial" panose="020B0604020202020204" pitchFamily="34" charset="0"/>
          </a:endParaRPr>
        </a:p>
      </dgm:t>
    </dgm:pt>
    <dgm:pt modelId="{F47D820B-0F89-416F-9ACA-41859FA3FF07}">
      <dgm:prSet custT="1"/>
      <dgm:spPr>
        <a:noFill/>
      </dgm:spPr>
      <dgm:t>
        <a:bodyPr anchor="ctr"/>
        <a:lstStyle/>
        <a:p>
          <a:pPr algn="ctr"/>
          <a:r>
            <a:rPr lang="en-US" sz="1200" dirty="0">
              <a:latin typeface="Arial" panose="020B0604020202020204" pitchFamily="34" charset="0"/>
              <a:cs typeface="Arial" panose="020B0604020202020204" pitchFamily="34" charset="0"/>
            </a:rPr>
            <a:t>That’s abusive and I’m making a report. </a:t>
          </a:r>
        </a:p>
      </dgm:t>
    </dgm:pt>
    <dgm:pt modelId="{8FC99EF3-AF67-4B16-98B1-B2164A6612B8}" type="parTrans" cxnId="{BC5E1C4E-BC81-41D7-9625-B421C579F581}">
      <dgm:prSet/>
      <dgm:spPr/>
      <dgm:t>
        <a:bodyPr/>
        <a:lstStyle/>
        <a:p>
          <a:endParaRPr lang="en-US">
            <a:latin typeface="Arial" panose="020B0604020202020204" pitchFamily="34" charset="0"/>
            <a:cs typeface="Arial" panose="020B0604020202020204" pitchFamily="34" charset="0"/>
          </a:endParaRPr>
        </a:p>
      </dgm:t>
    </dgm:pt>
    <dgm:pt modelId="{BB98BD2D-766B-457A-948E-A62E51AFEE14}" type="sibTrans" cxnId="{BC5E1C4E-BC81-41D7-9625-B421C579F581}">
      <dgm:prSet/>
      <dgm:spPr/>
      <dgm:t>
        <a:bodyPr/>
        <a:lstStyle/>
        <a:p>
          <a:endParaRPr lang="en-US">
            <a:latin typeface="Arial" panose="020B0604020202020204" pitchFamily="34" charset="0"/>
            <a:cs typeface="Arial" panose="020B0604020202020204" pitchFamily="34" charset="0"/>
          </a:endParaRPr>
        </a:p>
      </dgm:t>
    </dgm:pt>
    <dgm:pt modelId="{25C666B8-21E8-4A32-B7F3-AAF3FAB53A3A}">
      <dgm:prSet custT="1"/>
      <dgm:spPr>
        <a:noFill/>
      </dgm:spPr>
      <dgm:t>
        <a:bodyPr anchor="ctr"/>
        <a:lstStyle/>
        <a:p>
          <a:pPr algn="ctr"/>
          <a:r>
            <a:rPr lang="en-US" sz="1200" dirty="0">
              <a:latin typeface="Arial" panose="020B0604020202020204" pitchFamily="34" charset="0"/>
              <a:cs typeface="Arial" panose="020B0604020202020204" pitchFamily="34" charset="0"/>
            </a:rPr>
            <a:t>That’s just how relationships are. </a:t>
          </a:r>
        </a:p>
      </dgm:t>
    </dgm:pt>
    <dgm:pt modelId="{4F2AE98B-8A42-4A3A-BFAC-E8DACC300D7A}" type="parTrans" cxnId="{BD35FCEE-B646-490C-A44F-4141461B7577}">
      <dgm:prSet/>
      <dgm:spPr/>
      <dgm:t>
        <a:bodyPr/>
        <a:lstStyle/>
        <a:p>
          <a:endParaRPr lang="en-US">
            <a:latin typeface="Arial" panose="020B0604020202020204" pitchFamily="34" charset="0"/>
            <a:cs typeface="Arial" panose="020B0604020202020204" pitchFamily="34" charset="0"/>
          </a:endParaRPr>
        </a:p>
      </dgm:t>
    </dgm:pt>
    <dgm:pt modelId="{0A1B113A-FC98-4D65-9418-495188F8E8EB}" type="sibTrans" cxnId="{BD35FCEE-B646-490C-A44F-4141461B7577}">
      <dgm:prSet/>
      <dgm:spPr/>
      <dgm:t>
        <a:bodyPr/>
        <a:lstStyle/>
        <a:p>
          <a:endParaRPr lang="en-US">
            <a:latin typeface="Arial" panose="020B0604020202020204" pitchFamily="34" charset="0"/>
            <a:cs typeface="Arial" panose="020B0604020202020204" pitchFamily="34" charset="0"/>
          </a:endParaRPr>
        </a:p>
      </dgm:t>
    </dgm:pt>
    <dgm:pt modelId="{DD426FD8-3A56-425A-8DF1-FBDC3D292828}">
      <dgm:prSet custT="1"/>
      <dgm:spPr>
        <a:noFill/>
      </dgm:spPr>
      <dgm:t>
        <a:bodyPr anchor="ctr"/>
        <a:lstStyle/>
        <a:p>
          <a:pPr algn="ctr"/>
          <a:r>
            <a:rPr lang="en-US" sz="1200" dirty="0">
              <a:latin typeface="Arial" panose="020B0604020202020204" pitchFamily="34" charset="0"/>
              <a:cs typeface="Arial" panose="020B0604020202020204" pitchFamily="34" charset="0"/>
            </a:rPr>
            <a:t>I was in that situation and then I realized my own self-worth and left. </a:t>
          </a:r>
        </a:p>
      </dgm:t>
    </dgm:pt>
    <dgm:pt modelId="{F5F318FB-7EE7-482E-92FD-C75308F16518}" type="parTrans" cxnId="{0DD481D2-A4BF-4CB6-8224-43995CB49CBB}">
      <dgm:prSet/>
      <dgm:spPr/>
      <dgm:t>
        <a:bodyPr/>
        <a:lstStyle/>
        <a:p>
          <a:endParaRPr lang="en-US">
            <a:latin typeface="Arial" panose="020B0604020202020204" pitchFamily="34" charset="0"/>
            <a:cs typeface="Arial" panose="020B0604020202020204" pitchFamily="34" charset="0"/>
          </a:endParaRPr>
        </a:p>
      </dgm:t>
    </dgm:pt>
    <dgm:pt modelId="{57507E46-8FE7-4174-8D63-4D2E25FB362A}" type="sibTrans" cxnId="{0DD481D2-A4BF-4CB6-8224-43995CB49CBB}">
      <dgm:prSet/>
      <dgm:spPr/>
      <dgm:t>
        <a:bodyPr/>
        <a:lstStyle/>
        <a:p>
          <a:endParaRPr lang="en-US">
            <a:latin typeface="Arial" panose="020B0604020202020204" pitchFamily="34" charset="0"/>
            <a:cs typeface="Arial" panose="020B0604020202020204" pitchFamily="34" charset="0"/>
          </a:endParaRPr>
        </a:p>
      </dgm:t>
    </dgm:pt>
    <dgm:pt modelId="{963F057D-B4FF-470F-8205-374BE92186F6}">
      <dgm:prSet custT="1"/>
      <dgm:spPr>
        <a:noFill/>
      </dgm:spPr>
      <dgm:t>
        <a:bodyPr anchor="ctr"/>
        <a:lstStyle/>
        <a:p>
          <a:pPr algn="ctr"/>
          <a:r>
            <a:rPr lang="en-US" sz="1200" dirty="0">
              <a:latin typeface="Arial" panose="020B0604020202020204" pitchFamily="34" charset="0"/>
              <a:cs typeface="Arial" panose="020B0604020202020204" pitchFamily="34" charset="0"/>
            </a:rPr>
            <a:t>Anything you need, call me, day or night, no matter what, I’m there. </a:t>
          </a:r>
        </a:p>
      </dgm:t>
    </dgm:pt>
    <dgm:pt modelId="{281BC0A5-4D98-4E20-9026-E75EB3864EEA}" type="parTrans" cxnId="{7DCEC432-EEF8-452D-A9D4-2AB9D29A87E9}">
      <dgm:prSet/>
      <dgm:spPr/>
      <dgm:t>
        <a:bodyPr/>
        <a:lstStyle/>
        <a:p>
          <a:endParaRPr lang="en-US">
            <a:latin typeface="Arial" panose="020B0604020202020204" pitchFamily="34" charset="0"/>
            <a:cs typeface="Arial" panose="020B0604020202020204" pitchFamily="34" charset="0"/>
          </a:endParaRPr>
        </a:p>
      </dgm:t>
    </dgm:pt>
    <dgm:pt modelId="{7B863070-575B-4290-A62C-210193861CBF}" type="sibTrans" cxnId="{7DCEC432-EEF8-452D-A9D4-2AB9D29A87E9}">
      <dgm:prSet/>
      <dgm:spPr/>
      <dgm:t>
        <a:bodyPr/>
        <a:lstStyle/>
        <a:p>
          <a:endParaRPr lang="en-US">
            <a:latin typeface="Arial" panose="020B0604020202020204" pitchFamily="34" charset="0"/>
            <a:cs typeface="Arial" panose="020B0604020202020204" pitchFamily="34" charset="0"/>
          </a:endParaRPr>
        </a:p>
      </dgm:t>
    </dgm:pt>
    <dgm:pt modelId="{2880334D-BD08-427D-9431-821582FEAD57}">
      <dgm:prSet custT="1"/>
      <dgm:spPr>
        <a:solidFill>
          <a:schemeClr val="accent3">
            <a:lumMod val="20000"/>
            <a:lumOff val="80000"/>
            <a:alpha val="90000"/>
          </a:schemeClr>
        </a:solidFill>
      </dgm:spPr>
      <dgm:t>
        <a:bodyPr anchor="ctr"/>
        <a:lstStyle/>
        <a:p>
          <a:pPr algn="l">
            <a:buNone/>
          </a:pPr>
          <a:r>
            <a:rPr lang="en-US" sz="2000" b="1" dirty="0">
              <a:latin typeface="Arial" panose="020B0604020202020204" pitchFamily="34" charset="0"/>
              <a:cs typeface="Arial" panose="020B0604020202020204" pitchFamily="34" charset="0"/>
            </a:rPr>
            <a:t>What do you need right now?</a:t>
          </a:r>
        </a:p>
      </dgm:t>
    </dgm:pt>
    <dgm:pt modelId="{7D18B14E-CF8D-4742-997C-3BC011C4240C}" type="parTrans" cxnId="{C9AEE449-1C03-435F-848D-88C817C7FC2E}">
      <dgm:prSet/>
      <dgm:spPr/>
      <dgm:t>
        <a:bodyPr/>
        <a:lstStyle/>
        <a:p>
          <a:endParaRPr lang="en-US">
            <a:latin typeface="Arial" panose="020B0604020202020204" pitchFamily="34" charset="0"/>
            <a:cs typeface="Arial" panose="020B0604020202020204" pitchFamily="34" charset="0"/>
          </a:endParaRPr>
        </a:p>
      </dgm:t>
    </dgm:pt>
    <dgm:pt modelId="{098DB010-CD74-49CD-8D18-0827D6B7E9DD}" type="sibTrans" cxnId="{C9AEE449-1C03-435F-848D-88C817C7FC2E}">
      <dgm:prSet/>
      <dgm:spPr/>
      <dgm:t>
        <a:bodyPr/>
        <a:lstStyle/>
        <a:p>
          <a:endParaRPr lang="en-US">
            <a:latin typeface="Arial" panose="020B0604020202020204" pitchFamily="34" charset="0"/>
            <a:cs typeface="Arial" panose="020B0604020202020204" pitchFamily="34" charset="0"/>
          </a:endParaRPr>
        </a:p>
      </dgm:t>
    </dgm:pt>
    <dgm:pt modelId="{F6AD4C00-B814-46D6-A437-9AA9A4E9B5A0}">
      <dgm:prSet custT="1"/>
      <dgm:spPr>
        <a:solidFill>
          <a:schemeClr val="accent3">
            <a:lumMod val="20000"/>
            <a:lumOff val="80000"/>
            <a:alpha val="90000"/>
          </a:schemeClr>
        </a:solidFill>
      </dgm:spPr>
      <dgm:t>
        <a:bodyPr anchor="ctr"/>
        <a:lstStyle/>
        <a:p>
          <a:pPr algn="l">
            <a:buNone/>
          </a:pPr>
          <a:r>
            <a:rPr lang="en-US" sz="2000" b="1" dirty="0">
              <a:latin typeface="Arial" panose="020B0604020202020204" pitchFamily="34" charset="0"/>
              <a:cs typeface="Arial" panose="020B0604020202020204" pitchFamily="34" charset="0"/>
            </a:rPr>
            <a:t> Is there anything you’ve tried that has helped / made you feel safer?</a:t>
          </a:r>
        </a:p>
      </dgm:t>
    </dgm:pt>
    <dgm:pt modelId="{44A26BA1-54E4-4376-9A35-32EE5289D8D7}" type="parTrans" cxnId="{A06886B6-0050-4045-B887-609EC92D4182}">
      <dgm:prSet/>
      <dgm:spPr/>
      <dgm:t>
        <a:bodyPr/>
        <a:lstStyle/>
        <a:p>
          <a:endParaRPr lang="en-US">
            <a:latin typeface="Arial" panose="020B0604020202020204" pitchFamily="34" charset="0"/>
            <a:cs typeface="Arial" panose="020B0604020202020204" pitchFamily="34" charset="0"/>
          </a:endParaRPr>
        </a:p>
      </dgm:t>
    </dgm:pt>
    <dgm:pt modelId="{08A0C60A-FD6E-429D-839B-CF1F8810FFE2}" type="sibTrans" cxnId="{A06886B6-0050-4045-B887-609EC92D4182}">
      <dgm:prSet/>
      <dgm:spPr/>
      <dgm:t>
        <a:bodyPr/>
        <a:lstStyle/>
        <a:p>
          <a:endParaRPr lang="en-US">
            <a:latin typeface="Arial" panose="020B0604020202020204" pitchFamily="34" charset="0"/>
            <a:cs typeface="Arial" panose="020B0604020202020204" pitchFamily="34" charset="0"/>
          </a:endParaRPr>
        </a:p>
      </dgm:t>
    </dgm:pt>
    <dgm:pt modelId="{F3E1CB42-83C4-4660-A1FA-7EED16DA966C}">
      <dgm:prSet custT="1"/>
      <dgm:spPr>
        <a:solidFill>
          <a:schemeClr val="accent3">
            <a:lumMod val="20000"/>
            <a:lumOff val="80000"/>
            <a:alpha val="90000"/>
          </a:schemeClr>
        </a:solidFill>
      </dgm:spPr>
      <dgm:t>
        <a:bodyPr anchor="ctr"/>
        <a:lstStyle/>
        <a:p>
          <a:pPr algn="l">
            <a:buNone/>
          </a:pPr>
          <a:r>
            <a:rPr lang="en-US" sz="2000" b="1">
              <a:latin typeface="Arial" panose="020B0604020202020204" pitchFamily="34" charset="0"/>
              <a:cs typeface="Arial" panose="020B0604020202020204" pitchFamily="34" charset="0"/>
            </a:rPr>
            <a:t> I know a few places that might help, would you like to look together?</a:t>
          </a:r>
        </a:p>
      </dgm:t>
    </dgm:pt>
    <dgm:pt modelId="{020C7B3E-7B00-4434-81AB-084D687DAC98}" type="parTrans" cxnId="{27FA0255-BA5C-462F-B877-90CE8E8C7C8E}">
      <dgm:prSet/>
      <dgm:spPr/>
      <dgm:t>
        <a:bodyPr/>
        <a:lstStyle/>
        <a:p>
          <a:endParaRPr lang="en-US">
            <a:latin typeface="Arial" panose="020B0604020202020204" pitchFamily="34" charset="0"/>
            <a:cs typeface="Arial" panose="020B0604020202020204" pitchFamily="34" charset="0"/>
          </a:endParaRPr>
        </a:p>
      </dgm:t>
    </dgm:pt>
    <dgm:pt modelId="{F9D7A8CF-BA47-4D30-A004-0252629A7A86}" type="sibTrans" cxnId="{27FA0255-BA5C-462F-B877-90CE8E8C7C8E}">
      <dgm:prSet/>
      <dgm:spPr/>
      <dgm:t>
        <a:bodyPr/>
        <a:lstStyle/>
        <a:p>
          <a:endParaRPr lang="en-US">
            <a:latin typeface="Arial" panose="020B0604020202020204" pitchFamily="34" charset="0"/>
            <a:cs typeface="Arial" panose="020B0604020202020204" pitchFamily="34" charset="0"/>
          </a:endParaRPr>
        </a:p>
      </dgm:t>
    </dgm:pt>
    <dgm:pt modelId="{401C23D8-E4F0-4B29-8527-A2F7D0AB5080}">
      <dgm:prSet custT="1"/>
      <dgm:spPr>
        <a:solidFill>
          <a:schemeClr val="accent3">
            <a:lumMod val="20000"/>
            <a:lumOff val="80000"/>
            <a:alpha val="90000"/>
          </a:schemeClr>
        </a:solidFill>
      </dgm:spPr>
      <dgm:t>
        <a:bodyPr anchor="ctr"/>
        <a:lstStyle/>
        <a:p>
          <a:pPr algn="l">
            <a:buNone/>
          </a:pPr>
          <a:r>
            <a:rPr lang="en-US" sz="2000" b="1" dirty="0">
              <a:latin typeface="Arial" panose="020B0604020202020204" pitchFamily="34" charset="0"/>
              <a:cs typeface="Arial" panose="020B0604020202020204" pitchFamily="34" charset="0"/>
            </a:rPr>
            <a:t>Offer mandatory reporting disclaimers at the beginning of the conversation and periodically throughout.</a:t>
          </a:r>
        </a:p>
      </dgm:t>
    </dgm:pt>
    <dgm:pt modelId="{9A5A2F3D-7B03-46C3-A848-0FD862F0F831}" type="parTrans" cxnId="{0E789D22-CC59-418A-A822-FADF1363A3BA}">
      <dgm:prSet/>
      <dgm:spPr/>
      <dgm:t>
        <a:bodyPr/>
        <a:lstStyle/>
        <a:p>
          <a:endParaRPr lang="en-US">
            <a:latin typeface="Arial" panose="020B0604020202020204" pitchFamily="34" charset="0"/>
            <a:cs typeface="Arial" panose="020B0604020202020204" pitchFamily="34" charset="0"/>
          </a:endParaRPr>
        </a:p>
      </dgm:t>
    </dgm:pt>
    <dgm:pt modelId="{59F88C10-FBB0-4C00-92AC-F8D8965D6A6F}" type="sibTrans" cxnId="{0E789D22-CC59-418A-A822-FADF1363A3BA}">
      <dgm:prSet/>
      <dgm:spPr/>
      <dgm:t>
        <a:bodyPr/>
        <a:lstStyle/>
        <a:p>
          <a:endParaRPr lang="en-US">
            <a:latin typeface="Arial" panose="020B0604020202020204" pitchFamily="34" charset="0"/>
            <a:cs typeface="Arial" panose="020B0604020202020204" pitchFamily="34" charset="0"/>
          </a:endParaRPr>
        </a:p>
      </dgm:t>
    </dgm:pt>
    <dgm:pt modelId="{E9D6E5E3-FFC1-4882-9ACA-98F48D0B2E84}">
      <dgm:prSet custT="1"/>
      <dgm:spPr>
        <a:solidFill>
          <a:schemeClr val="accent3">
            <a:lumMod val="20000"/>
            <a:lumOff val="80000"/>
            <a:alpha val="90000"/>
          </a:schemeClr>
        </a:solidFill>
      </dgm:spPr>
      <dgm:t>
        <a:bodyPr anchor="ctr"/>
        <a:lstStyle/>
        <a:p>
          <a:pPr algn="l">
            <a:buNone/>
          </a:pPr>
          <a:r>
            <a:rPr lang="en-US" sz="1900" b="1" dirty="0">
              <a:latin typeface="Arial" panose="020B0604020202020204" pitchFamily="34" charset="0"/>
              <a:cs typeface="Arial" panose="020B0604020202020204" pitchFamily="34" charset="0"/>
            </a:rPr>
            <a:t>You’re not alone in what you’re going through. Your description of what’s going on makes sense – I believe you.</a:t>
          </a:r>
        </a:p>
      </dgm:t>
    </dgm:pt>
    <dgm:pt modelId="{8E8D9644-7933-4952-A5DB-F9E06143C4F9}" type="parTrans" cxnId="{B34214E5-EFA7-4D98-9754-CE3E8529D006}">
      <dgm:prSet/>
      <dgm:spPr/>
      <dgm:t>
        <a:bodyPr/>
        <a:lstStyle/>
        <a:p>
          <a:endParaRPr lang="en-US">
            <a:latin typeface="Arial" panose="020B0604020202020204" pitchFamily="34" charset="0"/>
            <a:cs typeface="Arial" panose="020B0604020202020204" pitchFamily="34" charset="0"/>
          </a:endParaRPr>
        </a:p>
      </dgm:t>
    </dgm:pt>
    <dgm:pt modelId="{61EAF4BC-3D24-41F7-97BB-522E2A280AE0}" type="sibTrans" cxnId="{B34214E5-EFA7-4D98-9754-CE3E8529D006}">
      <dgm:prSet/>
      <dgm:spPr/>
      <dgm:t>
        <a:bodyPr/>
        <a:lstStyle/>
        <a:p>
          <a:endParaRPr lang="en-US">
            <a:latin typeface="Arial" panose="020B0604020202020204" pitchFamily="34" charset="0"/>
            <a:cs typeface="Arial" panose="020B0604020202020204" pitchFamily="34" charset="0"/>
          </a:endParaRPr>
        </a:p>
      </dgm:t>
    </dgm:pt>
    <dgm:pt modelId="{41ED5248-6FAB-4B06-85E0-35C2F6383F80}">
      <dgm:prSet custT="1"/>
      <dgm:spPr>
        <a:solidFill>
          <a:schemeClr val="accent3">
            <a:lumMod val="20000"/>
            <a:lumOff val="80000"/>
            <a:alpha val="90000"/>
          </a:schemeClr>
        </a:solidFill>
      </dgm:spPr>
      <dgm:t>
        <a:bodyPr anchor="ctr"/>
        <a:lstStyle/>
        <a:p>
          <a:pPr algn="l">
            <a:buNone/>
          </a:pPr>
          <a:r>
            <a:rPr lang="en-US" sz="2000" b="1" dirty="0">
              <a:latin typeface="Arial" panose="020B0604020202020204" pitchFamily="34" charset="0"/>
              <a:cs typeface="Arial" panose="020B0604020202020204" pitchFamily="34" charset="0"/>
            </a:rPr>
            <a:t>I have experienced something similar and I’m glad you opened up to me.</a:t>
          </a:r>
        </a:p>
      </dgm:t>
    </dgm:pt>
    <dgm:pt modelId="{B7B76BE8-A6E5-4CB0-BCC8-CECE873EAF6B}" type="parTrans" cxnId="{520E68AB-6E7C-4995-8A36-8FDB386C1E51}">
      <dgm:prSet/>
      <dgm:spPr/>
      <dgm:t>
        <a:bodyPr/>
        <a:lstStyle/>
        <a:p>
          <a:endParaRPr lang="en-US">
            <a:latin typeface="Arial" panose="020B0604020202020204" pitchFamily="34" charset="0"/>
            <a:cs typeface="Arial" panose="020B0604020202020204" pitchFamily="34" charset="0"/>
          </a:endParaRPr>
        </a:p>
      </dgm:t>
    </dgm:pt>
    <dgm:pt modelId="{13A3A36A-1627-45E6-BE4B-7A05D16792D3}" type="sibTrans" cxnId="{520E68AB-6E7C-4995-8A36-8FDB386C1E51}">
      <dgm:prSet/>
      <dgm:spPr/>
      <dgm:t>
        <a:bodyPr/>
        <a:lstStyle/>
        <a:p>
          <a:endParaRPr lang="en-US">
            <a:latin typeface="Arial" panose="020B0604020202020204" pitchFamily="34" charset="0"/>
            <a:cs typeface="Arial" panose="020B0604020202020204" pitchFamily="34" charset="0"/>
          </a:endParaRPr>
        </a:p>
      </dgm:t>
    </dgm:pt>
    <dgm:pt modelId="{71B345D5-5683-4DDE-B2F0-0B0535A797B9}">
      <dgm:prSet custT="1"/>
      <dgm:spPr>
        <a:solidFill>
          <a:schemeClr val="accent3">
            <a:lumMod val="20000"/>
            <a:lumOff val="80000"/>
            <a:alpha val="90000"/>
          </a:schemeClr>
        </a:solidFill>
      </dgm:spPr>
      <dgm:t>
        <a:bodyPr anchor="ctr"/>
        <a:lstStyle/>
        <a:p>
          <a:pPr algn="l">
            <a:buNone/>
          </a:pPr>
          <a:r>
            <a:rPr lang="en-US" sz="2000" b="1" dirty="0">
              <a:latin typeface="Arial" panose="020B0604020202020204" pitchFamily="34" charset="0"/>
              <a:cs typeface="Arial" panose="020B0604020202020204" pitchFamily="34" charset="0"/>
            </a:rPr>
            <a:t>Here are a few ways I could support you, would any of these sound helpful at this point?</a:t>
          </a:r>
        </a:p>
      </dgm:t>
    </dgm:pt>
    <dgm:pt modelId="{A8F18BEB-0AD4-4F3F-983F-A3B82840F3F8}" type="parTrans" cxnId="{6C8101F3-5368-4F9D-92FE-9548B7BD8610}">
      <dgm:prSet/>
      <dgm:spPr/>
      <dgm:t>
        <a:bodyPr/>
        <a:lstStyle/>
        <a:p>
          <a:endParaRPr lang="en-US">
            <a:latin typeface="Arial" panose="020B0604020202020204" pitchFamily="34" charset="0"/>
            <a:cs typeface="Arial" panose="020B0604020202020204" pitchFamily="34" charset="0"/>
          </a:endParaRPr>
        </a:p>
      </dgm:t>
    </dgm:pt>
    <dgm:pt modelId="{25AC1788-EA34-4357-8E8D-9E145BBB06BF}" type="sibTrans" cxnId="{6C8101F3-5368-4F9D-92FE-9548B7BD8610}">
      <dgm:prSet/>
      <dgm:spPr/>
      <dgm:t>
        <a:bodyPr/>
        <a:lstStyle/>
        <a:p>
          <a:endParaRPr lang="en-US">
            <a:latin typeface="Arial" panose="020B0604020202020204" pitchFamily="34" charset="0"/>
            <a:cs typeface="Arial" panose="020B0604020202020204" pitchFamily="34" charset="0"/>
          </a:endParaRPr>
        </a:p>
      </dgm:t>
    </dgm:pt>
    <dgm:pt modelId="{AF60773D-6AA2-4388-B4CB-AD034922718C}" type="pres">
      <dgm:prSet presAssocID="{4203F0B1-8861-4112-ACEF-D2AD27A2FF14}" presName="vert0" presStyleCnt="0">
        <dgm:presLayoutVars>
          <dgm:dir/>
          <dgm:animOne val="branch"/>
          <dgm:animLvl val="lvl"/>
        </dgm:presLayoutVars>
      </dgm:prSet>
      <dgm:spPr/>
    </dgm:pt>
    <dgm:pt modelId="{E4C67B62-F18A-4DFC-9AB9-5095D06FF251}" type="pres">
      <dgm:prSet presAssocID="{860A08BE-5A07-4697-9F4A-5ED21A53D786}" presName="thickLine" presStyleLbl="alignNode1" presStyleIdx="0" presStyleCnt="7"/>
      <dgm:spPr/>
    </dgm:pt>
    <dgm:pt modelId="{19FA624C-74B8-40A5-8B5F-A34CC19AB266}" type="pres">
      <dgm:prSet presAssocID="{860A08BE-5A07-4697-9F4A-5ED21A53D786}" presName="horz1" presStyleCnt="0"/>
      <dgm:spPr/>
    </dgm:pt>
    <dgm:pt modelId="{399B9B85-DB59-42B2-BF39-8946D948DF07}" type="pres">
      <dgm:prSet presAssocID="{860A08BE-5A07-4697-9F4A-5ED21A53D786}" presName="tx1" presStyleLbl="revTx" presStyleIdx="0" presStyleCnt="14"/>
      <dgm:spPr/>
    </dgm:pt>
    <dgm:pt modelId="{DAB06EF6-35C2-4E02-B0AB-18CD18A3CB45}" type="pres">
      <dgm:prSet presAssocID="{860A08BE-5A07-4697-9F4A-5ED21A53D786}" presName="vert1" presStyleCnt="0"/>
      <dgm:spPr/>
    </dgm:pt>
    <dgm:pt modelId="{CF50E6FF-0CED-4F02-B646-36D5C42D8646}" type="pres">
      <dgm:prSet presAssocID="{2880334D-BD08-427D-9431-821582FEAD57}" presName="vertSpace2a" presStyleCnt="0"/>
      <dgm:spPr/>
    </dgm:pt>
    <dgm:pt modelId="{B2920268-B53D-44F6-9202-D75508026286}" type="pres">
      <dgm:prSet presAssocID="{2880334D-BD08-427D-9431-821582FEAD57}" presName="horz2" presStyleCnt="0"/>
      <dgm:spPr/>
    </dgm:pt>
    <dgm:pt modelId="{304C6EE5-0C9C-4B77-A50D-C3DED7814E86}" type="pres">
      <dgm:prSet presAssocID="{2880334D-BD08-427D-9431-821582FEAD57}" presName="horzSpace2" presStyleCnt="0"/>
      <dgm:spPr/>
    </dgm:pt>
    <dgm:pt modelId="{95251CDF-5787-485B-BD44-C924A1C4BED6}" type="pres">
      <dgm:prSet presAssocID="{2880334D-BD08-427D-9431-821582FEAD57}" presName="tx2" presStyleLbl="revTx" presStyleIdx="1" presStyleCnt="14" custLinFactNeighborX="2210" custLinFactNeighborY="1252"/>
      <dgm:spPr/>
    </dgm:pt>
    <dgm:pt modelId="{D7DB1A2D-48C5-4AE4-9FDF-BE6494F83694}" type="pres">
      <dgm:prSet presAssocID="{2880334D-BD08-427D-9431-821582FEAD57}" presName="vert2" presStyleCnt="0"/>
      <dgm:spPr/>
    </dgm:pt>
    <dgm:pt modelId="{B0211B6A-9A94-4D47-A788-6A22CF48B960}" type="pres">
      <dgm:prSet presAssocID="{2880334D-BD08-427D-9431-821582FEAD57}" presName="thinLine2b" presStyleLbl="callout" presStyleIdx="0" presStyleCnt="7"/>
      <dgm:spPr/>
    </dgm:pt>
    <dgm:pt modelId="{5E6443B1-2D2A-495B-AA6B-411A156FC82B}" type="pres">
      <dgm:prSet presAssocID="{2880334D-BD08-427D-9431-821582FEAD57}" presName="vertSpace2b" presStyleCnt="0"/>
      <dgm:spPr/>
    </dgm:pt>
    <dgm:pt modelId="{C85562C2-2A19-45AF-BD98-413B12B3B8F8}" type="pres">
      <dgm:prSet presAssocID="{50F20AC6-8848-46AC-B595-01FA91E8195B}" presName="thickLine" presStyleLbl="alignNode1" presStyleIdx="1" presStyleCnt="7"/>
      <dgm:spPr/>
    </dgm:pt>
    <dgm:pt modelId="{2DF00EA0-9738-421B-A9F0-108F0A03EC6E}" type="pres">
      <dgm:prSet presAssocID="{50F20AC6-8848-46AC-B595-01FA91E8195B}" presName="horz1" presStyleCnt="0"/>
      <dgm:spPr/>
    </dgm:pt>
    <dgm:pt modelId="{E685E85A-172B-48F6-8FC8-C804971EC5B0}" type="pres">
      <dgm:prSet presAssocID="{50F20AC6-8848-46AC-B595-01FA91E8195B}" presName="tx1" presStyleLbl="revTx" presStyleIdx="2" presStyleCnt="14"/>
      <dgm:spPr/>
    </dgm:pt>
    <dgm:pt modelId="{BCF83364-B1EE-4A05-86F9-79B40A323EAA}" type="pres">
      <dgm:prSet presAssocID="{50F20AC6-8848-46AC-B595-01FA91E8195B}" presName="vert1" presStyleCnt="0"/>
      <dgm:spPr/>
    </dgm:pt>
    <dgm:pt modelId="{7B185971-E302-4D94-BD27-04F75C328900}" type="pres">
      <dgm:prSet presAssocID="{F6AD4C00-B814-46D6-A437-9AA9A4E9B5A0}" presName="vertSpace2a" presStyleCnt="0"/>
      <dgm:spPr/>
    </dgm:pt>
    <dgm:pt modelId="{0E17532F-FE0D-4EB3-8A18-2D325EBD3223}" type="pres">
      <dgm:prSet presAssocID="{F6AD4C00-B814-46D6-A437-9AA9A4E9B5A0}" presName="horz2" presStyleCnt="0"/>
      <dgm:spPr/>
    </dgm:pt>
    <dgm:pt modelId="{58DCBAE6-5BF3-4B18-9ABE-6596BC260222}" type="pres">
      <dgm:prSet presAssocID="{F6AD4C00-B814-46D6-A437-9AA9A4E9B5A0}" presName="horzSpace2" presStyleCnt="0"/>
      <dgm:spPr/>
    </dgm:pt>
    <dgm:pt modelId="{45C8DC49-0CD2-45D5-8611-7BED8743ABF3}" type="pres">
      <dgm:prSet presAssocID="{F6AD4C00-B814-46D6-A437-9AA9A4E9B5A0}" presName="tx2" presStyleLbl="revTx" presStyleIdx="3" presStyleCnt="14"/>
      <dgm:spPr/>
    </dgm:pt>
    <dgm:pt modelId="{B0BD949D-5033-4344-BEBA-475264259DB2}" type="pres">
      <dgm:prSet presAssocID="{F6AD4C00-B814-46D6-A437-9AA9A4E9B5A0}" presName="vert2" presStyleCnt="0"/>
      <dgm:spPr/>
    </dgm:pt>
    <dgm:pt modelId="{8600E38D-99BF-4609-B1CA-7430F6085A75}" type="pres">
      <dgm:prSet presAssocID="{F6AD4C00-B814-46D6-A437-9AA9A4E9B5A0}" presName="thinLine2b" presStyleLbl="callout" presStyleIdx="1" presStyleCnt="7"/>
      <dgm:spPr/>
    </dgm:pt>
    <dgm:pt modelId="{7130E984-27F3-4F62-9F56-AA0D60581BD8}" type="pres">
      <dgm:prSet presAssocID="{F6AD4C00-B814-46D6-A437-9AA9A4E9B5A0}" presName="vertSpace2b" presStyleCnt="0"/>
      <dgm:spPr/>
    </dgm:pt>
    <dgm:pt modelId="{AC0D37FD-C1B7-4401-8079-6FC68F71E94E}" type="pres">
      <dgm:prSet presAssocID="{9F8DDCEC-2752-4D33-994B-5B945575A44D}" presName="thickLine" presStyleLbl="alignNode1" presStyleIdx="2" presStyleCnt="7"/>
      <dgm:spPr/>
    </dgm:pt>
    <dgm:pt modelId="{AD8FA787-F0B0-412F-BC07-E9FAF05E6475}" type="pres">
      <dgm:prSet presAssocID="{9F8DDCEC-2752-4D33-994B-5B945575A44D}" presName="horz1" presStyleCnt="0"/>
      <dgm:spPr/>
    </dgm:pt>
    <dgm:pt modelId="{B01EEEB0-2C09-40DB-AF6B-D2E2D9BCC0DB}" type="pres">
      <dgm:prSet presAssocID="{9F8DDCEC-2752-4D33-994B-5B945575A44D}" presName="tx1" presStyleLbl="revTx" presStyleIdx="4" presStyleCnt="14"/>
      <dgm:spPr/>
    </dgm:pt>
    <dgm:pt modelId="{C45AC97E-00C6-4B21-93C0-655B400EC185}" type="pres">
      <dgm:prSet presAssocID="{9F8DDCEC-2752-4D33-994B-5B945575A44D}" presName="vert1" presStyleCnt="0"/>
      <dgm:spPr/>
    </dgm:pt>
    <dgm:pt modelId="{09C6914B-93D0-4172-A5B9-8D71B1F436F6}" type="pres">
      <dgm:prSet presAssocID="{F3E1CB42-83C4-4660-A1FA-7EED16DA966C}" presName="vertSpace2a" presStyleCnt="0"/>
      <dgm:spPr/>
    </dgm:pt>
    <dgm:pt modelId="{DE321B33-817C-45BE-A007-BE34A8380855}" type="pres">
      <dgm:prSet presAssocID="{F3E1CB42-83C4-4660-A1FA-7EED16DA966C}" presName="horz2" presStyleCnt="0"/>
      <dgm:spPr/>
    </dgm:pt>
    <dgm:pt modelId="{6662D8AB-5B2F-430F-8FB1-F29DCC5421CD}" type="pres">
      <dgm:prSet presAssocID="{F3E1CB42-83C4-4660-A1FA-7EED16DA966C}" presName="horzSpace2" presStyleCnt="0"/>
      <dgm:spPr/>
    </dgm:pt>
    <dgm:pt modelId="{8ECBA5C0-10E8-46D1-A435-A9C7B40B74DD}" type="pres">
      <dgm:prSet presAssocID="{F3E1CB42-83C4-4660-A1FA-7EED16DA966C}" presName="tx2" presStyleLbl="revTx" presStyleIdx="5" presStyleCnt="14"/>
      <dgm:spPr/>
    </dgm:pt>
    <dgm:pt modelId="{1222E24B-DBFF-4604-8109-CEB678EDF2E4}" type="pres">
      <dgm:prSet presAssocID="{F3E1CB42-83C4-4660-A1FA-7EED16DA966C}" presName="vert2" presStyleCnt="0"/>
      <dgm:spPr/>
    </dgm:pt>
    <dgm:pt modelId="{9D0BD7FD-C81C-4CDB-A7EB-791DADC06800}" type="pres">
      <dgm:prSet presAssocID="{F3E1CB42-83C4-4660-A1FA-7EED16DA966C}" presName="thinLine2b" presStyleLbl="callout" presStyleIdx="2" presStyleCnt="7"/>
      <dgm:spPr/>
    </dgm:pt>
    <dgm:pt modelId="{03B5F19F-C4A4-4856-A003-B412385C64D7}" type="pres">
      <dgm:prSet presAssocID="{F3E1CB42-83C4-4660-A1FA-7EED16DA966C}" presName="vertSpace2b" presStyleCnt="0"/>
      <dgm:spPr/>
    </dgm:pt>
    <dgm:pt modelId="{F081B2B8-3E52-4F20-9062-D394EBC99B7C}" type="pres">
      <dgm:prSet presAssocID="{F47D820B-0F89-416F-9ACA-41859FA3FF07}" presName="thickLine" presStyleLbl="alignNode1" presStyleIdx="3" presStyleCnt="7"/>
      <dgm:spPr/>
    </dgm:pt>
    <dgm:pt modelId="{25E93327-EC62-45BA-8934-3AF8BDAF1526}" type="pres">
      <dgm:prSet presAssocID="{F47D820B-0F89-416F-9ACA-41859FA3FF07}" presName="horz1" presStyleCnt="0"/>
      <dgm:spPr/>
    </dgm:pt>
    <dgm:pt modelId="{88A7834C-4C1C-4087-B66C-16B867D3264C}" type="pres">
      <dgm:prSet presAssocID="{F47D820B-0F89-416F-9ACA-41859FA3FF07}" presName="tx1" presStyleLbl="revTx" presStyleIdx="6" presStyleCnt="14"/>
      <dgm:spPr/>
    </dgm:pt>
    <dgm:pt modelId="{1A49D185-9FF4-4CDC-B423-9F2E107D0674}" type="pres">
      <dgm:prSet presAssocID="{F47D820B-0F89-416F-9ACA-41859FA3FF07}" presName="vert1" presStyleCnt="0"/>
      <dgm:spPr/>
    </dgm:pt>
    <dgm:pt modelId="{368879C5-EFCE-4538-B0C5-0820743E7813}" type="pres">
      <dgm:prSet presAssocID="{401C23D8-E4F0-4B29-8527-A2F7D0AB5080}" presName="vertSpace2a" presStyleCnt="0"/>
      <dgm:spPr/>
    </dgm:pt>
    <dgm:pt modelId="{9B1661A3-706D-44B5-8107-B14CC1DD5C05}" type="pres">
      <dgm:prSet presAssocID="{401C23D8-E4F0-4B29-8527-A2F7D0AB5080}" presName="horz2" presStyleCnt="0"/>
      <dgm:spPr/>
    </dgm:pt>
    <dgm:pt modelId="{1D68B5DA-CE39-4F6C-9147-ADFFE0F67E37}" type="pres">
      <dgm:prSet presAssocID="{401C23D8-E4F0-4B29-8527-A2F7D0AB5080}" presName="horzSpace2" presStyleCnt="0"/>
      <dgm:spPr/>
    </dgm:pt>
    <dgm:pt modelId="{8853D084-D963-4013-8021-5D2B86BEC37E}" type="pres">
      <dgm:prSet presAssocID="{401C23D8-E4F0-4B29-8527-A2F7D0AB5080}" presName="tx2" presStyleLbl="revTx" presStyleIdx="7" presStyleCnt="14"/>
      <dgm:spPr/>
    </dgm:pt>
    <dgm:pt modelId="{41284AE1-F157-4B36-97E1-FCDC7C222B0A}" type="pres">
      <dgm:prSet presAssocID="{401C23D8-E4F0-4B29-8527-A2F7D0AB5080}" presName="vert2" presStyleCnt="0"/>
      <dgm:spPr/>
    </dgm:pt>
    <dgm:pt modelId="{D865EEC1-14E5-463C-952A-F3B14D624A5C}" type="pres">
      <dgm:prSet presAssocID="{401C23D8-E4F0-4B29-8527-A2F7D0AB5080}" presName="thinLine2b" presStyleLbl="callout" presStyleIdx="3" presStyleCnt="7"/>
      <dgm:spPr/>
    </dgm:pt>
    <dgm:pt modelId="{CD6C305B-9515-47B5-B405-434876F3F796}" type="pres">
      <dgm:prSet presAssocID="{401C23D8-E4F0-4B29-8527-A2F7D0AB5080}" presName="vertSpace2b" presStyleCnt="0"/>
      <dgm:spPr/>
    </dgm:pt>
    <dgm:pt modelId="{9FF1A18A-7A33-4E96-B530-8BD007085A71}" type="pres">
      <dgm:prSet presAssocID="{25C666B8-21E8-4A32-B7F3-AAF3FAB53A3A}" presName="thickLine" presStyleLbl="alignNode1" presStyleIdx="4" presStyleCnt="7"/>
      <dgm:spPr/>
    </dgm:pt>
    <dgm:pt modelId="{AF7D9EC2-E121-492E-A1FE-B37D20CCC89A}" type="pres">
      <dgm:prSet presAssocID="{25C666B8-21E8-4A32-B7F3-AAF3FAB53A3A}" presName="horz1" presStyleCnt="0"/>
      <dgm:spPr/>
    </dgm:pt>
    <dgm:pt modelId="{A6E3E7A3-7577-498D-A616-C5D6AA3024B9}" type="pres">
      <dgm:prSet presAssocID="{25C666B8-21E8-4A32-B7F3-AAF3FAB53A3A}" presName="tx1" presStyleLbl="revTx" presStyleIdx="8" presStyleCnt="14"/>
      <dgm:spPr/>
    </dgm:pt>
    <dgm:pt modelId="{2D672395-93A4-4CC1-AB48-E4E816DFB5E7}" type="pres">
      <dgm:prSet presAssocID="{25C666B8-21E8-4A32-B7F3-AAF3FAB53A3A}" presName="vert1" presStyleCnt="0"/>
      <dgm:spPr/>
    </dgm:pt>
    <dgm:pt modelId="{281F90B4-D180-4478-AE68-698BECBD8852}" type="pres">
      <dgm:prSet presAssocID="{E9D6E5E3-FFC1-4882-9ACA-98F48D0B2E84}" presName="vertSpace2a" presStyleCnt="0"/>
      <dgm:spPr/>
    </dgm:pt>
    <dgm:pt modelId="{F8D632E1-6331-42CB-B5D9-B07BCDF1DC02}" type="pres">
      <dgm:prSet presAssocID="{E9D6E5E3-FFC1-4882-9ACA-98F48D0B2E84}" presName="horz2" presStyleCnt="0"/>
      <dgm:spPr/>
    </dgm:pt>
    <dgm:pt modelId="{B76294CF-CAC9-4B15-B734-FC72062DD75E}" type="pres">
      <dgm:prSet presAssocID="{E9D6E5E3-FFC1-4882-9ACA-98F48D0B2E84}" presName="horzSpace2" presStyleCnt="0"/>
      <dgm:spPr/>
    </dgm:pt>
    <dgm:pt modelId="{C6DF8A90-4970-41B9-9DFD-A4D80DB3ABDA}" type="pres">
      <dgm:prSet presAssocID="{E9D6E5E3-FFC1-4882-9ACA-98F48D0B2E84}" presName="tx2" presStyleLbl="revTx" presStyleIdx="9" presStyleCnt="14"/>
      <dgm:spPr/>
    </dgm:pt>
    <dgm:pt modelId="{CE46FD7B-54DA-4520-967C-486D61842EAE}" type="pres">
      <dgm:prSet presAssocID="{E9D6E5E3-FFC1-4882-9ACA-98F48D0B2E84}" presName="vert2" presStyleCnt="0"/>
      <dgm:spPr/>
    </dgm:pt>
    <dgm:pt modelId="{0013BE2A-7B00-4398-86F3-A40E048CC633}" type="pres">
      <dgm:prSet presAssocID="{E9D6E5E3-FFC1-4882-9ACA-98F48D0B2E84}" presName="thinLine2b" presStyleLbl="callout" presStyleIdx="4" presStyleCnt="7"/>
      <dgm:spPr/>
    </dgm:pt>
    <dgm:pt modelId="{EC79251C-767A-4B97-9553-435BB38D8576}" type="pres">
      <dgm:prSet presAssocID="{E9D6E5E3-FFC1-4882-9ACA-98F48D0B2E84}" presName="vertSpace2b" presStyleCnt="0"/>
      <dgm:spPr/>
    </dgm:pt>
    <dgm:pt modelId="{AF6CB7A1-D18D-409C-BE03-35FE01CBC83D}" type="pres">
      <dgm:prSet presAssocID="{DD426FD8-3A56-425A-8DF1-FBDC3D292828}" presName="thickLine" presStyleLbl="alignNode1" presStyleIdx="5" presStyleCnt="7"/>
      <dgm:spPr/>
    </dgm:pt>
    <dgm:pt modelId="{A0052679-A249-4E76-AC48-5DC261F35802}" type="pres">
      <dgm:prSet presAssocID="{DD426FD8-3A56-425A-8DF1-FBDC3D292828}" presName="horz1" presStyleCnt="0"/>
      <dgm:spPr/>
    </dgm:pt>
    <dgm:pt modelId="{1DBB6F4D-DA23-421B-95CD-70F89876659C}" type="pres">
      <dgm:prSet presAssocID="{DD426FD8-3A56-425A-8DF1-FBDC3D292828}" presName="tx1" presStyleLbl="revTx" presStyleIdx="10" presStyleCnt="14" custScaleX="111199" custLinFactNeighborY="-1081"/>
      <dgm:spPr/>
    </dgm:pt>
    <dgm:pt modelId="{3424BEF6-2D97-4699-98EC-1244180D51D0}" type="pres">
      <dgm:prSet presAssocID="{DD426FD8-3A56-425A-8DF1-FBDC3D292828}" presName="vert1" presStyleCnt="0"/>
      <dgm:spPr/>
    </dgm:pt>
    <dgm:pt modelId="{93EC6863-6FD1-4F69-AF17-01A5C45785AD}" type="pres">
      <dgm:prSet presAssocID="{41ED5248-6FAB-4B06-85E0-35C2F6383F80}" presName="vertSpace2a" presStyleCnt="0"/>
      <dgm:spPr/>
    </dgm:pt>
    <dgm:pt modelId="{CDDF53A7-695F-4BB9-9BB0-A08961A9164C}" type="pres">
      <dgm:prSet presAssocID="{41ED5248-6FAB-4B06-85E0-35C2F6383F80}" presName="horz2" presStyleCnt="0"/>
      <dgm:spPr/>
    </dgm:pt>
    <dgm:pt modelId="{3DB11560-9FEE-4D88-95BD-0760175644EB}" type="pres">
      <dgm:prSet presAssocID="{41ED5248-6FAB-4B06-85E0-35C2F6383F80}" presName="horzSpace2" presStyleCnt="0"/>
      <dgm:spPr/>
    </dgm:pt>
    <dgm:pt modelId="{2F8443B2-D4DA-43B5-85BE-4BEAC4E66779}" type="pres">
      <dgm:prSet presAssocID="{41ED5248-6FAB-4B06-85E0-35C2F6383F80}" presName="tx2" presStyleLbl="revTx" presStyleIdx="11" presStyleCnt="14" custScaleX="108559"/>
      <dgm:spPr/>
    </dgm:pt>
    <dgm:pt modelId="{9DC7B5CE-2FA8-4580-B539-8E5B973BF13F}" type="pres">
      <dgm:prSet presAssocID="{41ED5248-6FAB-4B06-85E0-35C2F6383F80}" presName="vert2" presStyleCnt="0"/>
      <dgm:spPr/>
    </dgm:pt>
    <dgm:pt modelId="{BD1C67E1-4D7A-446F-9DE4-5819203863BA}" type="pres">
      <dgm:prSet presAssocID="{41ED5248-6FAB-4B06-85E0-35C2F6383F80}" presName="thinLine2b" presStyleLbl="callout" presStyleIdx="5" presStyleCnt="7"/>
      <dgm:spPr/>
    </dgm:pt>
    <dgm:pt modelId="{2D1F54DC-B934-4DF6-86AF-C443C86C403E}" type="pres">
      <dgm:prSet presAssocID="{41ED5248-6FAB-4B06-85E0-35C2F6383F80}" presName="vertSpace2b" presStyleCnt="0"/>
      <dgm:spPr/>
    </dgm:pt>
    <dgm:pt modelId="{C96EA895-9810-4C74-9D3F-22060951AAEE}" type="pres">
      <dgm:prSet presAssocID="{963F057D-B4FF-470F-8205-374BE92186F6}" presName="thickLine" presStyleLbl="alignNode1" presStyleIdx="6" presStyleCnt="7"/>
      <dgm:spPr/>
    </dgm:pt>
    <dgm:pt modelId="{2AB55292-2678-4469-A628-1BEFA9D19533}" type="pres">
      <dgm:prSet presAssocID="{963F057D-B4FF-470F-8205-374BE92186F6}" presName="horz1" presStyleCnt="0"/>
      <dgm:spPr/>
    </dgm:pt>
    <dgm:pt modelId="{BF11714F-61EA-4BAC-B827-FFE25D6734B6}" type="pres">
      <dgm:prSet presAssocID="{963F057D-B4FF-470F-8205-374BE92186F6}" presName="tx1" presStyleLbl="revTx" presStyleIdx="12" presStyleCnt="14" custScaleX="112544"/>
      <dgm:spPr/>
    </dgm:pt>
    <dgm:pt modelId="{2A034B2B-6955-45B1-B843-5D26D8AF88E4}" type="pres">
      <dgm:prSet presAssocID="{963F057D-B4FF-470F-8205-374BE92186F6}" presName="vert1" presStyleCnt="0"/>
      <dgm:spPr/>
    </dgm:pt>
    <dgm:pt modelId="{B35D8740-2C62-4F0F-84E1-B41EB67BB37F}" type="pres">
      <dgm:prSet presAssocID="{71B345D5-5683-4DDE-B2F0-0B0535A797B9}" presName="vertSpace2a" presStyleCnt="0"/>
      <dgm:spPr/>
    </dgm:pt>
    <dgm:pt modelId="{8C0E6054-417B-4A1F-97DD-4FE5D0CD8C12}" type="pres">
      <dgm:prSet presAssocID="{71B345D5-5683-4DDE-B2F0-0B0535A797B9}" presName="horz2" presStyleCnt="0"/>
      <dgm:spPr/>
    </dgm:pt>
    <dgm:pt modelId="{2CA48129-1132-4FBA-B5D4-DD27388C23AC}" type="pres">
      <dgm:prSet presAssocID="{71B345D5-5683-4DDE-B2F0-0B0535A797B9}" presName="horzSpace2" presStyleCnt="0"/>
      <dgm:spPr/>
    </dgm:pt>
    <dgm:pt modelId="{BBE7DE78-5A32-496A-9FD5-6E4AAF0EB8D9}" type="pres">
      <dgm:prSet presAssocID="{71B345D5-5683-4DDE-B2F0-0B0535A797B9}" presName="tx2" presStyleLbl="revTx" presStyleIdx="13" presStyleCnt="14" custScaleX="107843"/>
      <dgm:spPr/>
    </dgm:pt>
    <dgm:pt modelId="{8772A2B4-225B-41A9-8D90-045F6C7EA9DE}" type="pres">
      <dgm:prSet presAssocID="{71B345D5-5683-4DDE-B2F0-0B0535A797B9}" presName="vert2" presStyleCnt="0"/>
      <dgm:spPr/>
    </dgm:pt>
    <dgm:pt modelId="{EB82A0C4-0D62-436B-B418-64A587E1B0A9}" type="pres">
      <dgm:prSet presAssocID="{71B345D5-5683-4DDE-B2F0-0B0535A797B9}" presName="thinLine2b" presStyleLbl="callout" presStyleIdx="6" presStyleCnt="7"/>
      <dgm:spPr/>
    </dgm:pt>
    <dgm:pt modelId="{657C4523-C3D9-4D29-A887-D24ED86C74E2}" type="pres">
      <dgm:prSet presAssocID="{71B345D5-5683-4DDE-B2F0-0B0535A797B9}" presName="vertSpace2b" presStyleCnt="0"/>
      <dgm:spPr/>
    </dgm:pt>
  </dgm:ptLst>
  <dgm:cxnLst>
    <dgm:cxn modelId="{3B35F006-6825-4A17-9A52-E118E8BBF3D7}" srcId="{4203F0B1-8861-4112-ACEF-D2AD27A2FF14}" destId="{860A08BE-5A07-4697-9F4A-5ED21A53D786}" srcOrd="0" destOrd="0" parTransId="{8311F959-F613-4C5C-BBE4-6A8D831B676B}" sibTransId="{B7B7D733-9DD1-4A5D-8F3E-2C18E92D50F1}"/>
    <dgm:cxn modelId="{2692AA0A-897A-46B8-A45A-DD68C73405AA}" type="presOf" srcId="{401C23D8-E4F0-4B29-8527-A2F7D0AB5080}" destId="{8853D084-D963-4013-8021-5D2B86BEC37E}" srcOrd="0" destOrd="0" presId="urn:microsoft.com/office/officeart/2008/layout/LinedList"/>
    <dgm:cxn modelId="{87FEFA10-F444-4848-B1C7-157061FF72E8}" type="presOf" srcId="{50F20AC6-8848-46AC-B595-01FA91E8195B}" destId="{E685E85A-172B-48F6-8FC8-C804971EC5B0}" srcOrd="0" destOrd="0" presId="urn:microsoft.com/office/officeart/2008/layout/LinedList"/>
    <dgm:cxn modelId="{0E789D22-CC59-418A-A822-FADF1363A3BA}" srcId="{F47D820B-0F89-416F-9ACA-41859FA3FF07}" destId="{401C23D8-E4F0-4B29-8527-A2F7D0AB5080}" srcOrd="0" destOrd="0" parTransId="{9A5A2F3D-7B03-46C3-A848-0FD862F0F831}" sibTransId="{59F88C10-FBB0-4C00-92AC-F8D8965D6A6F}"/>
    <dgm:cxn modelId="{F88F6C24-4C3B-45B1-BC98-CDADD1EBFE32}" type="presOf" srcId="{9F8DDCEC-2752-4D33-994B-5B945575A44D}" destId="{B01EEEB0-2C09-40DB-AF6B-D2E2D9BCC0DB}" srcOrd="0" destOrd="0" presId="urn:microsoft.com/office/officeart/2008/layout/LinedList"/>
    <dgm:cxn modelId="{B1015C28-5544-4887-9F33-F7D54EC8ECF4}" srcId="{4203F0B1-8861-4112-ACEF-D2AD27A2FF14}" destId="{50F20AC6-8848-46AC-B595-01FA91E8195B}" srcOrd="1" destOrd="0" parTransId="{5BB478CE-00A8-4168-8093-6DE006C2CD4D}" sibTransId="{4C22E3ED-909D-4032-8EAA-69C3A59234C3}"/>
    <dgm:cxn modelId="{D99CF42B-0CD0-44F8-B89B-0B5737F4EA57}" type="presOf" srcId="{860A08BE-5A07-4697-9F4A-5ED21A53D786}" destId="{399B9B85-DB59-42B2-BF39-8946D948DF07}" srcOrd="0" destOrd="0" presId="urn:microsoft.com/office/officeart/2008/layout/LinedList"/>
    <dgm:cxn modelId="{7DCEC432-EEF8-452D-A9D4-2AB9D29A87E9}" srcId="{4203F0B1-8861-4112-ACEF-D2AD27A2FF14}" destId="{963F057D-B4FF-470F-8205-374BE92186F6}" srcOrd="6" destOrd="0" parTransId="{281BC0A5-4D98-4E20-9026-E75EB3864EEA}" sibTransId="{7B863070-575B-4290-A62C-210193861CBF}"/>
    <dgm:cxn modelId="{49B01636-ACD7-4E6C-AA8A-9A06B82084BE}" type="presOf" srcId="{DD426FD8-3A56-425A-8DF1-FBDC3D292828}" destId="{1DBB6F4D-DA23-421B-95CD-70F89876659C}" srcOrd="0" destOrd="0" presId="urn:microsoft.com/office/officeart/2008/layout/LinedList"/>
    <dgm:cxn modelId="{00B0C95D-7C3C-46D3-ADA6-8606956F7F04}" type="presOf" srcId="{F47D820B-0F89-416F-9ACA-41859FA3FF07}" destId="{88A7834C-4C1C-4087-B66C-16B867D3264C}" srcOrd="0" destOrd="0" presId="urn:microsoft.com/office/officeart/2008/layout/LinedList"/>
    <dgm:cxn modelId="{DF49CD62-11D6-425D-90AD-73E26BA87ED1}" type="presOf" srcId="{25C666B8-21E8-4A32-B7F3-AAF3FAB53A3A}" destId="{A6E3E7A3-7577-498D-A616-C5D6AA3024B9}" srcOrd="0" destOrd="0" presId="urn:microsoft.com/office/officeart/2008/layout/LinedList"/>
    <dgm:cxn modelId="{D6AB5863-C8C4-45ED-9EE3-65013D70DEDF}" type="presOf" srcId="{E9D6E5E3-FFC1-4882-9ACA-98F48D0B2E84}" destId="{C6DF8A90-4970-41B9-9DFD-A4D80DB3ABDA}" srcOrd="0" destOrd="0" presId="urn:microsoft.com/office/officeart/2008/layout/LinedList"/>
    <dgm:cxn modelId="{C9AEE449-1C03-435F-848D-88C817C7FC2E}" srcId="{860A08BE-5A07-4697-9F4A-5ED21A53D786}" destId="{2880334D-BD08-427D-9431-821582FEAD57}" srcOrd="0" destOrd="0" parTransId="{7D18B14E-CF8D-4742-997C-3BC011C4240C}" sibTransId="{098DB010-CD74-49CD-8D18-0827D6B7E9DD}"/>
    <dgm:cxn modelId="{BC5E1C4E-BC81-41D7-9625-B421C579F581}" srcId="{4203F0B1-8861-4112-ACEF-D2AD27A2FF14}" destId="{F47D820B-0F89-416F-9ACA-41859FA3FF07}" srcOrd="3" destOrd="0" parTransId="{8FC99EF3-AF67-4B16-98B1-B2164A6612B8}" sibTransId="{BB98BD2D-766B-457A-948E-A62E51AFEE14}"/>
    <dgm:cxn modelId="{27FA0255-BA5C-462F-B877-90CE8E8C7C8E}" srcId="{9F8DDCEC-2752-4D33-994B-5B945575A44D}" destId="{F3E1CB42-83C4-4660-A1FA-7EED16DA966C}" srcOrd="0" destOrd="0" parTransId="{020C7B3E-7B00-4434-81AB-084D687DAC98}" sibTransId="{F9D7A8CF-BA47-4D30-A004-0252629A7A86}"/>
    <dgm:cxn modelId="{F310E758-8EF7-4E83-A1FE-6EC12EF63EE3}" srcId="{4203F0B1-8861-4112-ACEF-D2AD27A2FF14}" destId="{9F8DDCEC-2752-4D33-994B-5B945575A44D}" srcOrd="2" destOrd="0" parTransId="{0925F767-8D2F-4BC8-A7A3-7DD168D2AC17}" sibTransId="{4F38A7A4-CDAE-4F62-A57C-0D8FE0DA800B}"/>
    <dgm:cxn modelId="{5F3EF78B-2A6B-4C7E-94DE-B83FC7DF83A1}" type="presOf" srcId="{963F057D-B4FF-470F-8205-374BE92186F6}" destId="{BF11714F-61EA-4BAC-B827-FFE25D6734B6}" srcOrd="0" destOrd="0" presId="urn:microsoft.com/office/officeart/2008/layout/LinedList"/>
    <dgm:cxn modelId="{C7107B8E-9AE9-4DA6-809C-875C2E13BCB7}" type="presOf" srcId="{71B345D5-5683-4DDE-B2F0-0B0535A797B9}" destId="{BBE7DE78-5A32-496A-9FD5-6E4AAF0EB8D9}" srcOrd="0" destOrd="0" presId="urn:microsoft.com/office/officeart/2008/layout/LinedList"/>
    <dgm:cxn modelId="{4B751190-891D-4748-96C6-C012BCB42849}" type="presOf" srcId="{41ED5248-6FAB-4B06-85E0-35C2F6383F80}" destId="{2F8443B2-D4DA-43B5-85BE-4BEAC4E66779}" srcOrd="0" destOrd="0" presId="urn:microsoft.com/office/officeart/2008/layout/LinedList"/>
    <dgm:cxn modelId="{9405C193-AD5F-4043-81D8-975A74D654C6}" type="presOf" srcId="{F3E1CB42-83C4-4660-A1FA-7EED16DA966C}" destId="{8ECBA5C0-10E8-46D1-A435-A9C7B40B74DD}" srcOrd="0" destOrd="0" presId="urn:microsoft.com/office/officeart/2008/layout/LinedList"/>
    <dgm:cxn modelId="{39395599-FD7B-4836-A13E-6029F5C34752}" type="presOf" srcId="{4203F0B1-8861-4112-ACEF-D2AD27A2FF14}" destId="{AF60773D-6AA2-4388-B4CB-AD034922718C}" srcOrd="0" destOrd="0" presId="urn:microsoft.com/office/officeart/2008/layout/LinedList"/>
    <dgm:cxn modelId="{520E68AB-6E7C-4995-8A36-8FDB386C1E51}" srcId="{DD426FD8-3A56-425A-8DF1-FBDC3D292828}" destId="{41ED5248-6FAB-4B06-85E0-35C2F6383F80}" srcOrd="0" destOrd="0" parTransId="{B7B76BE8-A6E5-4CB0-BCC8-CECE873EAF6B}" sibTransId="{13A3A36A-1627-45E6-BE4B-7A05D16792D3}"/>
    <dgm:cxn modelId="{A06886B6-0050-4045-B887-609EC92D4182}" srcId="{50F20AC6-8848-46AC-B595-01FA91E8195B}" destId="{F6AD4C00-B814-46D6-A437-9AA9A4E9B5A0}" srcOrd="0" destOrd="0" parTransId="{44A26BA1-54E4-4376-9A35-32EE5289D8D7}" sibTransId="{08A0C60A-FD6E-429D-839B-CF1F8810FFE2}"/>
    <dgm:cxn modelId="{B3F1EABB-C2E2-4C7F-9F19-3A53847B3B21}" type="presOf" srcId="{F6AD4C00-B814-46D6-A437-9AA9A4E9B5A0}" destId="{45C8DC49-0CD2-45D5-8611-7BED8743ABF3}" srcOrd="0" destOrd="0" presId="urn:microsoft.com/office/officeart/2008/layout/LinedList"/>
    <dgm:cxn modelId="{961D21C6-609C-400F-A873-8255FEB8E259}" type="presOf" srcId="{2880334D-BD08-427D-9431-821582FEAD57}" destId="{95251CDF-5787-485B-BD44-C924A1C4BED6}" srcOrd="0" destOrd="0" presId="urn:microsoft.com/office/officeart/2008/layout/LinedList"/>
    <dgm:cxn modelId="{0DD481D2-A4BF-4CB6-8224-43995CB49CBB}" srcId="{4203F0B1-8861-4112-ACEF-D2AD27A2FF14}" destId="{DD426FD8-3A56-425A-8DF1-FBDC3D292828}" srcOrd="5" destOrd="0" parTransId="{F5F318FB-7EE7-482E-92FD-C75308F16518}" sibTransId="{57507E46-8FE7-4174-8D63-4D2E25FB362A}"/>
    <dgm:cxn modelId="{B34214E5-EFA7-4D98-9754-CE3E8529D006}" srcId="{25C666B8-21E8-4A32-B7F3-AAF3FAB53A3A}" destId="{E9D6E5E3-FFC1-4882-9ACA-98F48D0B2E84}" srcOrd="0" destOrd="0" parTransId="{8E8D9644-7933-4952-A5DB-F9E06143C4F9}" sibTransId="{61EAF4BC-3D24-41F7-97BB-522E2A280AE0}"/>
    <dgm:cxn modelId="{BD35FCEE-B646-490C-A44F-4141461B7577}" srcId="{4203F0B1-8861-4112-ACEF-D2AD27A2FF14}" destId="{25C666B8-21E8-4A32-B7F3-AAF3FAB53A3A}" srcOrd="4" destOrd="0" parTransId="{4F2AE98B-8A42-4A3A-BFAC-E8DACC300D7A}" sibTransId="{0A1B113A-FC98-4D65-9418-495188F8E8EB}"/>
    <dgm:cxn modelId="{6C8101F3-5368-4F9D-92FE-9548B7BD8610}" srcId="{963F057D-B4FF-470F-8205-374BE92186F6}" destId="{71B345D5-5683-4DDE-B2F0-0B0535A797B9}" srcOrd="0" destOrd="0" parTransId="{A8F18BEB-0AD4-4F3F-983F-A3B82840F3F8}" sibTransId="{25AC1788-EA34-4357-8E8D-9E145BBB06BF}"/>
    <dgm:cxn modelId="{9822484A-1960-4883-9B44-8998A55C841E}" type="presParOf" srcId="{AF60773D-6AA2-4388-B4CB-AD034922718C}" destId="{E4C67B62-F18A-4DFC-9AB9-5095D06FF251}" srcOrd="0" destOrd="0" presId="urn:microsoft.com/office/officeart/2008/layout/LinedList"/>
    <dgm:cxn modelId="{45F55E0A-C4F1-40CC-B1C9-C620830EF1E3}" type="presParOf" srcId="{AF60773D-6AA2-4388-B4CB-AD034922718C}" destId="{19FA624C-74B8-40A5-8B5F-A34CC19AB266}" srcOrd="1" destOrd="0" presId="urn:microsoft.com/office/officeart/2008/layout/LinedList"/>
    <dgm:cxn modelId="{2F909168-2081-42AE-8B9D-F46CA6BA8D37}" type="presParOf" srcId="{19FA624C-74B8-40A5-8B5F-A34CC19AB266}" destId="{399B9B85-DB59-42B2-BF39-8946D948DF07}" srcOrd="0" destOrd="0" presId="urn:microsoft.com/office/officeart/2008/layout/LinedList"/>
    <dgm:cxn modelId="{E18D821A-F08F-40A2-997A-11A8FED2B685}" type="presParOf" srcId="{19FA624C-74B8-40A5-8B5F-A34CC19AB266}" destId="{DAB06EF6-35C2-4E02-B0AB-18CD18A3CB45}" srcOrd="1" destOrd="0" presId="urn:microsoft.com/office/officeart/2008/layout/LinedList"/>
    <dgm:cxn modelId="{5055D3BD-7303-426E-8557-11F944C96785}" type="presParOf" srcId="{DAB06EF6-35C2-4E02-B0AB-18CD18A3CB45}" destId="{CF50E6FF-0CED-4F02-B646-36D5C42D8646}" srcOrd="0" destOrd="0" presId="urn:microsoft.com/office/officeart/2008/layout/LinedList"/>
    <dgm:cxn modelId="{BC20C61F-A00F-4C4E-9824-CD534B35BD7A}" type="presParOf" srcId="{DAB06EF6-35C2-4E02-B0AB-18CD18A3CB45}" destId="{B2920268-B53D-44F6-9202-D75508026286}" srcOrd="1" destOrd="0" presId="urn:microsoft.com/office/officeart/2008/layout/LinedList"/>
    <dgm:cxn modelId="{9B9D1358-62EF-4B13-B850-ABE512E23D82}" type="presParOf" srcId="{B2920268-B53D-44F6-9202-D75508026286}" destId="{304C6EE5-0C9C-4B77-A50D-C3DED7814E86}" srcOrd="0" destOrd="0" presId="urn:microsoft.com/office/officeart/2008/layout/LinedList"/>
    <dgm:cxn modelId="{B54D1F71-62C4-4AF9-9665-7F880AA9EB85}" type="presParOf" srcId="{B2920268-B53D-44F6-9202-D75508026286}" destId="{95251CDF-5787-485B-BD44-C924A1C4BED6}" srcOrd="1" destOrd="0" presId="urn:microsoft.com/office/officeart/2008/layout/LinedList"/>
    <dgm:cxn modelId="{A747E0CA-0FC5-462B-9446-2B2C4B74128E}" type="presParOf" srcId="{B2920268-B53D-44F6-9202-D75508026286}" destId="{D7DB1A2D-48C5-4AE4-9FDF-BE6494F83694}" srcOrd="2" destOrd="0" presId="urn:microsoft.com/office/officeart/2008/layout/LinedList"/>
    <dgm:cxn modelId="{64AE3A27-53E4-4FF0-9ADC-11CC5BE17612}" type="presParOf" srcId="{DAB06EF6-35C2-4E02-B0AB-18CD18A3CB45}" destId="{B0211B6A-9A94-4D47-A788-6A22CF48B960}" srcOrd="2" destOrd="0" presId="urn:microsoft.com/office/officeart/2008/layout/LinedList"/>
    <dgm:cxn modelId="{3C2ACFE1-2B72-4E34-B423-960F14590FF0}" type="presParOf" srcId="{DAB06EF6-35C2-4E02-B0AB-18CD18A3CB45}" destId="{5E6443B1-2D2A-495B-AA6B-411A156FC82B}" srcOrd="3" destOrd="0" presId="urn:microsoft.com/office/officeart/2008/layout/LinedList"/>
    <dgm:cxn modelId="{61CAC869-9E30-48C1-A8DE-9966CA7FB9CE}" type="presParOf" srcId="{AF60773D-6AA2-4388-B4CB-AD034922718C}" destId="{C85562C2-2A19-45AF-BD98-413B12B3B8F8}" srcOrd="2" destOrd="0" presId="urn:microsoft.com/office/officeart/2008/layout/LinedList"/>
    <dgm:cxn modelId="{F36EE790-A97D-485B-97F9-F4E726633A60}" type="presParOf" srcId="{AF60773D-6AA2-4388-B4CB-AD034922718C}" destId="{2DF00EA0-9738-421B-A9F0-108F0A03EC6E}" srcOrd="3" destOrd="0" presId="urn:microsoft.com/office/officeart/2008/layout/LinedList"/>
    <dgm:cxn modelId="{ACD5D349-EF24-4511-9FF7-6D740DFD59C2}" type="presParOf" srcId="{2DF00EA0-9738-421B-A9F0-108F0A03EC6E}" destId="{E685E85A-172B-48F6-8FC8-C804971EC5B0}" srcOrd="0" destOrd="0" presId="urn:microsoft.com/office/officeart/2008/layout/LinedList"/>
    <dgm:cxn modelId="{FD87B962-551F-4435-A6B3-E073F81461EA}" type="presParOf" srcId="{2DF00EA0-9738-421B-A9F0-108F0A03EC6E}" destId="{BCF83364-B1EE-4A05-86F9-79B40A323EAA}" srcOrd="1" destOrd="0" presId="urn:microsoft.com/office/officeart/2008/layout/LinedList"/>
    <dgm:cxn modelId="{375FC2E6-04E6-45E3-8F51-F3B527EB8994}" type="presParOf" srcId="{BCF83364-B1EE-4A05-86F9-79B40A323EAA}" destId="{7B185971-E302-4D94-BD27-04F75C328900}" srcOrd="0" destOrd="0" presId="urn:microsoft.com/office/officeart/2008/layout/LinedList"/>
    <dgm:cxn modelId="{0D259E5D-6C5D-4AB1-95D1-69E6AE122DC7}" type="presParOf" srcId="{BCF83364-B1EE-4A05-86F9-79B40A323EAA}" destId="{0E17532F-FE0D-4EB3-8A18-2D325EBD3223}" srcOrd="1" destOrd="0" presId="urn:microsoft.com/office/officeart/2008/layout/LinedList"/>
    <dgm:cxn modelId="{6729B683-AF3E-4C3D-9802-F20AFC330EF1}" type="presParOf" srcId="{0E17532F-FE0D-4EB3-8A18-2D325EBD3223}" destId="{58DCBAE6-5BF3-4B18-9ABE-6596BC260222}" srcOrd="0" destOrd="0" presId="urn:microsoft.com/office/officeart/2008/layout/LinedList"/>
    <dgm:cxn modelId="{76333975-2320-419E-BE06-831D1933B068}" type="presParOf" srcId="{0E17532F-FE0D-4EB3-8A18-2D325EBD3223}" destId="{45C8DC49-0CD2-45D5-8611-7BED8743ABF3}" srcOrd="1" destOrd="0" presId="urn:microsoft.com/office/officeart/2008/layout/LinedList"/>
    <dgm:cxn modelId="{D83540CB-7866-4642-A533-538986CEAF60}" type="presParOf" srcId="{0E17532F-FE0D-4EB3-8A18-2D325EBD3223}" destId="{B0BD949D-5033-4344-BEBA-475264259DB2}" srcOrd="2" destOrd="0" presId="urn:microsoft.com/office/officeart/2008/layout/LinedList"/>
    <dgm:cxn modelId="{023112CA-0E54-4B71-AE99-60D833B33CDC}" type="presParOf" srcId="{BCF83364-B1EE-4A05-86F9-79B40A323EAA}" destId="{8600E38D-99BF-4609-B1CA-7430F6085A75}" srcOrd="2" destOrd="0" presId="urn:microsoft.com/office/officeart/2008/layout/LinedList"/>
    <dgm:cxn modelId="{DB134AE5-4CFD-4CC9-9684-21CF24386B0A}" type="presParOf" srcId="{BCF83364-B1EE-4A05-86F9-79B40A323EAA}" destId="{7130E984-27F3-4F62-9F56-AA0D60581BD8}" srcOrd="3" destOrd="0" presId="urn:microsoft.com/office/officeart/2008/layout/LinedList"/>
    <dgm:cxn modelId="{D9BB8507-7C56-442C-8A95-507BA50B764C}" type="presParOf" srcId="{AF60773D-6AA2-4388-B4CB-AD034922718C}" destId="{AC0D37FD-C1B7-4401-8079-6FC68F71E94E}" srcOrd="4" destOrd="0" presId="urn:microsoft.com/office/officeart/2008/layout/LinedList"/>
    <dgm:cxn modelId="{F2F6B0BB-FD57-41E2-92E9-829C66BDE444}" type="presParOf" srcId="{AF60773D-6AA2-4388-B4CB-AD034922718C}" destId="{AD8FA787-F0B0-412F-BC07-E9FAF05E6475}" srcOrd="5" destOrd="0" presId="urn:microsoft.com/office/officeart/2008/layout/LinedList"/>
    <dgm:cxn modelId="{E1427369-09E5-4646-8259-F2E6D78AFD89}" type="presParOf" srcId="{AD8FA787-F0B0-412F-BC07-E9FAF05E6475}" destId="{B01EEEB0-2C09-40DB-AF6B-D2E2D9BCC0DB}" srcOrd="0" destOrd="0" presId="urn:microsoft.com/office/officeart/2008/layout/LinedList"/>
    <dgm:cxn modelId="{37D7EAC0-3478-4DD6-80EA-3B24B4ED197F}" type="presParOf" srcId="{AD8FA787-F0B0-412F-BC07-E9FAF05E6475}" destId="{C45AC97E-00C6-4B21-93C0-655B400EC185}" srcOrd="1" destOrd="0" presId="urn:microsoft.com/office/officeart/2008/layout/LinedList"/>
    <dgm:cxn modelId="{4168DAD9-0099-401E-B31C-41CB9CA352F6}" type="presParOf" srcId="{C45AC97E-00C6-4B21-93C0-655B400EC185}" destId="{09C6914B-93D0-4172-A5B9-8D71B1F436F6}" srcOrd="0" destOrd="0" presId="urn:microsoft.com/office/officeart/2008/layout/LinedList"/>
    <dgm:cxn modelId="{181C7E7E-50D9-4608-8C57-C0372D80A868}" type="presParOf" srcId="{C45AC97E-00C6-4B21-93C0-655B400EC185}" destId="{DE321B33-817C-45BE-A007-BE34A8380855}" srcOrd="1" destOrd="0" presId="urn:microsoft.com/office/officeart/2008/layout/LinedList"/>
    <dgm:cxn modelId="{085FC4B2-9942-4544-9855-7091E771396D}" type="presParOf" srcId="{DE321B33-817C-45BE-A007-BE34A8380855}" destId="{6662D8AB-5B2F-430F-8FB1-F29DCC5421CD}" srcOrd="0" destOrd="0" presId="urn:microsoft.com/office/officeart/2008/layout/LinedList"/>
    <dgm:cxn modelId="{FC2C7688-88F3-434E-841C-CFD44172EEB5}" type="presParOf" srcId="{DE321B33-817C-45BE-A007-BE34A8380855}" destId="{8ECBA5C0-10E8-46D1-A435-A9C7B40B74DD}" srcOrd="1" destOrd="0" presId="urn:microsoft.com/office/officeart/2008/layout/LinedList"/>
    <dgm:cxn modelId="{E92F2BEC-FFDB-443D-8C38-5E3DD06D1799}" type="presParOf" srcId="{DE321B33-817C-45BE-A007-BE34A8380855}" destId="{1222E24B-DBFF-4604-8109-CEB678EDF2E4}" srcOrd="2" destOrd="0" presId="urn:microsoft.com/office/officeart/2008/layout/LinedList"/>
    <dgm:cxn modelId="{940AF7BD-90B5-4DAC-99D5-A54D5971787C}" type="presParOf" srcId="{C45AC97E-00C6-4B21-93C0-655B400EC185}" destId="{9D0BD7FD-C81C-4CDB-A7EB-791DADC06800}" srcOrd="2" destOrd="0" presId="urn:microsoft.com/office/officeart/2008/layout/LinedList"/>
    <dgm:cxn modelId="{B8A69CD6-515C-46BD-B4F1-43CED518C4A5}" type="presParOf" srcId="{C45AC97E-00C6-4B21-93C0-655B400EC185}" destId="{03B5F19F-C4A4-4856-A003-B412385C64D7}" srcOrd="3" destOrd="0" presId="urn:microsoft.com/office/officeart/2008/layout/LinedList"/>
    <dgm:cxn modelId="{0F76A815-FAF7-4F17-81C3-16F8E3852563}" type="presParOf" srcId="{AF60773D-6AA2-4388-B4CB-AD034922718C}" destId="{F081B2B8-3E52-4F20-9062-D394EBC99B7C}" srcOrd="6" destOrd="0" presId="urn:microsoft.com/office/officeart/2008/layout/LinedList"/>
    <dgm:cxn modelId="{C51CA29C-F1AD-4CF0-A9A5-F29F530D3CC1}" type="presParOf" srcId="{AF60773D-6AA2-4388-B4CB-AD034922718C}" destId="{25E93327-EC62-45BA-8934-3AF8BDAF1526}" srcOrd="7" destOrd="0" presId="urn:microsoft.com/office/officeart/2008/layout/LinedList"/>
    <dgm:cxn modelId="{C20F2BE4-B0CC-4906-BA40-924EC070D064}" type="presParOf" srcId="{25E93327-EC62-45BA-8934-3AF8BDAF1526}" destId="{88A7834C-4C1C-4087-B66C-16B867D3264C}" srcOrd="0" destOrd="0" presId="urn:microsoft.com/office/officeart/2008/layout/LinedList"/>
    <dgm:cxn modelId="{7F5DDB11-F930-4F55-A7DE-52D6089A2379}" type="presParOf" srcId="{25E93327-EC62-45BA-8934-3AF8BDAF1526}" destId="{1A49D185-9FF4-4CDC-B423-9F2E107D0674}" srcOrd="1" destOrd="0" presId="urn:microsoft.com/office/officeart/2008/layout/LinedList"/>
    <dgm:cxn modelId="{E0DB54EA-625A-4554-9E39-8D7E724F47C7}" type="presParOf" srcId="{1A49D185-9FF4-4CDC-B423-9F2E107D0674}" destId="{368879C5-EFCE-4538-B0C5-0820743E7813}" srcOrd="0" destOrd="0" presId="urn:microsoft.com/office/officeart/2008/layout/LinedList"/>
    <dgm:cxn modelId="{8E892602-AD34-4A4C-BCD0-A043F888657B}" type="presParOf" srcId="{1A49D185-9FF4-4CDC-B423-9F2E107D0674}" destId="{9B1661A3-706D-44B5-8107-B14CC1DD5C05}" srcOrd="1" destOrd="0" presId="urn:microsoft.com/office/officeart/2008/layout/LinedList"/>
    <dgm:cxn modelId="{84666A8F-3331-4336-AA31-C86C051C6BC9}" type="presParOf" srcId="{9B1661A3-706D-44B5-8107-B14CC1DD5C05}" destId="{1D68B5DA-CE39-4F6C-9147-ADFFE0F67E37}" srcOrd="0" destOrd="0" presId="urn:microsoft.com/office/officeart/2008/layout/LinedList"/>
    <dgm:cxn modelId="{5167F689-FE47-4BB2-BC53-CEA45EE10143}" type="presParOf" srcId="{9B1661A3-706D-44B5-8107-B14CC1DD5C05}" destId="{8853D084-D963-4013-8021-5D2B86BEC37E}" srcOrd="1" destOrd="0" presId="urn:microsoft.com/office/officeart/2008/layout/LinedList"/>
    <dgm:cxn modelId="{E07DDB71-3FDE-4010-B9AF-F5524CD45798}" type="presParOf" srcId="{9B1661A3-706D-44B5-8107-B14CC1DD5C05}" destId="{41284AE1-F157-4B36-97E1-FCDC7C222B0A}" srcOrd="2" destOrd="0" presId="urn:microsoft.com/office/officeart/2008/layout/LinedList"/>
    <dgm:cxn modelId="{8630FC20-8F4D-48BE-ABE8-E7E7560B1CE7}" type="presParOf" srcId="{1A49D185-9FF4-4CDC-B423-9F2E107D0674}" destId="{D865EEC1-14E5-463C-952A-F3B14D624A5C}" srcOrd="2" destOrd="0" presId="urn:microsoft.com/office/officeart/2008/layout/LinedList"/>
    <dgm:cxn modelId="{93253D8D-D75B-4F6D-9CAE-F19ECF030252}" type="presParOf" srcId="{1A49D185-9FF4-4CDC-B423-9F2E107D0674}" destId="{CD6C305B-9515-47B5-B405-434876F3F796}" srcOrd="3" destOrd="0" presId="urn:microsoft.com/office/officeart/2008/layout/LinedList"/>
    <dgm:cxn modelId="{E6AE9EEB-23C8-4F36-9550-837A3B07CB32}" type="presParOf" srcId="{AF60773D-6AA2-4388-B4CB-AD034922718C}" destId="{9FF1A18A-7A33-4E96-B530-8BD007085A71}" srcOrd="8" destOrd="0" presId="urn:microsoft.com/office/officeart/2008/layout/LinedList"/>
    <dgm:cxn modelId="{5D07E1DD-C3B0-4615-937A-70A19892A34C}" type="presParOf" srcId="{AF60773D-6AA2-4388-B4CB-AD034922718C}" destId="{AF7D9EC2-E121-492E-A1FE-B37D20CCC89A}" srcOrd="9" destOrd="0" presId="urn:microsoft.com/office/officeart/2008/layout/LinedList"/>
    <dgm:cxn modelId="{B00EFD96-955F-4616-8744-6A3B834E664E}" type="presParOf" srcId="{AF7D9EC2-E121-492E-A1FE-B37D20CCC89A}" destId="{A6E3E7A3-7577-498D-A616-C5D6AA3024B9}" srcOrd="0" destOrd="0" presId="urn:microsoft.com/office/officeart/2008/layout/LinedList"/>
    <dgm:cxn modelId="{0B36AE58-F21B-4A04-8D08-5D5B887BBC30}" type="presParOf" srcId="{AF7D9EC2-E121-492E-A1FE-B37D20CCC89A}" destId="{2D672395-93A4-4CC1-AB48-E4E816DFB5E7}" srcOrd="1" destOrd="0" presId="urn:microsoft.com/office/officeart/2008/layout/LinedList"/>
    <dgm:cxn modelId="{10B71C2B-41BF-4AE3-ACBF-B2F7628C1FFE}" type="presParOf" srcId="{2D672395-93A4-4CC1-AB48-E4E816DFB5E7}" destId="{281F90B4-D180-4478-AE68-698BECBD8852}" srcOrd="0" destOrd="0" presId="urn:microsoft.com/office/officeart/2008/layout/LinedList"/>
    <dgm:cxn modelId="{9BE24DAF-384C-4540-86F8-A1A3F7434899}" type="presParOf" srcId="{2D672395-93A4-4CC1-AB48-E4E816DFB5E7}" destId="{F8D632E1-6331-42CB-B5D9-B07BCDF1DC02}" srcOrd="1" destOrd="0" presId="urn:microsoft.com/office/officeart/2008/layout/LinedList"/>
    <dgm:cxn modelId="{7F3CB459-6716-46DC-A0CB-B393793500B0}" type="presParOf" srcId="{F8D632E1-6331-42CB-B5D9-B07BCDF1DC02}" destId="{B76294CF-CAC9-4B15-B734-FC72062DD75E}" srcOrd="0" destOrd="0" presId="urn:microsoft.com/office/officeart/2008/layout/LinedList"/>
    <dgm:cxn modelId="{3B20AA0E-9D53-4A3E-8420-56C6A6CBF261}" type="presParOf" srcId="{F8D632E1-6331-42CB-B5D9-B07BCDF1DC02}" destId="{C6DF8A90-4970-41B9-9DFD-A4D80DB3ABDA}" srcOrd="1" destOrd="0" presId="urn:microsoft.com/office/officeart/2008/layout/LinedList"/>
    <dgm:cxn modelId="{601C82CB-ABA4-4CF9-B24B-63F1155A8665}" type="presParOf" srcId="{F8D632E1-6331-42CB-B5D9-B07BCDF1DC02}" destId="{CE46FD7B-54DA-4520-967C-486D61842EAE}" srcOrd="2" destOrd="0" presId="urn:microsoft.com/office/officeart/2008/layout/LinedList"/>
    <dgm:cxn modelId="{7E12EC09-DBE7-4280-8320-3A70C5BA36FE}" type="presParOf" srcId="{2D672395-93A4-4CC1-AB48-E4E816DFB5E7}" destId="{0013BE2A-7B00-4398-86F3-A40E048CC633}" srcOrd="2" destOrd="0" presId="urn:microsoft.com/office/officeart/2008/layout/LinedList"/>
    <dgm:cxn modelId="{72FDE5FE-93FD-4470-9B26-8AC919BD27A9}" type="presParOf" srcId="{2D672395-93A4-4CC1-AB48-E4E816DFB5E7}" destId="{EC79251C-767A-4B97-9553-435BB38D8576}" srcOrd="3" destOrd="0" presId="urn:microsoft.com/office/officeart/2008/layout/LinedList"/>
    <dgm:cxn modelId="{E7996D2D-4177-4600-9E1D-3D1D35EB11B4}" type="presParOf" srcId="{AF60773D-6AA2-4388-B4CB-AD034922718C}" destId="{AF6CB7A1-D18D-409C-BE03-35FE01CBC83D}" srcOrd="10" destOrd="0" presId="urn:microsoft.com/office/officeart/2008/layout/LinedList"/>
    <dgm:cxn modelId="{EF1A69AF-34DA-4237-8D32-220A374CA93E}" type="presParOf" srcId="{AF60773D-6AA2-4388-B4CB-AD034922718C}" destId="{A0052679-A249-4E76-AC48-5DC261F35802}" srcOrd="11" destOrd="0" presId="urn:microsoft.com/office/officeart/2008/layout/LinedList"/>
    <dgm:cxn modelId="{E683D2F0-FA0D-4E06-9935-C307C4FC132A}" type="presParOf" srcId="{A0052679-A249-4E76-AC48-5DC261F35802}" destId="{1DBB6F4D-DA23-421B-95CD-70F89876659C}" srcOrd="0" destOrd="0" presId="urn:microsoft.com/office/officeart/2008/layout/LinedList"/>
    <dgm:cxn modelId="{05E487C3-ECBE-4BFB-AE81-5626574DDE39}" type="presParOf" srcId="{A0052679-A249-4E76-AC48-5DC261F35802}" destId="{3424BEF6-2D97-4699-98EC-1244180D51D0}" srcOrd="1" destOrd="0" presId="urn:microsoft.com/office/officeart/2008/layout/LinedList"/>
    <dgm:cxn modelId="{36E509BC-B40A-47E3-A0D5-CFAC9275E5E4}" type="presParOf" srcId="{3424BEF6-2D97-4699-98EC-1244180D51D0}" destId="{93EC6863-6FD1-4F69-AF17-01A5C45785AD}" srcOrd="0" destOrd="0" presId="urn:microsoft.com/office/officeart/2008/layout/LinedList"/>
    <dgm:cxn modelId="{322E43E3-637A-4C86-88FD-E051101971BF}" type="presParOf" srcId="{3424BEF6-2D97-4699-98EC-1244180D51D0}" destId="{CDDF53A7-695F-4BB9-9BB0-A08961A9164C}" srcOrd="1" destOrd="0" presId="urn:microsoft.com/office/officeart/2008/layout/LinedList"/>
    <dgm:cxn modelId="{5A1E3E12-F51E-4E73-8287-62B7B43CB528}" type="presParOf" srcId="{CDDF53A7-695F-4BB9-9BB0-A08961A9164C}" destId="{3DB11560-9FEE-4D88-95BD-0760175644EB}" srcOrd="0" destOrd="0" presId="urn:microsoft.com/office/officeart/2008/layout/LinedList"/>
    <dgm:cxn modelId="{76E089C4-A478-43E5-8547-5FD5B549070B}" type="presParOf" srcId="{CDDF53A7-695F-4BB9-9BB0-A08961A9164C}" destId="{2F8443B2-D4DA-43B5-85BE-4BEAC4E66779}" srcOrd="1" destOrd="0" presId="urn:microsoft.com/office/officeart/2008/layout/LinedList"/>
    <dgm:cxn modelId="{8E266B91-3500-402F-A9B9-480AD1B7E64D}" type="presParOf" srcId="{CDDF53A7-695F-4BB9-9BB0-A08961A9164C}" destId="{9DC7B5CE-2FA8-4580-B539-8E5B973BF13F}" srcOrd="2" destOrd="0" presId="urn:microsoft.com/office/officeart/2008/layout/LinedList"/>
    <dgm:cxn modelId="{0E8490F1-3E17-44C7-84C4-0683C8CF1D1C}" type="presParOf" srcId="{3424BEF6-2D97-4699-98EC-1244180D51D0}" destId="{BD1C67E1-4D7A-446F-9DE4-5819203863BA}" srcOrd="2" destOrd="0" presId="urn:microsoft.com/office/officeart/2008/layout/LinedList"/>
    <dgm:cxn modelId="{9BB5EB1F-983B-44DD-83AA-B28A11E1B236}" type="presParOf" srcId="{3424BEF6-2D97-4699-98EC-1244180D51D0}" destId="{2D1F54DC-B934-4DF6-86AF-C443C86C403E}" srcOrd="3" destOrd="0" presId="urn:microsoft.com/office/officeart/2008/layout/LinedList"/>
    <dgm:cxn modelId="{A8123530-9293-4A03-9EA5-5B2AFC87E5B1}" type="presParOf" srcId="{AF60773D-6AA2-4388-B4CB-AD034922718C}" destId="{C96EA895-9810-4C74-9D3F-22060951AAEE}" srcOrd="12" destOrd="0" presId="urn:microsoft.com/office/officeart/2008/layout/LinedList"/>
    <dgm:cxn modelId="{D08C9647-463D-4637-A13A-F55C6DEB8C4A}" type="presParOf" srcId="{AF60773D-6AA2-4388-B4CB-AD034922718C}" destId="{2AB55292-2678-4469-A628-1BEFA9D19533}" srcOrd="13" destOrd="0" presId="urn:microsoft.com/office/officeart/2008/layout/LinedList"/>
    <dgm:cxn modelId="{67BE7665-5E95-47E7-B55C-F9EF3CD1C1B7}" type="presParOf" srcId="{2AB55292-2678-4469-A628-1BEFA9D19533}" destId="{BF11714F-61EA-4BAC-B827-FFE25D6734B6}" srcOrd="0" destOrd="0" presId="urn:microsoft.com/office/officeart/2008/layout/LinedList"/>
    <dgm:cxn modelId="{5DDDEA25-6F68-4431-8CBB-C82BA4850074}" type="presParOf" srcId="{2AB55292-2678-4469-A628-1BEFA9D19533}" destId="{2A034B2B-6955-45B1-B843-5D26D8AF88E4}" srcOrd="1" destOrd="0" presId="urn:microsoft.com/office/officeart/2008/layout/LinedList"/>
    <dgm:cxn modelId="{74C46658-453C-40C1-83EF-75E086A9A09B}" type="presParOf" srcId="{2A034B2B-6955-45B1-B843-5D26D8AF88E4}" destId="{B35D8740-2C62-4F0F-84E1-B41EB67BB37F}" srcOrd="0" destOrd="0" presId="urn:microsoft.com/office/officeart/2008/layout/LinedList"/>
    <dgm:cxn modelId="{AB1B7493-D6EF-4AA6-9072-29C888212288}" type="presParOf" srcId="{2A034B2B-6955-45B1-B843-5D26D8AF88E4}" destId="{8C0E6054-417B-4A1F-97DD-4FE5D0CD8C12}" srcOrd="1" destOrd="0" presId="urn:microsoft.com/office/officeart/2008/layout/LinedList"/>
    <dgm:cxn modelId="{6C1F9DDB-02A6-43E1-8E84-11F13D83D9E0}" type="presParOf" srcId="{8C0E6054-417B-4A1F-97DD-4FE5D0CD8C12}" destId="{2CA48129-1132-4FBA-B5D4-DD27388C23AC}" srcOrd="0" destOrd="0" presId="urn:microsoft.com/office/officeart/2008/layout/LinedList"/>
    <dgm:cxn modelId="{51A8516D-203E-4FFE-A871-520726B171CC}" type="presParOf" srcId="{8C0E6054-417B-4A1F-97DD-4FE5D0CD8C12}" destId="{BBE7DE78-5A32-496A-9FD5-6E4AAF0EB8D9}" srcOrd="1" destOrd="0" presId="urn:microsoft.com/office/officeart/2008/layout/LinedList"/>
    <dgm:cxn modelId="{D24CE0E3-F66A-4C87-A636-59FB19CE142E}" type="presParOf" srcId="{8C0E6054-417B-4A1F-97DD-4FE5D0CD8C12}" destId="{8772A2B4-225B-41A9-8D90-045F6C7EA9DE}" srcOrd="2" destOrd="0" presId="urn:microsoft.com/office/officeart/2008/layout/LinedList"/>
    <dgm:cxn modelId="{275FF959-50DE-449C-B154-527FED6CBF09}" type="presParOf" srcId="{2A034B2B-6955-45B1-B843-5D26D8AF88E4}" destId="{EB82A0C4-0D62-436B-B418-64A587E1B0A9}" srcOrd="2" destOrd="0" presId="urn:microsoft.com/office/officeart/2008/layout/LinedList"/>
    <dgm:cxn modelId="{F9FB0CA1-7A17-4416-A113-4E5BF9E9C3C3}" type="presParOf" srcId="{2A034B2B-6955-45B1-B843-5D26D8AF88E4}" destId="{657C4523-C3D9-4D29-A887-D24ED86C74E2}"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7007E-76C1-4D65-8297-929CB54C3497}">
      <dsp:nvSpPr>
        <dsp:cNvPr id="0" name=""/>
        <dsp:cNvSpPr/>
      </dsp:nvSpPr>
      <dsp:spPr>
        <a:xfrm>
          <a:off x="0" y="138824"/>
          <a:ext cx="10668000" cy="1939275"/>
        </a:xfrm>
        <a:prstGeom prst="roundRect">
          <a:avLst/>
        </a:prstGeom>
        <a:solidFill>
          <a:schemeClr val="accent3">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Over 80% of parents believe that teen dating abuse is not an issue or admit they don’t know if it’s an issue</a:t>
          </a:r>
          <a:r>
            <a:rPr lang="en-US" sz="3600" kern="1200" dirty="0"/>
            <a:t>.</a:t>
          </a:r>
        </a:p>
      </dsp:txBody>
      <dsp:txXfrm>
        <a:off x="94668" y="233492"/>
        <a:ext cx="10478664" cy="1749939"/>
      </dsp:txXfrm>
    </dsp:sp>
    <dsp:sp modelId="{E04F8ECB-76EB-4BD2-98AC-A8F745A70369}">
      <dsp:nvSpPr>
        <dsp:cNvPr id="0" name=""/>
        <dsp:cNvSpPr/>
      </dsp:nvSpPr>
      <dsp:spPr>
        <a:xfrm>
          <a:off x="0" y="2265300"/>
          <a:ext cx="10668000" cy="1939275"/>
        </a:xfrm>
        <a:prstGeom prst="roundRect">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A majority of parents (58%) could not correctly identify all of the warning signs.</a:t>
          </a:r>
        </a:p>
      </dsp:txBody>
      <dsp:txXfrm>
        <a:off x="94668" y="2359968"/>
        <a:ext cx="10478664" cy="1749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6BBD6-E064-4B8A-8553-F94CBDCC16F7}">
      <dsp:nvSpPr>
        <dsp:cNvPr id="0" name=""/>
        <dsp:cNvSpPr/>
      </dsp:nvSpPr>
      <dsp:spPr>
        <a:xfrm>
          <a:off x="0" y="367349"/>
          <a:ext cx="10820400" cy="1901250"/>
        </a:xfrm>
        <a:prstGeom prst="roundRect">
          <a:avLst/>
        </a:prstGeom>
        <a:solidFill>
          <a:srgbClr val="FEF19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Teen Dating Abuse (TDA) impacts adolescents from every zip code, income level, race, religion and nationality. </a:t>
          </a:r>
        </a:p>
      </dsp:txBody>
      <dsp:txXfrm>
        <a:off x="92811" y="460160"/>
        <a:ext cx="10634778" cy="1715628"/>
      </dsp:txXfrm>
    </dsp:sp>
    <dsp:sp modelId="{E42FF93A-6BFA-4A8B-A5D6-8652B4C72800}">
      <dsp:nvSpPr>
        <dsp:cNvPr id="0" name=""/>
        <dsp:cNvSpPr/>
      </dsp:nvSpPr>
      <dsp:spPr>
        <a:xfrm>
          <a:off x="0" y="2455800"/>
          <a:ext cx="10820400" cy="1901250"/>
        </a:xfrm>
        <a:prstGeom prst="roundRect">
          <a:avLst/>
        </a:prstGeom>
        <a:gradFill rotWithShape="0">
          <a:gsLst>
            <a:gs pos="0">
              <a:schemeClr val="accent5">
                <a:hueOff val="1106248"/>
                <a:satOff val="12561"/>
                <a:lumOff val="11372"/>
                <a:alphaOff val="0"/>
                <a:lumMod val="110000"/>
                <a:satMod val="105000"/>
                <a:tint val="67000"/>
              </a:schemeClr>
            </a:gs>
            <a:gs pos="50000">
              <a:schemeClr val="accent5">
                <a:hueOff val="1106248"/>
                <a:satOff val="12561"/>
                <a:lumOff val="11372"/>
                <a:alphaOff val="0"/>
                <a:lumMod val="105000"/>
                <a:satMod val="103000"/>
                <a:tint val="73000"/>
              </a:schemeClr>
            </a:gs>
            <a:gs pos="100000">
              <a:schemeClr val="accent5">
                <a:hueOff val="1106248"/>
                <a:satOff val="12561"/>
                <a:lumOff val="1137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1 in 3 adolescents in the U.S. is a victim of TDA</a:t>
          </a:r>
          <a:r>
            <a:rPr lang="en-US" sz="3600" kern="1200" dirty="0">
              <a:latin typeface="Arial" panose="020B0604020202020204" pitchFamily="34" charset="0"/>
              <a:cs typeface="Arial" panose="020B0604020202020204" pitchFamily="34" charset="0"/>
            </a:rPr>
            <a:t>, a figure that far exceeds rates of other types of youth violence. </a:t>
          </a:r>
        </a:p>
      </dsp:txBody>
      <dsp:txXfrm>
        <a:off x="92811" y="2548611"/>
        <a:ext cx="10634778" cy="1715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67B62-F18A-4DFC-9AB9-5095D06FF251}">
      <dsp:nvSpPr>
        <dsp:cNvPr id="0" name=""/>
        <dsp:cNvSpPr/>
      </dsp:nvSpPr>
      <dsp:spPr>
        <a:xfrm>
          <a:off x="0" y="667"/>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B9B85-DB59-42B2-BF39-8946D948DF07}">
      <dsp:nvSpPr>
        <dsp:cNvPr id="0" name=""/>
        <dsp:cNvSpPr/>
      </dsp:nvSpPr>
      <dsp:spPr>
        <a:xfrm>
          <a:off x="0" y="667"/>
          <a:ext cx="1740023"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Why don’t you just leave? </a:t>
          </a:r>
        </a:p>
      </dsp:txBody>
      <dsp:txXfrm>
        <a:off x="0" y="667"/>
        <a:ext cx="1740023" cy="780780"/>
      </dsp:txXfrm>
    </dsp:sp>
    <dsp:sp modelId="{95251CDF-5787-485B-BD44-C924A1C4BED6}">
      <dsp:nvSpPr>
        <dsp:cNvPr id="0" name=""/>
        <dsp:cNvSpPr/>
      </dsp:nvSpPr>
      <dsp:spPr>
        <a:xfrm>
          <a:off x="1870525" y="45000"/>
          <a:ext cx="6829591"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What do you need right now?</a:t>
          </a:r>
        </a:p>
      </dsp:txBody>
      <dsp:txXfrm>
        <a:off x="1870525" y="45000"/>
        <a:ext cx="6829591" cy="709107"/>
      </dsp:txXfrm>
    </dsp:sp>
    <dsp:sp modelId="{B0211B6A-9A94-4D47-A788-6A22CF48B960}">
      <dsp:nvSpPr>
        <dsp:cNvPr id="0" name=""/>
        <dsp:cNvSpPr/>
      </dsp:nvSpPr>
      <dsp:spPr>
        <a:xfrm>
          <a:off x="1740023" y="745230"/>
          <a:ext cx="6960093"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5562C2-2A19-45AF-BD98-413B12B3B8F8}">
      <dsp:nvSpPr>
        <dsp:cNvPr id="0" name=""/>
        <dsp:cNvSpPr/>
      </dsp:nvSpPr>
      <dsp:spPr>
        <a:xfrm>
          <a:off x="0" y="781447"/>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5E85A-172B-48F6-8FC8-C804971EC5B0}">
      <dsp:nvSpPr>
        <dsp:cNvPr id="0" name=""/>
        <dsp:cNvSpPr/>
      </dsp:nvSpPr>
      <dsp:spPr>
        <a:xfrm>
          <a:off x="0" y="781447"/>
          <a:ext cx="1740023"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You need to…. (tell, report, etc.) </a:t>
          </a:r>
        </a:p>
      </dsp:txBody>
      <dsp:txXfrm>
        <a:off x="0" y="781447"/>
        <a:ext cx="1740023" cy="780780"/>
      </dsp:txXfrm>
    </dsp:sp>
    <dsp:sp modelId="{45C8DC49-0CD2-45D5-8611-7BED8743ABF3}">
      <dsp:nvSpPr>
        <dsp:cNvPr id="0" name=""/>
        <dsp:cNvSpPr/>
      </dsp:nvSpPr>
      <dsp:spPr>
        <a:xfrm>
          <a:off x="1870525" y="816903"/>
          <a:ext cx="6829591"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Is there anything you’ve tried that has helped / made you feel safer?</a:t>
          </a:r>
        </a:p>
      </dsp:txBody>
      <dsp:txXfrm>
        <a:off x="1870525" y="816903"/>
        <a:ext cx="6829591" cy="709107"/>
      </dsp:txXfrm>
    </dsp:sp>
    <dsp:sp modelId="{8600E38D-99BF-4609-B1CA-7430F6085A75}">
      <dsp:nvSpPr>
        <dsp:cNvPr id="0" name=""/>
        <dsp:cNvSpPr/>
      </dsp:nvSpPr>
      <dsp:spPr>
        <a:xfrm>
          <a:off x="1740023" y="1526010"/>
          <a:ext cx="6960093"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0D37FD-C1B7-4401-8079-6FC68F71E94E}">
      <dsp:nvSpPr>
        <dsp:cNvPr id="0" name=""/>
        <dsp:cNvSpPr/>
      </dsp:nvSpPr>
      <dsp:spPr>
        <a:xfrm>
          <a:off x="0" y="1562228"/>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EEEB0-2C09-40DB-AF6B-D2E2D9BCC0DB}">
      <dsp:nvSpPr>
        <dsp:cNvPr id="0" name=""/>
        <dsp:cNvSpPr/>
      </dsp:nvSpPr>
      <dsp:spPr>
        <a:xfrm>
          <a:off x="0" y="1562228"/>
          <a:ext cx="1740023"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You should call... (resource) </a:t>
          </a:r>
        </a:p>
      </dsp:txBody>
      <dsp:txXfrm>
        <a:off x="0" y="1562228"/>
        <a:ext cx="1740023" cy="780780"/>
      </dsp:txXfrm>
    </dsp:sp>
    <dsp:sp modelId="{8ECBA5C0-10E8-46D1-A435-A9C7B40B74DD}">
      <dsp:nvSpPr>
        <dsp:cNvPr id="0" name=""/>
        <dsp:cNvSpPr/>
      </dsp:nvSpPr>
      <dsp:spPr>
        <a:xfrm>
          <a:off x="1870525" y="1597683"/>
          <a:ext cx="6829591"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 I know a few places that might help, would you like to look together?</a:t>
          </a:r>
        </a:p>
      </dsp:txBody>
      <dsp:txXfrm>
        <a:off x="1870525" y="1597683"/>
        <a:ext cx="6829591" cy="709107"/>
      </dsp:txXfrm>
    </dsp:sp>
    <dsp:sp modelId="{9D0BD7FD-C81C-4CDB-A7EB-791DADC06800}">
      <dsp:nvSpPr>
        <dsp:cNvPr id="0" name=""/>
        <dsp:cNvSpPr/>
      </dsp:nvSpPr>
      <dsp:spPr>
        <a:xfrm>
          <a:off x="1740023" y="2306791"/>
          <a:ext cx="6960093"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1B2B8-3E52-4F20-9062-D394EBC99B7C}">
      <dsp:nvSpPr>
        <dsp:cNvPr id="0" name=""/>
        <dsp:cNvSpPr/>
      </dsp:nvSpPr>
      <dsp:spPr>
        <a:xfrm>
          <a:off x="0" y="2343009"/>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7834C-4C1C-4087-B66C-16B867D3264C}">
      <dsp:nvSpPr>
        <dsp:cNvPr id="0" name=""/>
        <dsp:cNvSpPr/>
      </dsp:nvSpPr>
      <dsp:spPr>
        <a:xfrm>
          <a:off x="0" y="2343009"/>
          <a:ext cx="1740023"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That’s abusive and I’m making a report. </a:t>
          </a:r>
        </a:p>
      </dsp:txBody>
      <dsp:txXfrm>
        <a:off x="0" y="2343009"/>
        <a:ext cx="1740023" cy="780780"/>
      </dsp:txXfrm>
    </dsp:sp>
    <dsp:sp modelId="{8853D084-D963-4013-8021-5D2B86BEC37E}">
      <dsp:nvSpPr>
        <dsp:cNvPr id="0" name=""/>
        <dsp:cNvSpPr/>
      </dsp:nvSpPr>
      <dsp:spPr>
        <a:xfrm>
          <a:off x="1870525" y="2378464"/>
          <a:ext cx="6829591"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Offer mandatory reporting disclaimers at the beginning of the conversation and periodically throughout.</a:t>
          </a:r>
        </a:p>
      </dsp:txBody>
      <dsp:txXfrm>
        <a:off x="1870525" y="2378464"/>
        <a:ext cx="6829591" cy="709107"/>
      </dsp:txXfrm>
    </dsp:sp>
    <dsp:sp modelId="{D865EEC1-14E5-463C-952A-F3B14D624A5C}">
      <dsp:nvSpPr>
        <dsp:cNvPr id="0" name=""/>
        <dsp:cNvSpPr/>
      </dsp:nvSpPr>
      <dsp:spPr>
        <a:xfrm>
          <a:off x="1740023" y="3087571"/>
          <a:ext cx="6960093"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1A18A-7A33-4E96-B530-8BD007085A71}">
      <dsp:nvSpPr>
        <dsp:cNvPr id="0" name=""/>
        <dsp:cNvSpPr/>
      </dsp:nvSpPr>
      <dsp:spPr>
        <a:xfrm>
          <a:off x="0" y="3123789"/>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E3E7A3-7577-498D-A616-C5D6AA3024B9}">
      <dsp:nvSpPr>
        <dsp:cNvPr id="0" name=""/>
        <dsp:cNvSpPr/>
      </dsp:nvSpPr>
      <dsp:spPr>
        <a:xfrm>
          <a:off x="0" y="3123789"/>
          <a:ext cx="1740023"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That’s just how relationships are. </a:t>
          </a:r>
        </a:p>
      </dsp:txBody>
      <dsp:txXfrm>
        <a:off x="0" y="3123789"/>
        <a:ext cx="1740023" cy="780780"/>
      </dsp:txXfrm>
    </dsp:sp>
    <dsp:sp modelId="{C6DF8A90-4970-41B9-9DFD-A4D80DB3ABDA}">
      <dsp:nvSpPr>
        <dsp:cNvPr id="0" name=""/>
        <dsp:cNvSpPr/>
      </dsp:nvSpPr>
      <dsp:spPr>
        <a:xfrm>
          <a:off x="1870525" y="3159245"/>
          <a:ext cx="6829591"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You’re not alone in what you’re going through. Your description of what’s going on makes sense – I believe you.</a:t>
          </a:r>
        </a:p>
      </dsp:txBody>
      <dsp:txXfrm>
        <a:off x="1870525" y="3159245"/>
        <a:ext cx="6829591" cy="709107"/>
      </dsp:txXfrm>
    </dsp:sp>
    <dsp:sp modelId="{0013BE2A-7B00-4398-86F3-A40E048CC633}">
      <dsp:nvSpPr>
        <dsp:cNvPr id="0" name=""/>
        <dsp:cNvSpPr/>
      </dsp:nvSpPr>
      <dsp:spPr>
        <a:xfrm>
          <a:off x="1740023" y="3868352"/>
          <a:ext cx="6960093"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CB7A1-D18D-409C-BE03-35FE01CBC83D}">
      <dsp:nvSpPr>
        <dsp:cNvPr id="0" name=""/>
        <dsp:cNvSpPr/>
      </dsp:nvSpPr>
      <dsp:spPr>
        <a:xfrm>
          <a:off x="0" y="3904570"/>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B6F4D-DA23-421B-95CD-70F89876659C}">
      <dsp:nvSpPr>
        <dsp:cNvPr id="0" name=""/>
        <dsp:cNvSpPr/>
      </dsp:nvSpPr>
      <dsp:spPr>
        <a:xfrm>
          <a:off x="0" y="3896130"/>
          <a:ext cx="1774277"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I was in that situation and then I realized my own self-worth and left. </a:t>
          </a:r>
        </a:p>
      </dsp:txBody>
      <dsp:txXfrm>
        <a:off x="0" y="3896130"/>
        <a:ext cx="1774277" cy="780780"/>
      </dsp:txXfrm>
    </dsp:sp>
    <dsp:sp modelId="{2F8443B2-D4DA-43B5-85BE-4BEAC4E66779}">
      <dsp:nvSpPr>
        <dsp:cNvPr id="0" name=""/>
        <dsp:cNvSpPr/>
      </dsp:nvSpPr>
      <dsp:spPr>
        <a:xfrm>
          <a:off x="1893946" y="3940025"/>
          <a:ext cx="6798705"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 have experienced something similar and I’m glad you opened up to me.</a:t>
          </a:r>
        </a:p>
      </dsp:txBody>
      <dsp:txXfrm>
        <a:off x="1893946" y="3940025"/>
        <a:ext cx="6798705" cy="709107"/>
      </dsp:txXfrm>
    </dsp:sp>
    <dsp:sp modelId="{BD1C67E1-4D7A-446F-9DE4-5819203863BA}">
      <dsp:nvSpPr>
        <dsp:cNvPr id="0" name=""/>
        <dsp:cNvSpPr/>
      </dsp:nvSpPr>
      <dsp:spPr>
        <a:xfrm>
          <a:off x="1774277" y="4649133"/>
          <a:ext cx="638235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EA895-9810-4C74-9D3F-22060951AAEE}">
      <dsp:nvSpPr>
        <dsp:cNvPr id="0" name=""/>
        <dsp:cNvSpPr/>
      </dsp:nvSpPr>
      <dsp:spPr>
        <a:xfrm>
          <a:off x="0" y="4685351"/>
          <a:ext cx="870011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1714F-61EA-4BAC-B827-FFE25D6734B6}">
      <dsp:nvSpPr>
        <dsp:cNvPr id="0" name=""/>
        <dsp:cNvSpPr/>
      </dsp:nvSpPr>
      <dsp:spPr>
        <a:xfrm>
          <a:off x="0" y="4685351"/>
          <a:ext cx="1801475" cy="7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Anything you need, call me, day or night, no matter what, I’m there. </a:t>
          </a:r>
        </a:p>
      </dsp:txBody>
      <dsp:txXfrm>
        <a:off x="0" y="4685351"/>
        <a:ext cx="1801475" cy="780780"/>
      </dsp:txXfrm>
    </dsp:sp>
    <dsp:sp modelId="{BBE7DE78-5A32-496A-9FD5-6E4AAF0EB8D9}">
      <dsp:nvSpPr>
        <dsp:cNvPr id="0" name=""/>
        <dsp:cNvSpPr/>
      </dsp:nvSpPr>
      <dsp:spPr>
        <a:xfrm>
          <a:off x="1921527" y="4720806"/>
          <a:ext cx="6775442" cy="709107"/>
        </a:xfrm>
        <a:prstGeom prst="rect">
          <a:avLst/>
        </a:prstGeom>
        <a:solidFill>
          <a:schemeClr val="accent3">
            <a:lumMod val="20000"/>
            <a:lumOff val="8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Here are a few ways I could support you, would any of these sound helpful at this point?</a:t>
          </a:r>
        </a:p>
      </dsp:txBody>
      <dsp:txXfrm>
        <a:off x="1921527" y="4720806"/>
        <a:ext cx="6775442" cy="709107"/>
      </dsp:txXfrm>
    </dsp:sp>
    <dsp:sp modelId="{EB82A0C4-0D62-436B-B418-64A587E1B0A9}">
      <dsp:nvSpPr>
        <dsp:cNvPr id="0" name=""/>
        <dsp:cNvSpPr/>
      </dsp:nvSpPr>
      <dsp:spPr>
        <a:xfrm>
          <a:off x="1801475" y="5429913"/>
          <a:ext cx="640274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EA287-7469-4F73-8A90-678DDA927A22}"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29FDA-B6FF-4B14-B57C-00DA9D06008D}" type="slidenum">
              <a:rPr lang="en-US" smtClean="0"/>
              <a:t>‹#›</a:t>
            </a:fld>
            <a:endParaRPr lang="en-US"/>
          </a:p>
        </p:txBody>
      </p:sp>
    </p:spTree>
    <p:extLst>
      <p:ext uri="{BB962C8B-B14F-4D97-AF65-F5344CB8AC3E}">
        <p14:creationId xmlns:p14="http://schemas.microsoft.com/office/powerpoint/2010/main" val="30380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oveisrespect.org/is-this-abuse/types-of-abus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ommonsensemedia.org/research/the-common-sense-census-media-use-by-tweens-and-teens-201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reakthecycle.org/dating-violence-researc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47EEF-4578-480C-87A5-0BE459F1A3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4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eaLnBrk="1" hangingPunct="1">
              <a:buFontTx/>
              <a:buNone/>
            </a:pPr>
            <a:r>
              <a:rPr lang="en-US"/>
              <a:t>Teen Dating Abuse (TDA) impacts adolescents from every zip code, income level, race, religion and nationality. </a:t>
            </a:r>
          </a:p>
          <a:p>
            <a:pPr marL="0" indent="0" eaLnBrk="1" hangingPunct="1">
              <a:buFontTx/>
              <a:buNone/>
            </a:pPr>
            <a:endParaRPr lang="en-US"/>
          </a:p>
          <a:p>
            <a:pPr marL="0" indent="0" eaLnBrk="1" hangingPunct="1">
              <a:buFontTx/>
              <a:buNone/>
            </a:pPr>
            <a:r>
              <a:rPr lang="en-US"/>
              <a:t>1 in </a:t>
            </a:r>
            <a:r>
              <a:rPr lang="en-US">
                <a:solidFill>
                  <a:srgbClr val="0070C0"/>
                </a:solidFill>
              </a:rPr>
              <a:t>3 </a:t>
            </a:r>
            <a:r>
              <a:rPr lang="en-US"/>
              <a:t>adolescents in the U.S. is a victim of TDA, a figure that far exceeds rates of other types of youth violence. </a:t>
            </a:r>
            <a:endParaRPr lang="en-US">
              <a:solidFill>
                <a:srgbClr val="0057B8"/>
              </a:solidFill>
            </a:endParaRPr>
          </a:p>
          <a:p>
            <a:endParaRPr lang="en-US"/>
          </a:p>
          <a:p>
            <a:r>
              <a:rPr lang="en-US"/>
              <a:t>Even</a:t>
            </a:r>
            <a:r>
              <a:rPr lang="en-US" baseline="0"/>
              <a:t> if teens are not in relationships, they are learning what is normal from their peer group. If they have friends or classmates in unhealthy or abusive relationships, that influences their expectations about relationships.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293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289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80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AB8D70E-48BB-7164-103F-1A691072E5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8451A89-5696-E1DE-FE6C-7330801353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have the opportunity when people are young, to learn from experience. If we find that there are patterns occurring that are not able to be disrupted, then it’s time to consider seeking out professional support. </a:t>
            </a:r>
          </a:p>
        </p:txBody>
      </p:sp>
      <p:sp>
        <p:nvSpPr>
          <p:cNvPr id="57348" name="Slide Number Placeholder 3">
            <a:extLst>
              <a:ext uri="{FF2B5EF4-FFF2-40B4-BE49-F238E27FC236}">
                <a16:creationId xmlns:a16="http://schemas.microsoft.com/office/drawing/2014/main" id="{3410B941-FE18-6BCD-BDA5-3DE4F9C82C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A813B3-C31D-42A0-8AD7-805E5A7C46F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may see</a:t>
            </a:r>
            <a:r>
              <a:rPr lang="en-US" baseline="0"/>
              <a:t> a dramatic drop in grades, an increase in absences or truancy or a parent who expresses confusion and concern about a sudden change in personality. You may hear statements like, “I’m just not into that sport anymore. I don’t really have an answer for you.” They may be evasive or apologetic about the changes that you notice. </a:t>
            </a:r>
          </a:p>
          <a:p>
            <a:endParaRPr lang="en-US" baseline="0"/>
          </a:p>
          <a:p>
            <a:r>
              <a:rPr lang="en-US" baseline="0"/>
              <a:t>A change in clothing or appearance is not limited to hiding injuries from physical abuse. It may also been a reflection of emotional abuse or coercive control. In particular, female victims of abuse may hear things like, “I don’t want anyone else looking at you so you can’t wear makeup, leggings or a form fitting outfit.”</a:t>
            </a:r>
          </a:p>
          <a:p>
            <a:endParaRPr lang="en-US" baseline="0"/>
          </a:p>
          <a:p>
            <a:r>
              <a:rPr lang="en-US" baseline="0"/>
              <a:t>Victims may respond to abusive behaviors in a variety of ways. You may see hypervigilance, including constantly checking a phone, fidgeting, staring at a doorway or packing up their bag 5 or more minutes before a bell. Other high risk behaviors include threats of self harm, substance abuse and other high risk behaviors.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988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may see</a:t>
            </a:r>
            <a:r>
              <a:rPr lang="en-US" baseline="0"/>
              <a:t> a dramatic drop in grades, an increase in absences or truancy or a parent who expresses confusion and concern about a sudden change in personality. You may hear statements like, “I’m just not into that sport anymore. I don’t really have an answer for you.” They may be evasive or apologetic about the changes that you notice. </a:t>
            </a:r>
          </a:p>
          <a:p>
            <a:endParaRPr lang="en-US" baseline="0"/>
          </a:p>
          <a:p>
            <a:r>
              <a:rPr lang="en-US" baseline="0"/>
              <a:t>A change in clothing or appearance is not limited to hiding injuries from physical abuse. It may also been a reflection of emotional abuse or coercive control. In particular, female victims of abuse may hear things like, “I don’t want anyone else looking at you so you can’t wear makeup, leggings or a form fitting outfit.”</a:t>
            </a:r>
          </a:p>
          <a:p>
            <a:endParaRPr lang="en-US" baseline="0"/>
          </a:p>
          <a:p>
            <a:r>
              <a:rPr lang="en-US" baseline="0"/>
              <a:t>Victims may respond to abusive behaviors in a variety of ways. You may see hypervigilance, including constantly checking a phone, fidgeting, staring at a doorway or packing up their bag 5 or more minutes before a bell. Other high risk behaviors include threats of self harm, substance abuse and other high risk behaviors.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14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a:solidFill>
                  <a:srgbClr val="FF0000"/>
                </a:solidFill>
              </a:rPr>
              <a:t>Abuse</a:t>
            </a:r>
            <a:r>
              <a:rPr lang="en-US" b="0" baseline="0">
                <a:solidFill>
                  <a:srgbClr val="FF0000"/>
                </a:solidFill>
              </a:rPr>
              <a:t> can be verbal, emotional, sexual, physical or digital. </a:t>
            </a:r>
          </a:p>
          <a:p>
            <a:endParaRPr lang="en-US" b="0" baseline="0">
              <a:solidFill>
                <a:srgbClr val="FF0000"/>
              </a:solidFill>
            </a:endParaRPr>
          </a:p>
          <a:p>
            <a:r>
              <a:rPr lang="en-US" b="0" baseline="0">
                <a:solidFill>
                  <a:srgbClr val="FF0000"/>
                </a:solidFill>
              </a:rPr>
              <a:t>Coercive control is a pervasive form of abuse that focuses on stripping a teen of their sense of self. A partner will isolate a victim from friends or family and control the choices that a teens makes in their every day life.</a:t>
            </a:r>
          </a:p>
          <a:p>
            <a:endParaRPr lang="en-US" b="0" baseline="0">
              <a:solidFill>
                <a:srgbClr val="FF0000"/>
              </a:solidFill>
            </a:endParaRPr>
          </a:p>
          <a:p>
            <a:r>
              <a:rPr lang="en-US" b="0" baseline="0">
                <a:solidFill>
                  <a:srgbClr val="FF0000"/>
                </a:solidFill>
              </a:rPr>
              <a:t>Verbal abuse includes a teen </a:t>
            </a:r>
            <a:r>
              <a:rPr lang="en-US" sz="1200" b="0" i="0" kern="1200" baseline="0">
                <a:solidFill>
                  <a:schemeClr val="tx1"/>
                </a:solidFill>
                <a:effectLst/>
                <a:latin typeface="+mn-lt"/>
                <a:ea typeface="+mn-ea"/>
                <a:cs typeface="+mn-cs"/>
              </a:rPr>
              <a:t>c</a:t>
            </a:r>
            <a:r>
              <a:rPr lang="en-US" sz="1200" b="0" i="0" kern="1200">
                <a:solidFill>
                  <a:schemeClr val="tx1"/>
                </a:solidFill>
                <a:effectLst/>
                <a:latin typeface="+mn-lt"/>
                <a:ea typeface="+mn-ea"/>
                <a:cs typeface="+mn-cs"/>
              </a:rPr>
              <a:t>onstantly being criticized and told they aren’t good enough. This can cause teens to lose confidence and lowers their self-esteem. As a result, they may start to blame themselves for their partner’s abusive behavior.</a:t>
            </a:r>
          </a:p>
          <a:p>
            <a:endParaRPr lang="en-US" sz="1200" b="0" i="0" kern="1200" baseline="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Emotional abuse includes gas lighting, a pattern of manipulation that makes a victim question their own sanity, so that they start to believe and accept what the abuser is telling them is real. For example, a teen may change settings on a phone or move things in a car/locker. They may say, “See, you’re going crazy. Your keys are right here. That app is right here.”</a:t>
            </a:r>
          </a:p>
          <a:p>
            <a:endParaRPr lang="en-US" sz="1200" b="0" i="0" kern="1200" baseline="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Physical abuse may or may not cause injuries or pain. Students may minimize these behaviors or say they were just playing around but the goal of the behavior is power and control. </a:t>
            </a:r>
          </a:p>
          <a:p>
            <a:endParaRPr lang="en-US" sz="1200" b="0" i="0" kern="1200" baseline="0">
              <a:solidFill>
                <a:schemeClr val="tx1"/>
              </a:solidFill>
              <a:effectLst/>
              <a:latin typeface="+mn-lt"/>
              <a:ea typeface="+mn-ea"/>
              <a:cs typeface="+mn-cs"/>
            </a:endParaRPr>
          </a:p>
          <a:p>
            <a:r>
              <a:rPr lang="en-US" sz="1200" b="1" i="0" kern="1200" baseline="0">
                <a:solidFill>
                  <a:schemeClr val="tx1"/>
                </a:solidFill>
                <a:effectLst/>
                <a:latin typeface="+mn-lt"/>
                <a:ea typeface="+mn-ea"/>
                <a:cs typeface="+mn-cs"/>
              </a:rPr>
              <a:t>What have you seen in classrooms related to digital dating abuse? </a:t>
            </a:r>
            <a:r>
              <a:rPr lang="en-US" sz="1200" b="0" i="0" kern="1200" baseline="0">
                <a:solidFill>
                  <a:schemeClr val="tx1"/>
                </a:solidFill>
                <a:effectLst/>
                <a:latin typeface="+mn-lt"/>
                <a:ea typeface="+mn-ea"/>
                <a:cs typeface="+mn-cs"/>
              </a:rPr>
              <a:t>The three most common forms of digital dating abuse are pressure for nudes, threats via text and access to a device without permission. </a:t>
            </a:r>
            <a:endParaRPr lang="en-US" b="1" baseline="0">
              <a:solidFill>
                <a:srgbClr val="FF0000"/>
              </a:solidFill>
            </a:endParaRPr>
          </a:p>
          <a:p>
            <a:endParaRPr lang="en-US" b="0" baseline="0">
              <a:solidFill>
                <a:srgbClr val="FF0000"/>
              </a:solidFill>
            </a:endParaRPr>
          </a:p>
          <a:p>
            <a:endParaRPr lang="en-US" b="0" baseline="0">
              <a:solidFill>
                <a:srgbClr val="FF0000"/>
              </a:solidFill>
            </a:endParaRPr>
          </a:p>
          <a:p>
            <a:endParaRPr lang="en-US" b="0" baseline="0">
              <a:solidFill>
                <a:srgbClr val="FF0000"/>
              </a:solidFill>
            </a:endParaRPr>
          </a:p>
          <a:p>
            <a:r>
              <a:rPr lang="en-US" b="0" baseline="0">
                <a:solidFill>
                  <a:srgbClr val="FF0000"/>
                </a:solidFill>
              </a:rPr>
              <a:t>Resource: </a:t>
            </a:r>
            <a:r>
              <a:rPr lang="en-US">
                <a:hlinkClick r:id="rId3"/>
              </a:rPr>
              <a:t>https://www.loveisrespect.org/is-this-abuse/types-of-abuse/</a:t>
            </a:r>
            <a:endParaRPr lang="en-US"/>
          </a:p>
          <a:p>
            <a:endParaRPr lang="en-US" b="1">
              <a:solidFill>
                <a:srgbClr val="FF0000"/>
              </a:solidFill>
            </a:endParaRPr>
          </a:p>
          <a:p>
            <a:endParaRPr lang="en-US" b="1">
              <a:solidFill>
                <a:srgbClr val="FF0000"/>
              </a:solidFill>
            </a:endParaRPr>
          </a:p>
          <a:p>
            <a:endParaRPr lang="en-US" b="1" baseline="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47EEF-4578-480C-87A5-0BE459F1A3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0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ghosted</a:t>
            </a:r>
          </a:p>
          <a:p>
            <a:r>
              <a:rPr lang="en-US"/>
              <a:t>	Where could that come from?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74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07721-5CF4-4A95-8EC5-A039DA0F5321}"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698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01407-734C-4046-A2CD-3D1C3A6F787A}" type="slidenum">
              <a:rPr lang="en-US" smtClean="0"/>
              <a:pPr/>
              <a:t>20</a:t>
            </a:fld>
            <a:endParaRPr lang="en-US"/>
          </a:p>
        </p:txBody>
      </p:sp>
    </p:spTree>
    <p:extLst>
      <p:ext uri="{BB962C8B-B14F-4D97-AF65-F5344CB8AC3E}">
        <p14:creationId xmlns:p14="http://schemas.microsoft.com/office/powerpoint/2010/main" val="235214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ghosted</a:t>
            </a:r>
          </a:p>
          <a:p>
            <a:r>
              <a:rPr lang="en-US"/>
              <a:t>	Where could that come from?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1794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07721-5CF4-4A95-8EC5-A039DA0F5321}"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004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1347EEF-4578-480C-87A5-0BE459F1A3B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3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When love and control are paired together by adults in their lives, teens have a harder time separating the control tactics a romantic partner may use. </a:t>
            </a:r>
          </a:p>
          <a:p>
            <a:endParaRPr lang="en-US"/>
          </a:p>
          <a:p>
            <a:r>
              <a:rPr lang="en-US"/>
              <a:t>In their mind, they see it as “my caregiver loves me and says this is how they keep me safe” and then they hear their romantic partner saying something similar. </a:t>
            </a:r>
          </a:p>
          <a:p>
            <a:endParaRPr lang="en-US"/>
          </a:p>
          <a:p>
            <a:r>
              <a:rPr lang="en-US"/>
              <a:t>“I’m worried about other people coming onto your social media. That’s why you should give me your password.”</a:t>
            </a:r>
          </a:p>
        </p:txBody>
      </p:sp>
      <p:sp>
        <p:nvSpPr>
          <p:cNvPr id="4" name="Date Placeholder 3"/>
          <p:cNvSpPr>
            <a:spLocks noGrp="1"/>
          </p:cNvSpPr>
          <p:nvPr>
            <p:ph type="dt" idx="1"/>
          </p:nvPr>
        </p:nvSpPr>
        <p:spPr/>
        <p:txBody>
          <a:bodyPr/>
          <a:lstStyle/>
          <a:p>
            <a:fld id="{6A3A32EC-5034-4B29-BF83-FA12C8FD77B0}" type="datetime1">
              <a:rPr lang="en-US" smtClean="0"/>
              <a:t>7/30/2025</a:t>
            </a:fld>
            <a:endParaRPr lang="en-US"/>
          </a:p>
        </p:txBody>
      </p:sp>
      <p:sp>
        <p:nvSpPr>
          <p:cNvPr id="5" name="Slide Number Placeholder 4"/>
          <p:cNvSpPr>
            <a:spLocks noGrp="1"/>
          </p:cNvSpPr>
          <p:nvPr>
            <p:ph type="sldNum" sz="quarter" idx="5"/>
          </p:nvPr>
        </p:nvSpPr>
        <p:spPr/>
        <p:txBody>
          <a:bodyPr/>
          <a:lstStyle/>
          <a:p>
            <a:fld id="{2DC01407-734C-4046-A2CD-3D1C3A6F787A}" type="slidenum">
              <a:rPr lang="en-US" smtClean="0"/>
              <a:t>26</a:t>
            </a:fld>
            <a:endParaRPr lang="en-US"/>
          </a:p>
        </p:txBody>
      </p:sp>
    </p:spTree>
    <p:extLst>
      <p:ext uri="{BB962C8B-B14F-4D97-AF65-F5344CB8AC3E}">
        <p14:creationId xmlns:p14="http://schemas.microsoft.com/office/powerpoint/2010/main" val="2104775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source: </a:t>
            </a:r>
            <a:r>
              <a:rPr lang="en-US">
                <a:hlinkClick r:id="rId3"/>
              </a:rPr>
              <a:t>https://www.commonsensemedia.org/research/the-common-sense-census-media-use-by-tweens-and-teens-2019</a:t>
            </a:r>
            <a:r>
              <a:rPr lang="en-US"/>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DA1E1-D9A8-410E-87E7-D184242CD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524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DA1E1-D9A8-410E-87E7-D184242CD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69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DA1E1-D9A8-410E-87E7-D184242CD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567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We model vulnerability when we use power with approaches and so we sometimes have to sit with the messiness of these conversations. </a:t>
            </a:r>
            <a:endParaRPr lang="en-US" dirty="0"/>
          </a:p>
          <a:p>
            <a:pPr marL="0" indent="0">
              <a:buNone/>
            </a:pPr>
            <a:endParaRPr lang="en-US" b="1" dirty="0"/>
          </a:p>
          <a:p>
            <a:r>
              <a:rPr lang="en-US" b="1" dirty="0"/>
              <a:t>And sometimes as adults, we get it wrong. *shrug* that’s human nature for that to happen. </a:t>
            </a:r>
            <a:endParaRPr lang="en-US" b="1" dirty="0">
              <a:ea typeface="Calibri"/>
              <a:cs typeface="Calibri"/>
            </a:endParaRPr>
          </a:p>
          <a:p>
            <a:pPr marL="0" indent="0">
              <a:buNone/>
            </a:pPr>
            <a:endParaRPr lang="en-US" dirty="0"/>
          </a:p>
          <a:p>
            <a:pPr marL="0" indent="0">
              <a:buNone/>
            </a:pPr>
            <a:r>
              <a:rPr lang="en-US" b="1" dirty="0"/>
              <a:t>Let’s take a moment to talk about what happens when there’s a rupture and how we repair in that relationship</a:t>
            </a:r>
            <a:r>
              <a:rPr lang="en-US" dirty="0"/>
              <a:t>.</a:t>
            </a:r>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DAA3F-2F18-4C06-8E93-3C7F0C879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D70EA-2ACF-496D-AFE5-7D0111185F8B}"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391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848C5200-24E9-237B-C763-A0E9C423A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4535614A-03E8-1F43-B4CB-DF38A050E6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“that’s so good that you deleted all your social media!” </a:t>
            </a:r>
            <a:r>
              <a:rPr lang="en-US" altLang="en-US">
                <a:sym typeface="Wingdings" panose="05000000000000000000" pitchFamily="2" charset="2"/>
              </a:rPr>
              <a:t> “You deleted all your socials? How do you feel about that?” “Are you finding other ways to feel connected with your people?”</a:t>
            </a:r>
            <a:endParaRPr lang="en-US" altLang="en-US"/>
          </a:p>
          <a:p>
            <a:endParaRPr lang="en-US" altLang="en-US"/>
          </a:p>
          <a:p>
            <a:r>
              <a:rPr lang="en-US" altLang="en-US"/>
              <a:t>“You should break up” “That’s abuse”  “Sounds like a bad guy” </a:t>
            </a:r>
            <a:r>
              <a:rPr lang="en-US" altLang="en-US">
                <a:sym typeface="Wingdings" panose="05000000000000000000" pitchFamily="2" charset="2"/>
              </a:rPr>
              <a:t> </a:t>
            </a:r>
            <a:endParaRPr lang="en-US" altLang="en-US"/>
          </a:p>
          <a:p>
            <a:endParaRPr lang="en-US" altLang="en-US"/>
          </a:p>
          <a:p>
            <a:r>
              <a:rPr lang="en-US" altLang="en-US"/>
              <a:t>Instead of -</a:t>
            </a:r>
          </a:p>
          <a:p>
            <a:endParaRPr lang="en-US" altLang="en-US"/>
          </a:p>
          <a:p>
            <a:r>
              <a:rPr lang="en-US" altLang="en-US"/>
              <a:t>If you don’t know what to say, ask “what do you think about that?”</a:t>
            </a:r>
          </a:p>
          <a:p>
            <a:endParaRPr lang="en-US" altLang="en-US"/>
          </a:p>
          <a:p>
            <a:r>
              <a:rPr lang="en-US" altLang="en-US"/>
              <a:t>Always feel free to say “I’m not an expert on relationship issues – here’s where to look up more information.”</a:t>
            </a:r>
          </a:p>
          <a:p>
            <a:endParaRPr lang="en-US" altLang="en-US"/>
          </a:p>
        </p:txBody>
      </p:sp>
      <p:sp>
        <p:nvSpPr>
          <p:cNvPr id="4" name="Slide Number Placeholder 3">
            <a:extLst>
              <a:ext uri="{FF2B5EF4-FFF2-40B4-BE49-F238E27FC236}">
                <a16:creationId xmlns:a16="http://schemas.microsoft.com/office/drawing/2014/main" id="{C5FA49C3-5947-7835-B672-575EF6A525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482EF-39AA-4012-86D5-51F65F9BE84A}" type="slidenum">
              <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01407-734C-4046-A2CD-3D1C3A6F787A}" type="slidenum">
              <a:rPr lang="en-US" smtClean="0"/>
              <a:pPr/>
              <a:t>34</a:t>
            </a:fld>
            <a:endParaRPr lang="en-US"/>
          </a:p>
        </p:txBody>
      </p:sp>
    </p:spTree>
    <p:extLst>
      <p:ext uri="{BB962C8B-B14F-4D97-AF65-F5344CB8AC3E}">
        <p14:creationId xmlns:p14="http://schemas.microsoft.com/office/powerpoint/2010/main" val="4171335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0" name="Shape 520"/>
          <p:cNvSpPr txBox="1">
            <a:spLocks noGrp="1"/>
          </p:cNvSpPr>
          <p:nvPr>
            <p:ph type="body" idx="1"/>
          </p:nvPr>
        </p:nvSpPr>
        <p:spPr>
          <a:xfrm>
            <a:off x="702310" y="4423118"/>
            <a:ext cx="5618480" cy="4187761"/>
          </a:xfrm>
          <a:prstGeom prst="rect">
            <a:avLst/>
          </a:prstGeom>
          <a:noFill/>
          <a:ln>
            <a:noFill/>
          </a:ln>
        </p:spPr>
        <p:txBody>
          <a:bodyPr spcFirstLastPara="1" wrap="square" lIns="91412" tIns="45693" rIns="91412" bIns="45693" anchor="t" anchorCtr="0">
            <a:noAutofit/>
          </a:bodyPr>
          <a:lstStyle/>
          <a:p>
            <a:pPr marL="0" indent="0">
              <a:spcBef>
                <a:spcPts val="0"/>
              </a:spcBef>
            </a:pPr>
            <a:endParaRPr/>
          </a:p>
        </p:txBody>
      </p:sp>
      <p:sp>
        <p:nvSpPr>
          <p:cNvPr id="521" name="Shape 521"/>
          <p:cNvSpPr txBox="1">
            <a:spLocks noGrp="1"/>
          </p:cNvSpPr>
          <p:nvPr>
            <p:ph type="sldNum" idx="12"/>
          </p:nvPr>
        </p:nvSpPr>
        <p:spPr>
          <a:xfrm>
            <a:off x="3978133" y="8841527"/>
            <a:ext cx="3043343" cy="466004"/>
          </a:xfrm>
          <a:prstGeom prst="rect">
            <a:avLst/>
          </a:prstGeom>
          <a:noFill/>
          <a:ln>
            <a:noFill/>
          </a:ln>
        </p:spPr>
        <p:txBody>
          <a:bodyPr spcFirstLastPara="1" wrap="square" lIns="91412" tIns="45693" rIns="91412" bIns="456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35</a:t>
            </a:fld>
            <a:endParaRPr sz="1200">
              <a:solidFill>
                <a:schemeClr val="dk1"/>
              </a:solidFill>
              <a:latin typeface="Calibri"/>
              <a:ea typeface="Calibri"/>
              <a:cs typeface="Calibri"/>
              <a:sym typeface="Calibri"/>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76022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ghosted</a:t>
            </a:r>
          </a:p>
          <a:p>
            <a:r>
              <a:rPr lang="en-US"/>
              <a:t>	Where could that come from?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3751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Adobe Garamond Pro"/>
              </a:rPr>
              <a:t>Green Flags is a campaign to educate teens in central Ohio on the characteristics of healthy relationships, encourage boundary setting, equip youth to identify signs of abuse, and direct them to resources to address and prevent abuse. Green Flags can help teens recognize what they want from a partner (and how they want to show up in their relationships), how to look for those traits in themselves and others, and how to set healthy boundaries.</a:t>
            </a:r>
            <a:endParaRPr lang="en-US" b="1">
              <a:cs typeface="Calibri"/>
            </a:endParaRPr>
          </a:p>
        </p:txBody>
      </p:sp>
      <p:sp>
        <p:nvSpPr>
          <p:cNvPr id="4" name="Slide Number Placeholder 3"/>
          <p:cNvSpPr>
            <a:spLocks noGrp="1"/>
          </p:cNvSpPr>
          <p:nvPr>
            <p:ph type="sldNum" sz="quarter" idx="5"/>
          </p:nvPr>
        </p:nvSpPr>
        <p:spPr/>
        <p:txBody>
          <a:bodyPr/>
          <a:lstStyle/>
          <a:p>
            <a:fld id="{64E070D7-CA96-4EF4-9FD8-27B1B9D692FA}" type="slidenum">
              <a:t>37</a:t>
            </a:fld>
            <a:endParaRPr lang="en-US"/>
          </a:p>
        </p:txBody>
      </p:sp>
    </p:spTree>
    <p:extLst>
      <p:ext uri="{BB962C8B-B14F-4D97-AF65-F5344CB8AC3E}">
        <p14:creationId xmlns:p14="http://schemas.microsoft.com/office/powerpoint/2010/main" val="3258021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latin typeface="Adobe Garamond Pro"/>
              </a:rPr>
              <a:t>Our call, text, and chat support resources are available Monday through Friday, 8 a.m. to 8 p.m. They are operated by our specially trained team of experts to address teens’ questions or concerns about relationships and dating abuse. Green Flags also provides safe adults, like parents, guardians, and educators, in the central Ohio community with resources to help support and talk to teens in their lives about healthy relationships and dating safety.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070D7-CA96-4EF4-9FD8-27B1B9D69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964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ALENA/NICOLE BACKUP</a:t>
            </a:r>
          </a:p>
          <a:p>
            <a:endParaRPr lang="en-US" b="1">
              <a:ea typeface="Calibri"/>
              <a:cs typeface="Calibri"/>
            </a:endParaRPr>
          </a:p>
          <a:p>
            <a:r>
              <a:rPr lang="en-US">
                <a:ea typeface="Calibri"/>
                <a:cs typeface="Calibri"/>
              </a:rPr>
              <a:t>Now I will give you a tour of the website, GreenFlags.info</a:t>
            </a:r>
          </a:p>
          <a:p>
            <a:endParaRPr lang="en-US" b="1"/>
          </a:p>
          <a:p>
            <a:r>
              <a:rPr lang="en-US" b="1"/>
              <a:t>Intro</a:t>
            </a:r>
            <a:r>
              <a:rPr lang="en-US"/>
              <a:t>: Our newly created website is going to be the vehicle for the Green Flags Campaign. This is where teens are able to reach out to a Green Flags Pro through our call, text, and chat feature which is available Monday-Friday 8am-8pm. We also have afterhours resources available, as well as other avenues of support. The website was built with mobile-use in mind to make it easy for people to access on their phone. </a:t>
            </a:r>
            <a:endParaRPr lang="en-US">
              <a:ea typeface="Calibri"/>
              <a:cs typeface="Calibri"/>
            </a:endParaRPr>
          </a:p>
          <a:p>
            <a:endParaRPr lang="en-US">
              <a:ea typeface="Calibri"/>
              <a:cs typeface="Calibri"/>
            </a:endParaRPr>
          </a:p>
          <a:p>
            <a:r>
              <a:rPr lang="en-US" b="1"/>
              <a:t>Homepage </a:t>
            </a:r>
            <a:endParaRPr lang="en-US"/>
          </a:p>
          <a:p>
            <a:r>
              <a:rPr lang="en-US"/>
              <a:t>- Safety popup with a quick exit feature</a:t>
            </a:r>
            <a:endParaRPr lang="en-US">
              <a:ea typeface="Calibri"/>
              <a:cs typeface="Calibri"/>
            </a:endParaRPr>
          </a:p>
          <a:p>
            <a:r>
              <a:rPr lang="en-US"/>
              <a:t>- Get help is featured high up on the page for easy access </a:t>
            </a:r>
            <a:endParaRPr lang="en-US">
              <a:ea typeface="Calibri"/>
              <a:cs typeface="Calibri"/>
            </a:endParaRPr>
          </a:p>
          <a:p>
            <a:r>
              <a:rPr lang="en-US"/>
              <a:t>- Instagram feed is linked at the bottom </a:t>
            </a:r>
            <a:endParaRPr lang="en-US">
              <a:ea typeface="Calibri"/>
              <a:cs typeface="Calibri"/>
            </a:endParaRPr>
          </a:p>
          <a:p>
            <a:endParaRPr lang="en-US" b="1"/>
          </a:p>
          <a:p>
            <a:r>
              <a:rPr lang="en-US" b="1"/>
              <a:t>Take Action</a:t>
            </a:r>
            <a:endParaRPr lang="en-US">
              <a:ea typeface="Calibri"/>
              <a:cs typeface="Calibri"/>
            </a:endParaRPr>
          </a:p>
          <a:p>
            <a:r>
              <a:rPr lang="en-US"/>
              <a:t>- Lists ways to get in touch with a Green Flags Pro</a:t>
            </a:r>
            <a:endParaRPr lang="en-US">
              <a:ea typeface="Calibri"/>
              <a:cs typeface="Calibri"/>
            </a:endParaRPr>
          </a:p>
          <a:p>
            <a:r>
              <a:rPr lang="en-US"/>
              <a:t>- Offers afterhours support options</a:t>
            </a:r>
            <a:endParaRPr lang="en-US">
              <a:ea typeface="Calibri"/>
              <a:cs typeface="Calibri"/>
            </a:endParaRPr>
          </a:p>
          <a:p>
            <a:r>
              <a:rPr lang="en-US"/>
              <a:t>- Lists ways to help someone else you know </a:t>
            </a:r>
          </a:p>
          <a:p>
            <a:endParaRPr lang="en-US" b="1">
              <a:ea typeface="Calibri" panose="020F0502020204030204"/>
              <a:cs typeface="Calibri" panose="020F0502020204030204"/>
            </a:endParaRPr>
          </a:p>
          <a:p>
            <a:r>
              <a:rPr lang="en-US" b="1"/>
              <a:t>Know Your Green Flags</a:t>
            </a:r>
            <a:endParaRPr lang="en-US">
              <a:ea typeface="Calibri"/>
              <a:cs typeface="Calibri"/>
            </a:endParaRPr>
          </a:p>
          <a:p>
            <a:r>
              <a:rPr lang="en-US" b="1"/>
              <a:t>- </a:t>
            </a:r>
            <a:r>
              <a:rPr lang="en-US"/>
              <a:t>This section breaks down what exactly a Green Flag is and provides interactive blogs on various topics to help explain. </a:t>
            </a:r>
            <a:r>
              <a:rPr lang="en-US" i="1"/>
              <a:t>(Click on Relationship Myths vs. Facts as example)</a:t>
            </a:r>
            <a:endParaRPr lang="en-US"/>
          </a:p>
          <a:p>
            <a:r>
              <a:rPr lang="en-US"/>
              <a:t>- </a:t>
            </a:r>
            <a:r>
              <a:rPr lang="en-US" u="sng"/>
              <a:t>Myths vs. Facts Blog</a:t>
            </a:r>
            <a:r>
              <a:rPr lang="en-US"/>
              <a:t>: Relationships can be tricky but this interactive flip deck helps to debunk common relationship myths while providing the facts so teens can make informed choices and build healthy relationships. </a:t>
            </a:r>
            <a:r>
              <a:rPr lang="en-US" i="1"/>
              <a:t>(Scroll over flip deck)</a:t>
            </a:r>
            <a:endParaRPr lang="en-US"/>
          </a:p>
          <a:p>
            <a:endParaRPr lang="en-US" b="1"/>
          </a:p>
          <a:p>
            <a:r>
              <a:rPr lang="en-US" b="1"/>
              <a:t>Know Your Red Flags</a:t>
            </a:r>
            <a:endParaRPr lang="en-US">
              <a:ea typeface="Calibri"/>
              <a:cs typeface="Calibri"/>
            </a:endParaRPr>
          </a:p>
          <a:p>
            <a:r>
              <a:rPr lang="en-US"/>
              <a:t>- This section breaks down what exactly a Red Flag is. These are the unhealthy or hurtful behaviors we want teens to be able to recognize and avoid. </a:t>
            </a:r>
            <a:endParaRPr lang="en-US">
              <a:ea typeface="Calibri"/>
              <a:cs typeface="Calibri"/>
            </a:endParaRPr>
          </a:p>
          <a:p>
            <a:r>
              <a:rPr lang="en-US"/>
              <a:t>- Types of Abuse </a:t>
            </a:r>
            <a:r>
              <a:rPr lang="en-US" i="1"/>
              <a:t>(scroll through)</a:t>
            </a:r>
            <a:endParaRPr lang="en-US"/>
          </a:p>
          <a:p>
            <a:r>
              <a:rPr lang="en-US"/>
              <a:t>- How to Recognize Red Flags </a:t>
            </a:r>
            <a:r>
              <a:rPr lang="en-US" i="1"/>
              <a:t>(scroll through)</a:t>
            </a:r>
            <a:endParaRPr lang="en-US"/>
          </a:p>
          <a:p>
            <a:endParaRPr lang="en-US" b="1"/>
          </a:p>
          <a:p>
            <a:r>
              <a:rPr lang="en-US" b="1"/>
              <a:t>Be an Advocate</a:t>
            </a:r>
            <a:endParaRPr lang="en-US">
              <a:ea typeface="Calibri"/>
              <a:cs typeface="Calibri"/>
            </a:endParaRPr>
          </a:p>
          <a:p>
            <a:r>
              <a:rPr lang="en-US" b="1"/>
              <a:t>-</a:t>
            </a:r>
            <a:r>
              <a:rPr lang="en-US"/>
              <a:t>This is where we invite others to spread the word about #GreenFlags. We also will have a digital toolkit available soon.</a:t>
            </a:r>
            <a:endParaRPr lang="en-US">
              <a:ea typeface="Calibri"/>
              <a:cs typeface="Calibri"/>
            </a:endParaRPr>
          </a:p>
          <a:p>
            <a:r>
              <a:rPr lang="en-US"/>
              <a:t>-This is also our section for adults and resources for them to support healthy teen relationships. We will be expanding on this section further on in the campaign.</a:t>
            </a:r>
            <a:endParaRPr lang="en-US">
              <a:ea typeface="Calibri"/>
              <a:cs typeface="Calibri"/>
            </a:endParaRPr>
          </a:p>
          <a:p>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070D7-CA96-4EF4-9FD8-27B1B9D69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72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ALENA/NICOLE BACKUP</a:t>
            </a:r>
          </a:p>
          <a:p>
            <a:endParaRPr lang="en-US" b="1">
              <a:ea typeface="Calibri"/>
              <a:cs typeface="Calibri"/>
            </a:endParaRPr>
          </a:p>
          <a:p>
            <a:r>
              <a:rPr lang="en-US">
                <a:ea typeface="Calibri"/>
                <a:cs typeface="Calibri"/>
              </a:rPr>
              <a:t>Now I will give you a tour of the website, GreenFlags.info</a:t>
            </a:r>
          </a:p>
          <a:p>
            <a:endParaRPr lang="en-US" b="1"/>
          </a:p>
          <a:p>
            <a:r>
              <a:rPr lang="en-US" b="1"/>
              <a:t>Intro</a:t>
            </a:r>
            <a:r>
              <a:rPr lang="en-US"/>
              <a:t>: Our newly created website is going to be the vehicle for the Green Flags Campaign. This is where teens are able to reach out to a Green Flags Pro through our call, text, and chat feature which is available Monday-Friday 8am-8pm. We also have afterhours resources available, as well as other avenues of support. The website was built with mobile-use in mind to make it easy for people to access on their phone. </a:t>
            </a:r>
            <a:endParaRPr lang="en-US">
              <a:ea typeface="Calibri"/>
              <a:cs typeface="Calibri"/>
            </a:endParaRPr>
          </a:p>
          <a:p>
            <a:endParaRPr lang="en-US">
              <a:ea typeface="Calibri"/>
              <a:cs typeface="Calibri"/>
            </a:endParaRPr>
          </a:p>
          <a:p>
            <a:r>
              <a:rPr lang="en-US" b="1"/>
              <a:t>Homepage </a:t>
            </a:r>
            <a:endParaRPr lang="en-US"/>
          </a:p>
          <a:p>
            <a:r>
              <a:rPr lang="en-US"/>
              <a:t>- Safety popup with a quick exit feature</a:t>
            </a:r>
            <a:endParaRPr lang="en-US">
              <a:ea typeface="Calibri"/>
              <a:cs typeface="Calibri"/>
            </a:endParaRPr>
          </a:p>
          <a:p>
            <a:r>
              <a:rPr lang="en-US"/>
              <a:t>- Get help is featured high up on the page for easy access </a:t>
            </a:r>
            <a:endParaRPr lang="en-US">
              <a:ea typeface="Calibri"/>
              <a:cs typeface="Calibri"/>
            </a:endParaRPr>
          </a:p>
          <a:p>
            <a:r>
              <a:rPr lang="en-US"/>
              <a:t>- Instagram feed is linked at the bottom </a:t>
            </a:r>
            <a:endParaRPr lang="en-US">
              <a:ea typeface="Calibri"/>
              <a:cs typeface="Calibri"/>
            </a:endParaRPr>
          </a:p>
          <a:p>
            <a:endParaRPr lang="en-US" b="1"/>
          </a:p>
          <a:p>
            <a:r>
              <a:rPr lang="en-US" b="1"/>
              <a:t>Take Action</a:t>
            </a:r>
            <a:endParaRPr lang="en-US">
              <a:ea typeface="Calibri"/>
              <a:cs typeface="Calibri"/>
            </a:endParaRPr>
          </a:p>
          <a:p>
            <a:r>
              <a:rPr lang="en-US"/>
              <a:t>- Lists ways to get in touch with a Green Flags Pro</a:t>
            </a:r>
            <a:endParaRPr lang="en-US">
              <a:ea typeface="Calibri"/>
              <a:cs typeface="Calibri"/>
            </a:endParaRPr>
          </a:p>
          <a:p>
            <a:r>
              <a:rPr lang="en-US"/>
              <a:t>- Offers afterhours support options</a:t>
            </a:r>
            <a:endParaRPr lang="en-US">
              <a:ea typeface="Calibri"/>
              <a:cs typeface="Calibri"/>
            </a:endParaRPr>
          </a:p>
          <a:p>
            <a:r>
              <a:rPr lang="en-US"/>
              <a:t>- Lists ways to help someone else you know </a:t>
            </a:r>
          </a:p>
          <a:p>
            <a:endParaRPr lang="en-US" b="1">
              <a:ea typeface="Calibri" panose="020F0502020204030204"/>
              <a:cs typeface="Calibri" panose="020F0502020204030204"/>
            </a:endParaRPr>
          </a:p>
          <a:p>
            <a:r>
              <a:rPr lang="en-US" b="1"/>
              <a:t>Know Your Green Flags</a:t>
            </a:r>
            <a:endParaRPr lang="en-US">
              <a:ea typeface="Calibri"/>
              <a:cs typeface="Calibri"/>
            </a:endParaRPr>
          </a:p>
          <a:p>
            <a:r>
              <a:rPr lang="en-US" b="1"/>
              <a:t>- </a:t>
            </a:r>
            <a:r>
              <a:rPr lang="en-US"/>
              <a:t>This section breaks down what exactly a Green Flag is and provides interactive blogs on various topics to help explain. </a:t>
            </a:r>
            <a:r>
              <a:rPr lang="en-US" i="1"/>
              <a:t>(Click on Relationship Myths vs. Facts as example)</a:t>
            </a:r>
            <a:endParaRPr lang="en-US"/>
          </a:p>
          <a:p>
            <a:r>
              <a:rPr lang="en-US"/>
              <a:t>- </a:t>
            </a:r>
            <a:r>
              <a:rPr lang="en-US" u="sng"/>
              <a:t>Myths vs. Facts Blog</a:t>
            </a:r>
            <a:r>
              <a:rPr lang="en-US"/>
              <a:t>: Relationships can be tricky but this interactive flip deck helps to debunk common relationship myths while providing the facts so teens can make informed choices and build healthy relationships. </a:t>
            </a:r>
            <a:r>
              <a:rPr lang="en-US" i="1"/>
              <a:t>(Scroll over flip deck)</a:t>
            </a:r>
            <a:endParaRPr lang="en-US"/>
          </a:p>
          <a:p>
            <a:endParaRPr lang="en-US" b="1"/>
          </a:p>
          <a:p>
            <a:r>
              <a:rPr lang="en-US" b="1"/>
              <a:t>Know Your Red Flags</a:t>
            </a:r>
            <a:endParaRPr lang="en-US">
              <a:ea typeface="Calibri"/>
              <a:cs typeface="Calibri"/>
            </a:endParaRPr>
          </a:p>
          <a:p>
            <a:r>
              <a:rPr lang="en-US"/>
              <a:t>- This section breaks down what exactly a Red Flag is. These are the unhealthy or hurtful behaviors we want teens to be able to recognize and avoid. </a:t>
            </a:r>
            <a:endParaRPr lang="en-US">
              <a:ea typeface="Calibri"/>
              <a:cs typeface="Calibri"/>
            </a:endParaRPr>
          </a:p>
          <a:p>
            <a:r>
              <a:rPr lang="en-US"/>
              <a:t>- Types of Abuse </a:t>
            </a:r>
            <a:r>
              <a:rPr lang="en-US" i="1"/>
              <a:t>(scroll through)</a:t>
            </a:r>
            <a:endParaRPr lang="en-US"/>
          </a:p>
          <a:p>
            <a:r>
              <a:rPr lang="en-US"/>
              <a:t>- How to Recognize Red Flags </a:t>
            </a:r>
            <a:r>
              <a:rPr lang="en-US" i="1"/>
              <a:t>(scroll through)</a:t>
            </a:r>
            <a:endParaRPr lang="en-US"/>
          </a:p>
          <a:p>
            <a:endParaRPr lang="en-US" b="1"/>
          </a:p>
          <a:p>
            <a:r>
              <a:rPr lang="en-US" b="1"/>
              <a:t>Be an Advocate</a:t>
            </a:r>
            <a:endParaRPr lang="en-US">
              <a:ea typeface="Calibri"/>
              <a:cs typeface="Calibri"/>
            </a:endParaRPr>
          </a:p>
          <a:p>
            <a:r>
              <a:rPr lang="en-US" b="1"/>
              <a:t>-</a:t>
            </a:r>
            <a:r>
              <a:rPr lang="en-US"/>
              <a:t>This is where we invite others to spread the word about #GreenFlags. We also will have a digital toolkit available soon.</a:t>
            </a:r>
            <a:endParaRPr lang="en-US">
              <a:ea typeface="Calibri"/>
              <a:cs typeface="Calibri"/>
            </a:endParaRPr>
          </a:p>
          <a:p>
            <a:r>
              <a:rPr lang="en-US"/>
              <a:t>-This is also our section for adults and resources for them to support healthy teen relationships. We will be expanding on this section further on in the campaign.</a:t>
            </a:r>
            <a:endParaRPr lang="en-US">
              <a:ea typeface="Calibri"/>
              <a:cs typeface="Calibri"/>
            </a:endParaRPr>
          </a:p>
          <a:p>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070D7-CA96-4EF4-9FD8-27B1B9D69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805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ALENA/NICOLE BACKUP</a:t>
            </a:r>
          </a:p>
          <a:p>
            <a:endParaRPr lang="en-US" b="1">
              <a:ea typeface="Calibri"/>
              <a:cs typeface="Calibri"/>
            </a:endParaRPr>
          </a:p>
          <a:p>
            <a:r>
              <a:rPr lang="en-US">
                <a:ea typeface="Calibri"/>
                <a:cs typeface="Calibri"/>
              </a:rPr>
              <a:t>Now I will give you a tour of the website, GreenFlags.info</a:t>
            </a:r>
          </a:p>
          <a:p>
            <a:endParaRPr lang="en-US" b="1"/>
          </a:p>
          <a:p>
            <a:r>
              <a:rPr lang="en-US" b="1"/>
              <a:t>Intro</a:t>
            </a:r>
            <a:r>
              <a:rPr lang="en-US"/>
              <a:t>: Our newly created website is going to be the vehicle for the Green Flags Campaign. This is where teens are able to reach out to a Green Flags Pro through our call, text, and chat feature which is available Monday-Friday 8am-8pm. We also have afterhours resources available, as well as other avenues of support. The website was built with mobile-use in mind to make it easy for people to access on their phone. </a:t>
            </a:r>
            <a:endParaRPr lang="en-US">
              <a:ea typeface="Calibri"/>
              <a:cs typeface="Calibri"/>
            </a:endParaRPr>
          </a:p>
          <a:p>
            <a:endParaRPr lang="en-US">
              <a:ea typeface="Calibri"/>
              <a:cs typeface="Calibri"/>
            </a:endParaRPr>
          </a:p>
          <a:p>
            <a:r>
              <a:rPr lang="en-US" b="1"/>
              <a:t>Homepage </a:t>
            </a:r>
            <a:endParaRPr lang="en-US"/>
          </a:p>
          <a:p>
            <a:r>
              <a:rPr lang="en-US"/>
              <a:t>- Safety popup with a quick exit feature</a:t>
            </a:r>
            <a:endParaRPr lang="en-US">
              <a:ea typeface="Calibri"/>
              <a:cs typeface="Calibri"/>
            </a:endParaRPr>
          </a:p>
          <a:p>
            <a:r>
              <a:rPr lang="en-US"/>
              <a:t>- Get help is featured high up on the page for easy access </a:t>
            </a:r>
            <a:endParaRPr lang="en-US">
              <a:ea typeface="Calibri"/>
              <a:cs typeface="Calibri"/>
            </a:endParaRPr>
          </a:p>
          <a:p>
            <a:r>
              <a:rPr lang="en-US"/>
              <a:t>- Instagram feed is linked at the bottom </a:t>
            </a:r>
            <a:endParaRPr lang="en-US">
              <a:ea typeface="Calibri"/>
              <a:cs typeface="Calibri"/>
            </a:endParaRPr>
          </a:p>
          <a:p>
            <a:endParaRPr lang="en-US" b="1"/>
          </a:p>
          <a:p>
            <a:r>
              <a:rPr lang="en-US" b="1"/>
              <a:t>Take Action</a:t>
            </a:r>
            <a:endParaRPr lang="en-US">
              <a:ea typeface="Calibri"/>
              <a:cs typeface="Calibri"/>
            </a:endParaRPr>
          </a:p>
          <a:p>
            <a:r>
              <a:rPr lang="en-US"/>
              <a:t>- Lists ways to get in touch with a Green Flags Pro</a:t>
            </a:r>
            <a:endParaRPr lang="en-US">
              <a:ea typeface="Calibri"/>
              <a:cs typeface="Calibri"/>
            </a:endParaRPr>
          </a:p>
          <a:p>
            <a:r>
              <a:rPr lang="en-US"/>
              <a:t>- Offers afterhours support options</a:t>
            </a:r>
            <a:endParaRPr lang="en-US">
              <a:ea typeface="Calibri"/>
              <a:cs typeface="Calibri"/>
            </a:endParaRPr>
          </a:p>
          <a:p>
            <a:r>
              <a:rPr lang="en-US"/>
              <a:t>- Lists ways to help someone else you know </a:t>
            </a:r>
          </a:p>
          <a:p>
            <a:endParaRPr lang="en-US" b="1">
              <a:ea typeface="Calibri" panose="020F0502020204030204"/>
              <a:cs typeface="Calibri" panose="020F0502020204030204"/>
            </a:endParaRPr>
          </a:p>
          <a:p>
            <a:r>
              <a:rPr lang="en-US" b="1"/>
              <a:t>Know Your Green Flags</a:t>
            </a:r>
            <a:endParaRPr lang="en-US">
              <a:ea typeface="Calibri"/>
              <a:cs typeface="Calibri"/>
            </a:endParaRPr>
          </a:p>
          <a:p>
            <a:r>
              <a:rPr lang="en-US" b="1"/>
              <a:t>- </a:t>
            </a:r>
            <a:r>
              <a:rPr lang="en-US"/>
              <a:t>This section breaks down what exactly a Green Flag is and provides interactive blogs on various topics to help explain. </a:t>
            </a:r>
            <a:r>
              <a:rPr lang="en-US" i="1"/>
              <a:t>(Click on Relationship Myths vs. Facts as example)</a:t>
            </a:r>
            <a:endParaRPr lang="en-US"/>
          </a:p>
          <a:p>
            <a:r>
              <a:rPr lang="en-US"/>
              <a:t>- </a:t>
            </a:r>
            <a:r>
              <a:rPr lang="en-US" u="sng"/>
              <a:t>Myths vs. Facts Blog</a:t>
            </a:r>
            <a:r>
              <a:rPr lang="en-US"/>
              <a:t>: Relationships can be tricky but this interactive flip deck helps to debunk common relationship myths while providing the facts so teens can make informed choices and build healthy relationships. </a:t>
            </a:r>
            <a:r>
              <a:rPr lang="en-US" i="1"/>
              <a:t>(Scroll over flip deck)</a:t>
            </a:r>
            <a:endParaRPr lang="en-US"/>
          </a:p>
          <a:p>
            <a:endParaRPr lang="en-US" b="1"/>
          </a:p>
          <a:p>
            <a:r>
              <a:rPr lang="en-US" b="1"/>
              <a:t>Know Your Red Flags</a:t>
            </a:r>
            <a:endParaRPr lang="en-US">
              <a:ea typeface="Calibri"/>
              <a:cs typeface="Calibri"/>
            </a:endParaRPr>
          </a:p>
          <a:p>
            <a:r>
              <a:rPr lang="en-US"/>
              <a:t>- This section breaks down what exactly a Red Flag is. These are the unhealthy or hurtful behaviors we want teens to be able to recognize and avoid. </a:t>
            </a:r>
            <a:endParaRPr lang="en-US">
              <a:ea typeface="Calibri"/>
              <a:cs typeface="Calibri"/>
            </a:endParaRPr>
          </a:p>
          <a:p>
            <a:r>
              <a:rPr lang="en-US"/>
              <a:t>- Types of Abuse </a:t>
            </a:r>
            <a:r>
              <a:rPr lang="en-US" i="1"/>
              <a:t>(scroll through)</a:t>
            </a:r>
            <a:endParaRPr lang="en-US"/>
          </a:p>
          <a:p>
            <a:r>
              <a:rPr lang="en-US"/>
              <a:t>- How to Recognize Red Flags </a:t>
            </a:r>
            <a:r>
              <a:rPr lang="en-US" i="1"/>
              <a:t>(scroll through)</a:t>
            </a:r>
            <a:endParaRPr lang="en-US"/>
          </a:p>
          <a:p>
            <a:endParaRPr lang="en-US" b="1"/>
          </a:p>
          <a:p>
            <a:r>
              <a:rPr lang="en-US" b="1"/>
              <a:t>Be an Advocate</a:t>
            </a:r>
            <a:endParaRPr lang="en-US">
              <a:ea typeface="Calibri"/>
              <a:cs typeface="Calibri"/>
            </a:endParaRPr>
          </a:p>
          <a:p>
            <a:r>
              <a:rPr lang="en-US" b="1"/>
              <a:t>-</a:t>
            </a:r>
            <a:r>
              <a:rPr lang="en-US"/>
              <a:t>This is where we invite others to spread the word about #GreenFlags. We also will have a digital toolkit available soon.</a:t>
            </a:r>
            <a:endParaRPr lang="en-US">
              <a:ea typeface="Calibri"/>
              <a:cs typeface="Calibri"/>
            </a:endParaRPr>
          </a:p>
          <a:p>
            <a:r>
              <a:rPr lang="en-US"/>
              <a:t>-This is also our section for adults and resources for them to support healthy teen relationships. We will be expanding on this section further on in the campaign.</a:t>
            </a:r>
            <a:endParaRPr lang="en-US">
              <a:ea typeface="Calibri"/>
              <a:cs typeface="Calibri"/>
            </a:endParaRPr>
          </a:p>
          <a:p>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070D7-CA96-4EF4-9FD8-27B1B9D69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546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ALENA/NICOLE BACKUP</a:t>
            </a:r>
          </a:p>
          <a:p>
            <a:endParaRPr lang="en-US" b="1">
              <a:ea typeface="Calibri"/>
              <a:cs typeface="Calibri"/>
            </a:endParaRPr>
          </a:p>
          <a:p>
            <a:r>
              <a:rPr lang="en-US">
                <a:ea typeface="Calibri"/>
                <a:cs typeface="Calibri"/>
              </a:rPr>
              <a:t>Now I will give you a tour of the website, GreenFlags.info</a:t>
            </a:r>
          </a:p>
          <a:p>
            <a:endParaRPr lang="en-US" b="1"/>
          </a:p>
          <a:p>
            <a:r>
              <a:rPr lang="en-US" b="1"/>
              <a:t>Intro</a:t>
            </a:r>
            <a:r>
              <a:rPr lang="en-US"/>
              <a:t>: Our newly created website is going to be the vehicle for the Green Flags Campaign. This is where teens are able to reach out to a Green Flags Pro through our call, text, and chat feature which is available Monday-Friday 8am-8pm. We also have afterhours resources available, as well as other avenues of support. The website was built with mobile-use in mind to make it easy for people to access on their phone. </a:t>
            </a:r>
            <a:endParaRPr lang="en-US">
              <a:ea typeface="Calibri"/>
              <a:cs typeface="Calibri"/>
            </a:endParaRPr>
          </a:p>
          <a:p>
            <a:endParaRPr lang="en-US">
              <a:ea typeface="Calibri"/>
              <a:cs typeface="Calibri"/>
            </a:endParaRPr>
          </a:p>
          <a:p>
            <a:r>
              <a:rPr lang="en-US" b="1"/>
              <a:t>Homepage </a:t>
            </a:r>
            <a:endParaRPr lang="en-US"/>
          </a:p>
          <a:p>
            <a:r>
              <a:rPr lang="en-US"/>
              <a:t>- Safety popup with a quick exit feature</a:t>
            </a:r>
            <a:endParaRPr lang="en-US">
              <a:ea typeface="Calibri"/>
              <a:cs typeface="Calibri"/>
            </a:endParaRPr>
          </a:p>
          <a:p>
            <a:r>
              <a:rPr lang="en-US"/>
              <a:t>- Get help is featured high up on the page for easy access </a:t>
            </a:r>
            <a:endParaRPr lang="en-US">
              <a:ea typeface="Calibri"/>
              <a:cs typeface="Calibri"/>
            </a:endParaRPr>
          </a:p>
          <a:p>
            <a:r>
              <a:rPr lang="en-US"/>
              <a:t>- Instagram feed is linked at the bottom </a:t>
            </a:r>
            <a:endParaRPr lang="en-US">
              <a:ea typeface="Calibri"/>
              <a:cs typeface="Calibri"/>
            </a:endParaRPr>
          </a:p>
          <a:p>
            <a:endParaRPr lang="en-US" b="1"/>
          </a:p>
          <a:p>
            <a:r>
              <a:rPr lang="en-US" b="1"/>
              <a:t>Take Action</a:t>
            </a:r>
            <a:endParaRPr lang="en-US">
              <a:ea typeface="Calibri"/>
              <a:cs typeface="Calibri"/>
            </a:endParaRPr>
          </a:p>
          <a:p>
            <a:r>
              <a:rPr lang="en-US"/>
              <a:t>- Lists ways to get in touch with a Green Flags Pro</a:t>
            </a:r>
            <a:endParaRPr lang="en-US">
              <a:ea typeface="Calibri"/>
              <a:cs typeface="Calibri"/>
            </a:endParaRPr>
          </a:p>
          <a:p>
            <a:r>
              <a:rPr lang="en-US"/>
              <a:t>- Offers afterhours support options</a:t>
            </a:r>
            <a:endParaRPr lang="en-US">
              <a:ea typeface="Calibri"/>
              <a:cs typeface="Calibri"/>
            </a:endParaRPr>
          </a:p>
          <a:p>
            <a:r>
              <a:rPr lang="en-US"/>
              <a:t>- Lists ways to help someone else you know </a:t>
            </a:r>
          </a:p>
          <a:p>
            <a:endParaRPr lang="en-US" b="1">
              <a:ea typeface="Calibri" panose="020F0502020204030204"/>
              <a:cs typeface="Calibri" panose="020F0502020204030204"/>
            </a:endParaRPr>
          </a:p>
          <a:p>
            <a:r>
              <a:rPr lang="en-US" b="1"/>
              <a:t>Know Your Green Flags</a:t>
            </a:r>
            <a:endParaRPr lang="en-US">
              <a:ea typeface="Calibri"/>
              <a:cs typeface="Calibri"/>
            </a:endParaRPr>
          </a:p>
          <a:p>
            <a:r>
              <a:rPr lang="en-US" b="1"/>
              <a:t>- </a:t>
            </a:r>
            <a:r>
              <a:rPr lang="en-US"/>
              <a:t>This section breaks down what exactly a Green Flag is and provides interactive blogs on various topics to help explain. </a:t>
            </a:r>
            <a:r>
              <a:rPr lang="en-US" i="1"/>
              <a:t>(Click on Relationship Myths vs. Facts as example)</a:t>
            </a:r>
            <a:endParaRPr lang="en-US"/>
          </a:p>
          <a:p>
            <a:r>
              <a:rPr lang="en-US"/>
              <a:t>- </a:t>
            </a:r>
            <a:r>
              <a:rPr lang="en-US" u="sng"/>
              <a:t>Myths vs. Facts Blog</a:t>
            </a:r>
            <a:r>
              <a:rPr lang="en-US"/>
              <a:t>: Relationships can be tricky but this interactive flip deck helps to debunk common relationship myths while providing the facts so teens can make informed choices and build healthy relationships. </a:t>
            </a:r>
            <a:r>
              <a:rPr lang="en-US" i="1"/>
              <a:t>(Scroll over flip deck)</a:t>
            </a:r>
            <a:endParaRPr lang="en-US"/>
          </a:p>
          <a:p>
            <a:endParaRPr lang="en-US" b="1"/>
          </a:p>
          <a:p>
            <a:r>
              <a:rPr lang="en-US" b="1"/>
              <a:t>Know Your Red Flags</a:t>
            </a:r>
            <a:endParaRPr lang="en-US">
              <a:ea typeface="Calibri"/>
              <a:cs typeface="Calibri"/>
            </a:endParaRPr>
          </a:p>
          <a:p>
            <a:r>
              <a:rPr lang="en-US"/>
              <a:t>- This section breaks down what exactly a Red Flag is. These are the unhealthy or hurtful behaviors we want teens to be able to recognize and avoid. </a:t>
            </a:r>
            <a:endParaRPr lang="en-US">
              <a:ea typeface="Calibri"/>
              <a:cs typeface="Calibri"/>
            </a:endParaRPr>
          </a:p>
          <a:p>
            <a:r>
              <a:rPr lang="en-US"/>
              <a:t>- Types of Abuse </a:t>
            </a:r>
            <a:r>
              <a:rPr lang="en-US" i="1"/>
              <a:t>(scroll through)</a:t>
            </a:r>
            <a:endParaRPr lang="en-US"/>
          </a:p>
          <a:p>
            <a:r>
              <a:rPr lang="en-US"/>
              <a:t>- How to Recognize Red Flags </a:t>
            </a:r>
            <a:r>
              <a:rPr lang="en-US" i="1"/>
              <a:t>(scroll through)</a:t>
            </a:r>
            <a:endParaRPr lang="en-US"/>
          </a:p>
          <a:p>
            <a:endParaRPr lang="en-US" b="1"/>
          </a:p>
          <a:p>
            <a:r>
              <a:rPr lang="en-US" b="1"/>
              <a:t>Be an Advocate</a:t>
            </a:r>
            <a:endParaRPr lang="en-US">
              <a:ea typeface="Calibri"/>
              <a:cs typeface="Calibri"/>
            </a:endParaRPr>
          </a:p>
          <a:p>
            <a:r>
              <a:rPr lang="en-US" b="1"/>
              <a:t>-</a:t>
            </a:r>
            <a:r>
              <a:rPr lang="en-US"/>
              <a:t>This is where we invite others to spread the word about #GreenFlags. We also will have a digital toolkit available soon.</a:t>
            </a:r>
            <a:endParaRPr lang="en-US">
              <a:ea typeface="Calibri"/>
              <a:cs typeface="Calibri"/>
            </a:endParaRPr>
          </a:p>
          <a:p>
            <a:r>
              <a:rPr lang="en-US"/>
              <a:t>-This is also our section for adults and resources for them to support healthy teen relationships. We will be expanding on this section further on in the campaign.</a:t>
            </a:r>
            <a:endParaRPr lang="en-US">
              <a:ea typeface="Calibri"/>
              <a:cs typeface="Calibri"/>
            </a:endParaRPr>
          </a:p>
          <a:p>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070D7-CA96-4EF4-9FD8-27B1B9D69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84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ALENA/NICOLE BACKUP</a:t>
            </a:r>
          </a:p>
          <a:p>
            <a:endParaRPr lang="en-US" b="1">
              <a:ea typeface="Calibri"/>
              <a:cs typeface="Calibri"/>
            </a:endParaRPr>
          </a:p>
          <a:p>
            <a:r>
              <a:rPr lang="en-US">
                <a:ea typeface="Calibri"/>
                <a:cs typeface="Calibri"/>
              </a:rPr>
              <a:t>Now I will give you a tour of the website, GreenFlags.info</a:t>
            </a:r>
          </a:p>
          <a:p>
            <a:endParaRPr lang="en-US" b="1"/>
          </a:p>
          <a:p>
            <a:r>
              <a:rPr lang="en-US" b="1"/>
              <a:t>Intro</a:t>
            </a:r>
            <a:r>
              <a:rPr lang="en-US"/>
              <a:t>: Our newly created website is going to be the vehicle for the Green Flags Campaign. This is where teens are able to reach out to a Green Flags Pro through our call, text, and chat feature which is available Monday-Friday 8am-8pm. We also have afterhours resources available, as well as other avenues of support. The website was built with mobile-use in mind to make it easy for people to access on their phone. </a:t>
            </a:r>
            <a:endParaRPr lang="en-US">
              <a:ea typeface="Calibri"/>
              <a:cs typeface="Calibri"/>
            </a:endParaRPr>
          </a:p>
          <a:p>
            <a:endParaRPr lang="en-US">
              <a:ea typeface="Calibri"/>
              <a:cs typeface="Calibri"/>
            </a:endParaRPr>
          </a:p>
          <a:p>
            <a:r>
              <a:rPr lang="en-US" b="1"/>
              <a:t>Homepage </a:t>
            </a:r>
            <a:endParaRPr lang="en-US"/>
          </a:p>
          <a:p>
            <a:r>
              <a:rPr lang="en-US"/>
              <a:t>- Safety popup with a quick exit feature</a:t>
            </a:r>
            <a:endParaRPr lang="en-US">
              <a:ea typeface="Calibri"/>
              <a:cs typeface="Calibri"/>
            </a:endParaRPr>
          </a:p>
          <a:p>
            <a:r>
              <a:rPr lang="en-US"/>
              <a:t>- Get help is featured high up on the page for easy access </a:t>
            </a:r>
            <a:endParaRPr lang="en-US">
              <a:ea typeface="Calibri"/>
              <a:cs typeface="Calibri"/>
            </a:endParaRPr>
          </a:p>
          <a:p>
            <a:r>
              <a:rPr lang="en-US"/>
              <a:t>- Instagram feed is linked at the bottom </a:t>
            </a:r>
            <a:endParaRPr lang="en-US">
              <a:ea typeface="Calibri"/>
              <a:cs typeface="Calibri"/>
            </a:endParaRPr>
          </a:p>
          <a:p>
            <a:endParaRPr lang="en-US" b="1"/>
          </a:p>
          <a:p>
            <a:r>
              <a:rPr lang="en-US" b="1"/>
              <a:t>Take Action</a:t>
            </a:r>
            <a:endParaRPr lang="en-US">
              <a:ea typeface="Calibri"/>
              <a:cs typeface="Calibri"/>
            </a:endParaRPr>
          </a:p>
          <a:p>
            <a:r>
              <a:rPr lang="en-US"/>
              <a:t>- Lists ways to get in touch with a Green Flags Pro</a:t>
            </a:r>
            <a:endParaRPr lang="en-US">
              <a:ea typeface="Calibri"/>
              <a:cs typeface="Calibri"/>
            </a:endParaRPr>
          </a:p>
          <a:p>
            <a:r>
              <a:rPr lang="en-US"/>
              <a:t>- Offers afterhours support options</a:t>
            </a:r>
            <a:endParaRPr lang="en-US">
              <a:ea typeface="Calibri"/>
              <a:cs typeface="Calibri"/>
            </a:endParaRPr>
          </a:p>
          <a:p>
            <a:r>
              <a:rPr lang="en-US"/>
              <a:t>- Lists ways to help someone else you know </a:t>
            </a:r>
          </a:p>
          <a:p>
            <a:endParaRPr lang="en-US" b="1">
              <a:ea typeface="Calibri" panose="020F0502020204030204"/>
              <a:cs typeface="Calibri" panose="020F0502020204030204"/>
            </a:endParaRPr>
          </a:p>
          <a:p>
            <a:r>
              <a:rPr lang="en-US" b="1"/>
              <a:t>Know Your Green Flags</a:t>
            </a:r>
            <a:endParaRPr lang="en-US">
              <a:ea typeface="Calibri"/>
              <a:cs typeface="Calibri"/>
            </a:endParaRPr>
          </a:p>
          <a:p>
            <a:r>
              <a:rPr lang="en-US" b="1"/>
              <a:t>- </a:t>
            </a:r>
            <a:r>
              <a:rPr lang="en-US"/>
              <a:t>This section breaks down what exactly a Green Flag is and provides interactive blogs on various topics to help explain. </a:t>
            </a:r>
            <a:r>
              <a:rPr lang="en-US" i="1"/>
              <a:t>(Click on Relationship Myths vs. Facts as example)</a:t>
            </a:r>
            <a:endParaRPr lang="en-US"/>
          </a:p>
          <a:p>
            <a:r>
              <a:rPr lang="en-US"/>
              <a:t>- </a:t>
            </a:r>
            <a:r>
              <a:rPr lang="en-US" u="sng"/>
              <a:t>Myths vs. Facts Blog</a:t>
            </a:r>
            <a:r>
              <a:rPr lang="en-US"/>
              <a:t>: Relationships can be tricky but this interactive flip deck helps to debunk common relationship myths while providing the facts so teens can make informed choices and build healthy relationships. </a:t>
            </a:r>
            <a:r>
              <a:rPr lang="en-US" i="1"/>
              <a:t>(Scroll over flip deck)</a:t>
            </a:r>
            <a:endParaRPr lang="en-US"/>
          </a:p>
          <a:p>
            <a:endParaRPr lang="en-US" b="1"/>
          </a:p>
          <a:p>
            <a:r>
              <a:rPr lang="en-US" b="1"/>
              <a:t>Know Your Red Flags</a:t>
            </a:r>
            <a:endParaRPr lang="en-US">
              <a:ea typeface="Calibri"/>
              <a:cs typeface="Calibri"/>
            </a:endParaRPr>
          </a:p>
          <a:p>
            <a:r>
              <a:rPr lang="en-US"/>
              <a:t>- This section breaks down what exactly a Red Flag is. These are the unhealthy or hurtful behaviors we want teens to be able to recognize and avoid. </a:t>
            </a:r>
            <a:endParaRPr lang="en-US">
              <a:ea typeface="Calibri"/>
              <a:cs typeface="Calibri"/>
            </a:endParaRPr>
          </a:p>
          <a:p>
            <a:r>
              <a:rPr lang="en-US"/>
              <a:t>- Types of Abuse </a:t>
            </a:r>
            <a:r>
              <a:rPr lang="en-US" i="1"/>
              <a:t>(scroll through)</a:t>
            </a:r>
            <a:endParaRPr lang="en-US"/>
          </a:p>
          <a:p>
            <a:r>
              <a:rPr lang="en-US"/>
              <a:t>- How to Recognize Red Flags </a:t>
            </a:r>
            <a:r>
              <a:rPr lang="en-US" i="1"/>
              <a:t>(scroll through)</a:t>
            </a:r>
            <a:endParaRPr lang="en-US"/>
          </a:p>
          <a:p>
            <a:endParaRPr lang="en-US" b="1"/>
          </a:p>
          <a:p>
            <a:r>
              <a:rPr lang="en-US" b="1"/>
              <a:t>Be an Advocate</a:t>
            </a:r>
            <a:endParaRPr lang="en-US">
              <a:ea typeface="Calibri"/>
              <a:cs typeface="Calibri"/>
            </a:endParaRPr>
          </a:p>
          <a:p>
            <a:r>
              <a:rPr lang="en-US" b="1"/>
              <a:t>-</a:t>
            </a:r>
            <a:r>
              <a:rPr lang="en-US"/>
              <a:t>This is where we invite others to spread the word about #GreenFlags. We also will have a digital toolkit available soon.</a:t>
            </a:r>
            <a:endParaRPr lang="en-US">
              <a:ea typeface="Calibri"/>
              <a:cs typeface="Calibri"/>
            </a:endParaRPr>
          </a:p>
          <a:p>
            <a:r>
              <a:rPr lang="en-US"/>
              <a:t>-This is also our section for adults and resources for them to support healthy teen relationships. We will be expanding on this section further on in the campaign.</a:t>
            </a:r>
            <a:endParaRPr lang="en-US">
              <a:ea typeface="Calibri"/>
              <a:cs typeface="Calibri"/>
            </a:endParaRPr>
          </a:p>
          <a:p>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070D7-CA96-4EF4-9FD8-27B1B9D69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43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01407-734C-4046-A2CD-3D1C3A6F787A}" type="slidenum">
              <a:rPr lang="en-US" smtClean="0"/>
              <a:t>4</a:t>
            </a:fld>
            <a:endParaRPr lang="en-US"/>
          </a:p>
        </p:txBody>
      </p:sp>
    </p:spTree>
    <p:extLst>
      <p:ext uri="{BB962C8B-B14F-4D97-AF65-F5344CB8AC3E}">
        <p14:creationId xmlns:p14="http://schemas.microsoft.com/office/powerpoint/2010/main" val="34122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01407-734C-4046-A2CD-3D1C3A6F787A}" type="slidenum">
              <a:rPr lang="en-US" smtClean="0"/>
              <a:t>5</a:t>
            </a:fld>
            <a:endParaRPr lang="en-US"/>
          </a:p>
        </p:txBody>
      </p:sp>
    </p:spTree>
    <p:extLst>
      <p:ext uri="{BB962C8B-B14F-4D97-AF65-F5344CB8AC3E}">
        <p14:creationId xmlns:p14="http://schemas.microsoft.com/office/powerpoint/2010/main" val="65868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01407-734C-4046-A2CD-3D1C3A6F787A}" type="slidenum">
              <a:rPr lang="en-US" smtClean="0"/>
              <a:t>6</a:t>
            </a:fld>
            <a:endParaRPr lang="en-US"/>
          </a:p>
        </p:txBody>
      </p:sp>
    </p:spTree>
    <p:extLst>
      <p:ext uri="{BB962C8B-B14F-4D97-AF65-F5344CB8AC3E}">
        <p14:creationId xmlns:p14="http://schemas.microsoft.com/office/powerpoint/2010/main" val="372316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01407-734C-4046-A2CD-3D1C3A6F787A}" type="slidenum">
              <a:rPr lang="en-US" smtClean="0"/>
              <a:t>7</a:t>
            </a:fld>
            <a:endParaRPr lang="en-US"/>
          </a:p>
        </p:txBody>
      </p:sp>
    </p:spTree>
    <p:extLst>
      <p:ext uri="{BB962C8B-B14F-4D97-AF65-F5344CB8AC3E}">
        <p14:creationId xmlns:p14="http://schemas.microsoft.com/office/powerpoint/2010/main" val="252368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ghosted</a:t>
            </a:r>
          </a:p>
          <a:p>
            <a:r>
              <a:rPr lang="en-US"/>
              <a:t>	Where could that come from?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4138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a:p>
            <a:r>
              <a:rPr lang="en-US"/>
              <a:t>Reference: </a:t>
            </a:r>
            <a:r>
              <a:rPr lang="en-US">
                <a:hlinkClick r:id="rId3"/>
              </a:rPr>
              <a:t>https://www.breakthecycle.org/dating-violence-research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1407-734C-4046-A2CD-3D1C3A6F78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37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4E95-CAEC-4AB2-B6B2-EEBACCEC6FF3}"/>
              </a:ext>
            </a:extLst>
          </p:cNvPr>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a:extLst>
              <a:ext uri="{FF2B5EF4-FFF2-40B4-BE49-F238E27FC236}">
                <a16:creationId xmlns:a16="http://schemas.microsoft.com/office/drawing/2014/main" id="{952C74EF-5FBD-4C77-95D2-15AC632480D6}"/>
              </a:ext>
            </a:extLst>
          </p:cNvPr>
          <p:cNvSpPr>
            <a:spLocks noGrp="1"/>
          </p:cNvSpPr>
          <p:nvPr>
            <p:ph type="subTitle" idx="1"/>
          </p:nvPr>
        </p:nvSpPr>
        <p:spPr>
          <a:xfrm>
            <a:off x="1828800" y="3886200"/>
            <a:ext cx="85344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876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CA83-BABF-44CE-842B-22C96160F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A2A41-075D-43FD-A81B-4DC789329E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87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CA83-BABF-44CE-842B-22C96160F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A2A41-075D-43FD-A81B-4DC789329E60}"/>
              </a:ext>
            </a:extLst>
          </p:cNvPr>
          <p:cNvSpPr>
            <a:spLocks noGrp="1"/>
          </p:cNvSpPr>
          <p:nvPr>
            <p:ph idx="1"/>
          </p:nvPr>
        </p:nvSpPr>
        <p:spPr>
          <a:xfrm>
            <a:off x="838200" y="1825625"/>
            <a:ext cx="5114924" cy="3392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C55328-6AFF-4BF9-96EF-D22B721A793F}"/>
              </a:ext>
            </a:extLst>
          </p:cNvPr>
          <p:cNvSpPr>
            <a:spLocks noGrp="1"/>
          </p:cNvSpPr>
          <p:nvPr>
            <p:ph type="body" sz="quarter" idx="10"/>
          </p:nvPr>
        </p:nvSpPr>
        <p:spPr>
          <a:xfrm>
            <a:off x="6238875" y="1825625"/>
            <a:ext cx="5114925" cy="33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5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246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982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E5234-95CA-4CA1-94DA-4DBB6DF7CB4A}"/>
              </a:ext>
            </a:extLst>
          </p:cNvPr>
          <p:cNvSpPr>
            <a:spLocks noGrp="1"/>
          </p:cNvSpPr>
          <p:nvPr>
            <p:ph type="dt" sz="half" idx="10"/>
          </p:nvPr>
        </p:nvSpPr>
        <p:spPr/>
        <p:txBody>
          <a:bodyPr/>
          <a:lstStyle/>
          <a:p>
            <a:fld id="{426D7337-5BE8-4BDB-8031-4A55BE38758B}" type="datetimeFigureOut">
              <a:rPr lang="en-US" smtClean="0"/>
              <a:t>7/30/2025</a:t>
            </a:fld>
            <a:endParaRPr lang="en-US"/>
          </a:p>
        </p:txBody>
      </p:sp>
      <p:sp>
        <p:nvSpPr>
          <p:cNvPr id="3" name="Footer Placeholder 2">
            <a:extLst>
              <a:ext uri="{FF2B5EF4-FFF2-40B4-BE49-F238E27FC236}">
                <a16:creationId xmlns:a16="http://schemas.microsoft.com/office/drawing/2014/main" id="{E7929B79-7250-4476-92A5-1F8C4A2086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B0E370-5FD6-494A-9F8A-8535D2B7EFDD}"/>
              </a:ext>
            </a:extLst>
          </p:cNvPr>
          <p:cNvSpPr>
            <a:spLocks noGrp="1"/>
          </p:cNvSpPr>
          <p:nvPr>
            <p:ph type="sldNum" sz="quarter" idx="12"/>
          </p:nvPr>
        </p:nvSpPr>
        <p:spPr/>
        <p:txBody>
          <a:bodyPr/>
          <a:lstStyle/>
          <a:p>
            <a:fld id="{27A97AFA-5AAB-4C9C-AB4F-C74E314AF482}" type="slidenum">
              <a:rPr lang="en-US" smtClean="0"/>
              <a:t>‹#›</a:t>
            </a:fld>
            <a:endParaRPr lang="en-US"/>
          </a:p>
        </p:txBody>
      </p:sp>
    </p:spTree>
    <p:extLst>
      <p:ext uri="{BB962C8B-B14F-4D97-AF65-F5344CB8AC3E}">
        <p14:creationId xmlns:p14="http://schemas.microsoft.com/office/powerpoint/2010/main" val="3541874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8AE66-9189-4C36-9D90-BBC2A5B3B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A86820-0EB2-4505-B2CE-C97A1C2AE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 company name&#10;&#10;Description automatically generated">
            <a:extLst>
              <a:ext uri="{FF2B5EF4-FFF2-40B4-BE49-F238E27FC236}">
                <a16:creationId xmlns:a16="http://schemas.microsoft.com/office/drawing/2014/main" id="{FFF67B1C-AF2B-4D4A-8124-7DB79F572C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3453" y="5481550"/>
            <a:ext cx="1625093" cy="1206714"/>
          </a:xfrm>
          <a:prstGeom prst="rect">
            <a:avLst/>
          </a:prstGeom>
        </p:spPr>
      </p:pic>
      <p:cxnSp>
        <p:nvCxnSpPr>
          <p:cNvPr id="10" name="Straight Connector 9">
            <a:extLst>
              <a:ext uri="{FF2B5EF4-FFF2-40B4-BE49-F238E27FC236}">
                <a16:creationId xmlns:a16="http://schemas.microsoft.com/office/drawing/2014/main" id="{872B3B36-38E1-49BA-B090-A1671A4569E5}"/>
              </a:ext>
            </a:extLst>
          </p:cNvPr>
          <p:cNvCxnSpPr>
            <a:cxnSpLocks/>
          </p:cNvCxnSpPr>
          <p:nvPr userDrawn="1"/>
        </p:nvCxnSpPr>
        <p:spPr>
          <a:xfrm>
            <a:off x="621102" y="5349875"/>
            <a:ext cx="10946921" cy="0"/>
          </a:xfrm>
          <a:prstGeom prst="line">
            <a:avLst/>
          </a:prstGeom>
          <a:ln w="3175">
            <a:solidFill>
              <a:srgbClr val="C1D82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0702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08000" y="217488"/>
            <a:ext cx="11277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203902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2F7B-30A9-94DF-2F5C-B57E1609BF5D}"/>
              </a:ext>
            </a:extLst>
          </p:cNvPr>
          <p:cNvSpPr>
            <a:spLocks noGrp="1"/>
          </p:cNvSpPr>
          <p:nvPr>
            <p:ph type="title"/>
          </p:nvPr>
        </p:nvSpPr>
        <p:spPr/>
        <p:txBody>
          <a:bodyPr/>
          <a:lstStyle>
            <a:lvl1pPr algn="ctr">
              <a:defRPr b="1">
                <a:solidFill>
                  <a:srgbClr val="0076C0"/>
                </a:solidFill>
              </a:defRPr>
            </a:lvl1pPr>
          </a:lstStyle>
          <a:p>
            <a:r>
              <a:rPr lang="en-US"/>
              <a:t>Click to edit Master title style</a:t>
            </a:r>
          </a:p>
        </p:txBody>
      </p:sp>
    </p:spTree>
    <p:extLst>
      <p:ext uri="{BB962C8B-B14F-4D97-AF65-F5344CB8AC3E}">
        <p14:creationId xmlns:p14="http://schemas.microsoft.com/office/powerpoint/2010/main" val="182340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2F7B-30A9-94DF-2F5C-B57E1609BF5D}"/>
              </a:ext>
            </a:extLst>
          </p:cNvPr>
          <p:cNvSpPr>
            <a:spLocks noGrp="1"/>
          </p:cNvSpPr>
          <p:nvPr>
            <p:ph type="title"/>
          </p:nvPr>
        </p:nvSpPr>
        <p:spPr/>
        <p:txBody>
          <a:bodyPr/>
          <a:lstStyle>
            <a:lvl1pPr algn="ctr">
              <a:defRPr b="1">
                <a:solidFill>
                  <a:srgbClr val="0076C0"/>
                </a:solidFill>
              </a:defRPr>
            </a:lvl1pPr>
          </a:lstStyle>
          <a:p>
            <a:r>
              <a:rPr lang="en-US"/>
              <a:t>Click to edit Master title style</a:t>
            </a:r>
          </a:p>
        </p:txBody>
      </p:sp>
      <p:sp>
        <p:nvSpPr>
          <p:cNvPr id="4" name="Text Placeholder 3">
            <a:extLst>
              <a:ext uri="{FF2B5EF4-FFF2-40B4-BE49-F238E27FC236}">
                <a16:creationId xmlns:a16="http://schemas.microsoft.com/office/drawing/2014/main" id="{E1B23669-2FF7-2A57-C0A4-D06D55FFA00A}"/>
              </a:ext>
            </a:extLst>
          </p:cNvPr>
          <p:cNvSpPr>
            <a:spLocks noGrp="1"/>
          </p:cNvSpPr>
          <p:nvPr>
            <p:ph type="body" sz="quarter" idx="10"/>
          </p:nvPr>
        </p:nvSpPr>
        <p:spPr>
          <a:xfrm>
            <a:off x="838200" y="1931988"/>
            <a:ext cx="10515600" cy="398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14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324105-8232-441D-A5D2-75B0BE1B4D62}"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7/30/2025</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19C6F-B317-4825-9623-6B329F4B24D9}"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505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CA83-BABF-44CE-842B-22C96160F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A2A41-075D-43FD-A81B-4DC789329E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885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6775527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r>
              <a:rPr lang="en-US"/>
              <a:t>Click to edit Master title style</a:t>
            </a:r>
          </a:p>
        </p:txBody>
      </p:sp>
      <p:sp>
        <p:nvSpPr>
          <p:cNvPr id="3" name="Content Placeholder 2"/>
          <p:cNvSpPr>
            <a:spLocks noGrp="1"/>
          </p:cNvSpPr>
          <p:nvPr>
            <p:ph idx="1"/>
          </p:nvPr>
        </p:nvSpPr>
        <p:spPr>
          <a:xfrm>
            <a:off x="838200" y="1825625"/>
            <a:ext cx="10515600" cy="335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2138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13D876-4F55-413F-9A05-9EAA5AF734A4}" type="datetime1">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19C6F-B317-4825-9623-6B329F4B24D9}" type="slidenum">
              <a:rPr lang="en-US" smtClean="0"/>
              <a:pPr/>
              <a:t>‹#›</a:t>
            </a:fld>
            <a:endParaRPr lang="en-US"/>
          </a:p>
        </p:txBody>
      </p:sp>
    </p:spTree>
    <p:extLst>
      <p:ext uri="{BB962C8B-B14F-4D97-AF65-F5344CB8AC3E}">
        <p14:creationId xmlns:p14="http://schemas.microsoft.com/office/powerpoint/2010/main" val="3917609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4266838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7/30/2025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1173210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9500F-7CCC-4139-9998-CAF29BD3D479}" type="datetime1">
              <a:rPr lang="en-US" smtClean="0"/>
              <a:t>7/30/2025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819C6F-B317-4825-9623-6B329F4B24D9}" type="slidenum">
              <a:rPr lang="en-US" smtClean="0"/>
              <a:pPr/>
              <a:t>‹#›</a:t>
            </a:fld>
            <a:endParaRPr lang="en-US"/>
          </a:p>
        </p:txBody>
      </p:sp>
    </p:spTree>
    <p:extLst>
      <p:ext uri="{BB962C8B-B14F-4D97-AF65-F5344CB8AC3E}">
        <p14:creationId xmlns:p14="http://schemas.microsoft.com/office/powerpoint/2010/main" val="3593007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AEDBA-88B1-4C6E-8600-E37BA23698E0}" type="datetime1">
              <a:rPr lang="en-US" smtClean="0"/>
              <a:t>7/30/2025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19C6F-B317-4825-9623-6B329F4B24D9}" type="slidenum">
              <a:rPr lang="en-US" smtClean="0"/>
              <a:pPr/>
              <a:t>‹#›</a:t>
            </a:fld>
            <a:endParaRPr lang="en-US"/>
          </a:p>
        </p:txBody>
      </p:sp>
    </p:spTree>
    <p:extLst>
      <p:ext uri="{BB962C8B-B14F-4D97-AF65-F5344CB8AC3E}">
        <p14:creationId xmlns:p14="http://schemas.microsoft.com/office/powerpoint/2010/main" val="3186564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5941618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787012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267069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CA83-BABF-44CE-842B-22C96160F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A2A41-075D-43FD-A81B-4DC789329E60}"/>
              </a:ext>
            </a:extLst>
          </p:cNvPr>
          <p:cNvSpPr>
            <a:spLocks noGrp="1"/>
          </p:cNvSpPr>
          <p:nvPr>
            <p:ph idx="1"/>
          </p:nvPr>
        </p:nvSpPr>
        <p:spPr>
          <a:xfrm>
            <a:off x="838200" y="1825625"/>
            <a:ext cx="5114924" cy="3392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C55328-6AFF-4BF9-96EF-D22B721A793F}"/>
              </a:ext>
            </a:extLst>
          </p:cNvPr>
          <p:cNvSpPr>
            <a:spLocks noGrp="1"/>
          </p:cNvSpPr>
          <p:nvPr>
            <p:ph type="body" sz="quarter" idx="10"/>
          </p:nvPr>
        </p:nvSpPr>
        <p:spPr>
          <a:xfrm>
            <a:off x="6238875" y="1825625"/>
            <a:ext cx="5114925" cy="33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851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7061191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4E95-CAEC-4AB2-B6B2-EEBACCEC6FF3}"/>
              </a:ext>
            </a:extLst>
          </p:cNvPr>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a:extLst>
              <a:ext uri="{FF2B5EF4-FFF2-40B4-BE49-F238E27FC236}">
                <a16:creationId xmlns:a16="http://schemas.microsoft.com/office/drawing/2014/main" id="{952C74EF-5FBD-4C77-95D2-15AC632480D6}"/>
              </a:ext>
            </a:extLst>
          </p:cNvPr>
          <p:cNvSpPr>
            <a:spLocks noGrp="1"/>
          </p:cNvSpPr>
          <p:nvPr>
            <p:ph type="subTitle" idx="1"/>
          </p:nvPr>
        </p:nvSpPr>
        <p:spPr>
          <a:xfrm>
            <a:off x="1828800" y="3886200"/>
            <a:ext cx="85344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69239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CA83-BABF-44CE-842B-22C96160F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A2A41-075D-43FD-A81B-4DC789329E60}"/>
              </a:ext>
            </a:extLst>
          </p:cNvPr>
          <p:cNvSpPr>
            <a:spLocks noGrp="1"/>
          </p:cNvSpPr>
          <p:nvPr>
            <p:ph idx="1"/>
          </p:nvPr>
        </p:nvSpPr>
        <p:spPr>
          <a:xfrm>
            <a:off x="838200" y="1825625"/>
            <a:ext cx="5114924" cy="3392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C55328-6AFF-4BF9-96EF-D22B721A793F}"/>
              </a:ext>
            </a:extLst>
          </p:cNvPr>
          <p:cNvSpPr>
            <a:spLocks noGrp="1"/>
          </p:cNvSpPr>
          <p:nvPr>
            <p:ph type="body" sz="quarter" idx="10"/>
          </p:nvPr>
        </p:nvSpPr>
        <p:spPr>
          <a:xfrm>
            <a:off x="6238875" y="1825625"/>
            <a:ext cx="5114925" cy="33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886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91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981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6800" y="4419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36800" y="2286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p:txBody>
          <a:bodyPr/>
          <a:lstStyle/>
          <a:p>
            <a:fld id="{79324105-8232-441D-A5D2-75B0BE1B4D62}" type="datetimeFigureOut">
              <a:rPr lang="en-US" smtClean="0"/>
              <a:pPr/>
              <a:t>7/30/2025</a:t>
            </a:fld>
            <a:endParaRPr lang="en-US"/>
          </a:p>
        </p:txBody>
      </p:sp>
      <p:sp>
        <p:nvSpPr>
          <p:cNvPr id="7" name="Slide Number Placeholder 6"/>
          <p:cNvSpPr>
            <a:spLocks noGrp="1"/>
          </p:cNvSpPr>
          <p:nvPr>
            <p:ph type="sldNum" sz="quarter" idx="12"/>
          </p:nvPr>
        </p:nvSpPr>
        <p:spPr/>
        <p:txBody>
          <a:bodyPr/>
          <a:lstStyle/>
          <a:p>
            <a:fld id="{D2819C6F-B317-4825-9623-6B329F4B24D9}" type="slidenum">
              <a:rPr lang="en-US" smtClean="0"/>
              <a:pPr/>
              <a:t>‹#›</a:t>
            </a:fld>
            <a:endParaRPr lang="en-US"/>
          </a:p>
        </p:txBody>
      </p:sp>
    </p:spTree>
    <p:extLst>
      <p:ext uri="{BB962C8B-B14F-4D97-AF65-F5344CB8AC3E}">
        <p14:creationId xmlns:p14="http://schemas.microsoft.com/office/powerpoint/2010/main" val="2245210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80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gradFill>
          <a:gsLst>
            <a:gs pos="0">
              <a:schemeClr val="bg1">
                <a:lumMod val="95000"/>
              </a:schemeClr>
            </a:gs>
            <a:gs pos="100000">
              <a:schemeClr val="bg1"/>
            </a:gs>
          </a:gsLst>
          <a:lin ang="18900044" scaled="0"/>
        </a:gradFill>
        <a:effectLst/>
      </p:bgPr>
    </p:bg>
    <p:spTree>
      <p:nvGrpSpPr>
        <p:cNvPr id="1" name="Shape 26"/>
        <p:cNvGrpSpPr/>
        <p:nvPr/>
      </p:nvGrpSpPr>
      <p:grpSpPr>
        <a:xfrm>
          <a:off x="0" y="0"/>
          <a:ext cx="0" cy="0"/>
          <a:chOff x="0" y="0"/>
          <a:chExt cx="0" cy="0"/>
        </a:xfrm>
      </p:grpSpPr>
      <p:sp>
        <p:nvSpPr>
          <p:cNvPr id="27" name="Google Shape;27;p5"/>
          <p:cNvSpPr/>
          <p:nvPr/>
        </p:nvSpPr>
        <p:spPr>
          <a:xfrm rot="5400000">
            <a:off x="218400" y="6198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 name="Google Shape;28;p5"/>
          <p:cNvPicPr preferRelativeResize="0"/>
          <p:nvPr/>
        </p:nvPicPr>
        <p:blipFill rotWithShape="1">
          <a:blip r:embed="rId2">
            <a:alphaModFix/>
          </a:blip>
          <a:srcRect/>
          <a:stretch/>
        </p:blipFill>
        <p:spPr>
          <a:xfrm>
            <a:off x="0" y="-152400"/>
            <a:ext cx="12192000" cy="6858000"/>
          </a:xfrm>
          <a:prstGeom prst="rect">
            <a:avLst/>
          </a:prstGeom>
          <a:noFill/>
          <a:ln>
            <a:noFill/>
          </a:ln>
        </p:spPr>
      </p:pic>
      <p:sp>
        <p:nvSpPr>
          <p:cNvPr id="29" name="Google Shape;29;p5"/>
          <p:cNvSpPr txBox="1">
            <a:spLocks noGrp="1"/>
          </p:cNvSpPr>
          <p:nvPr>
            <p:ph type="title"/>
          </p:nvPr>
        </p:nvSpPr>
        <p:spPr>
          <a:xfrm>
            <a:off x="1392633" y="8382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1392633" y="1828800"/>
            <a:ext cx="9610000" cy="36768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31" name="Google Shape;31;p5"/>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3650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0AC3D1A-29FE-CC69-AE5A-710F3C66DC39}"/>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5" name="Footer Placeholder 4">
            <a:extLst>
              <a:ext uri="{FF2B5EF4-FFF2-40B4-BE49-F238E27FC236}">
                <a16:creationId xmlns:a16="http://schemas.microsoft.com/office/drawing/2014/main" id="{E63F2EC5-E7F1-4793-6C85-5967115CC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D6C78C-416F-9CC9-A9D1-FC96DBC75862}"/>
              </a:ext>
            </a:extLst>
          </p:cNvPr>
          <p:cNvSpPr>
            <a:spLocks noGrp="1"/>
          </p:cNvSpPr>
          <p:nvPr>
            <p:ph type="sldNum" sz="quarter" idx="12"/>
          </p:nvPr>
        </p:nvSpPr>
        <p:spPr/>
        <p:txBody>
          <a:bodyPr/>
          <a:lstStyle>
            <a:lvl1pPr>
              <a:defRPr/>
            </a:lvl1pPr>
          </a:lstStyle>
          <a:p>
            <a:pPr>
              <a:defRPr/>
            </a:pPr>
            <a:fld id="{4A71407E-917C-476D-8BC6-D30DF3C94341}" type="slidenum">
              <a:rPr lang="en-US"/>
              <a:pPr>
                <a:defRPr/>
              </a:pPr>
              <a:t>‹#›</a:t>
            </a:fld>
            <a:endParaRPr lang="en-US"/>
          </a:p>
        </p:txBody>
      </p:sp>
    </p:spTree>
    <p:extLst>
      <p:ext uri="{BB962C8B-B14F-4D97-AF65-F5344CB8AC3E}">
        <p14:creationId xmlns:p14="http://schemas.microsoft.com/office/powerpoint/2010/main" val="383467194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06475"/>
          </a:xfrm>
        </p:spPr>
        <p:txBody>
          <a:bodyPr/>
          <a:lstStyle/>
          <a:p>
            <a:r>
              <a:rPr lang="en-US"/>
              <a:t>Click to edit Master title style</a:t>
            </a:r>
          </a:p>
        </p:txBody>
      </p:sp>
      <p:sp>
        <p:nvSpPr>
          <p:cNvPr id="3" name="Content Placeholder 2"/>
          <p:cNvSpPr>
            <a:spLocks noGrp="1"/>
          </p:cNvSpPr>
          <p:nvPr>
            <p:ph idx="1"/>
          </p:nvPr>
        </p:nvSpPr>
        <p:spPr>
          <a:xfrm>
            <a:off x="838200" y="1825627"/>
            <a:ext cx="10515600" cy="335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69B50-7999-010F-3962-DA786EAC6D56}"/>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5" name="Footer Placeholder 4">
            <a:extLst>
              <a:ext uri="{FF2B5EF4-FFF2-40B4-BE49-F238E27FC236}">
                <a16:creationId xmlns:a16="http://schemas.microsoft.com/office/drawing/2014/main" id="{28486414-B9B1-7737-22A2-A2918B7766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7B9623-793A-32CD-6711-916B53AC6828}"/>
              </a:ext>
            </a:extLst>
          </p:cNvPr>
          <p:cNvSpPr>
            <a:spLocks noGrp="1"/>
          </p:cNvSpPr>
          <p:nvPr>
            <p:ph type="sldNum" sz="quarter" idx="12"/>
          </p:nvPr>
        </p:nvSpPr>
        <p:spPr/>
        <p:txBody>
          <a:bodyPr/>
          <a:lstStyle>
            <a:lvl1pPr>
              <a:defRPr/>
            </a:lvl1pPr>
          </a:lstStyle>
          <a:p>
            <a:pPr>
              <a:defRPr/>
            </a:pPr>
            <a:fld id="{AAE0DE10-C7F8-4463-840D-873D23DA7C68}" type="slidenum">
              <a:rPr lang="en-US"/>
              <a:pPr>
                <a:defRPr/>
              </a:pPr>
              <a:t>‹#›</a:t>
            </a:fld>
            <a:endParaRPr lang="en-US"/>
          </a:p>
        </p:txBody>
      </p:sp>
    </p:spTree>
    <p:extLst>
      <p:ext uri="{BB962C8B-B14F-4D97-AF65-F5344CB8AC3E}">
        <p14:creationId xmlns:p14="http://schemas.microsoft.com/office/powerpoint/2010/main" val="278406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29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A5E236-6AA6-6AA9-40F7-5F4FF861AF2D}"/>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5" name="Footer Placeholder 4">
            <a:extLst>
              <a:ext uri="{FF2B5EF4-FFF2-40B4-BE49-F238E27FC236}">
                <a16:creationId xmlns:a16="http://schemas.microsoft.com/office/drawing/2014/main" id="{F0A36FA3-650A-A932-9BD0-229D874934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7C4406-4ED5-8E47-FBB8-0B27E07987A7}"/>
              </a:ext>
            </a:extLst>
          </p:cNvPr>
          <p:cNvSpPr>
            <a:spLocks noGrp="1"/>
          </p:cNvSpPr>
          <p:nvPr>
            <p:ph type="sldNum" sz="quarter" idx="12"/>
          </p:nvPr>
        </p:nvSpPr>
        <p:spPr/>
        <p:txBody>
          <a:bodyPr/>
          <a:lstStyle>
            <a:lvl1pPr>
              <a:defRPr/>
            </a:lvl1pPr>
          </a:lstStyle>
          <a:p>
            <a:pPr>
              <a:defRPr/>
            </a:pPr>
            <a:fld id="{392F9D87-BA1E-4048-8E3E-8598AAC65C1E}" type="slidenum">
              <a:rPr lang="en-US"/>
              <a:pPr>
                <a:defRPr/>
              </a:pPr>
              <a:t>‹#›</a:t>
            </a:fld>
            <a:endParaRPr lang="en-US"/>
          </a:p>
        </p:txBody>
      </p:sp>
    </p:spTree>
    <p:extLst>
      <p:ext uri="{BB962C8B-B14F-4D97-AF65-F5344CB8AC3E}">
        <p14:creationId xmlns:p14="http://schemas.microsoft.com/office/powerpoint/2010/main" val="2997576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BD1D8C-9E69-AED4-F185-DA02B08D1A5A}"/>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6" name="Footer Placeholder 4">
            <a:extLst>
              <a:ext uri="{FF2B5EF4-FFF2-40B4-BE49-F238E27FC236}">
                <a16:creationId xmlns:a16="http://schemas.microsoft.com/office/drawing/2014/main" id="{0564B6E4-07B1-E3FB-2DEC-B1F121274A4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7CBEC8-8280-0893-23C3-DB11A94544DA}"/>
              </a:ext>
            </a:extLst>
          </p:cNvPr>
          <p:cNvSpPr>
            <a:spLocks noGrp="1"/>
          </p:cNvSpPr>
          <p:nvPr>
            <p:ph type="sldNum" sz="quarter" idx="12"/>
          </p:nvPr>
        </p:nvSpPr>
        <p:spPr/>
        <p:txBody>
          <a:bodyPr/>
          <a:lstStyle>
            <a:lvl1pPr>
              <a:defRPr/>
            </a:lvl1pPr>
          </a:lstStyle>
          <a:p>
            <a:pPr>
              <a:defRPr/>
            </a:pPr>
            <a:fld id="{838C453D-F83F-4A28-9E08-6FBFCFC56689}" type="slidenum">
              <a:rPr lang="en-US"/>
              <a:pPr>
                <a:defRPr/>
              </a:pPr>
              <a:t>‹#›</a:t>
            </a:fld>
            <a:endParaRPr lang="en-US"/>
          </a:p>
        </p:txBody>
      </p:sp>
    </p:spTree>
    <p:extLst>
      <p:ext uri="{BB962C8B-B14F-4D97-AF65-F5344CB8AC3E}">
        <p14:creationId xmlns:p14="http://schemas.microsoft.com/office/powerpoint/2010/main" val="180658827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153B563-3924-6CAB-A240-3B86AC856F60}"/>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8" name="Footer Placeholder 4">
            <a:extLst>
              <a:ext uri="{FF2B5EF4-FFF2-40B4-BE49-F238E27FC236}">
                <a16:creationId xmlns:a16="http://schemas.microsoft.com/office/drawing/2014/main" id="{E7B76F0D-F054-98AE-583F-B469CB2035C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5DD64BB-8C36-7B55-AF7C-97BF218905EB}"/>
              </a:ext>
            </a:extLst>
          </p:cNvPr>
          <p:cNvSpPr>
            <a:spLocks noGrp="1"/>
          </p:cNvSpPr>
          <p:nvPr>
            <p:ph type="sldNum" sz="quarter" idx="12"/>
          </p:nvPr>
        </p:nvSpPr>
        <p:spPr/>
        <p:txBody>
          <a:bodyPr/>
          <a:lstStyle>
            <a:lvl1pPr>
              <a:defRPr/>
            </a:lvl1pPr>
          </a:lstStyle>
          <a:p>
            <a:pPr>
              <a:defRPr/>
            </a:pPr>
            <a:fld id="{A613377B-FD67-45C9-9CE9-A04CC3257768}" type="slidenum">
              <a:rPr lang="en-US"/>
              <a:pPr>
                <a:defRPr/>
              </a:pPr>
              <a:t>‹#›</a:t>
            </a:fld>
            <a:endParaRPr lang="en-US"/>
          </a:p>
        </p:txBody>
      </p:sp>
    </p:spTree>
    <p:extLst>
      <p:ext uri="{BB962C8B-B14F-4D97-AF65-F5344CB8AC3E}">
        <p14:creationId xmlns:p14="http://schemas.microsoft.com/office/powerpoint/2010/main" val="413175095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CA6FCD-2B95-0FFA-7AC1-DB4496B392F9}"/>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4" name="Footer Placeholder 4">
            <a:extLst>
              <a:ext uri="{FF2B5EF4-FFF2-40B4-BE49-F238E27FC236}">
                <a16:creationId xmlns:a16="http://schemas.microsoft.com/office/drawing/2014/main" id="{A9C40D79-338C-A680-85B3-A30CD6FED7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F6FF32-2AB8-B7B9-D643-52FEA2CFC90C}"/>
              </a:ext>
            </a:extLst>
          </p:cNvPr>
          <p:cNvSpPr>
            <a:spLocks noGrp="1"/>
          </p:cNvSpPr>
          <p:nvPr>
            <p:ph type="sldNum" sz="quarter" idx="12"/>
          </p:nvPr>
        </p:nvSpPr>
        <p:spPr/>
        <p:txBody>
          <a:bodyPr/>
          <a:lstStyle>
            <a:lvl1pPr>
              <a:defRPr/>
            </a:lvl1pPr>
          </a:lstStyle>
          <a:p>
            <a:pPr>
              <a:defRPr/>
            </a:pPr>
            <a:fld id="{D27D398F-5A69-4C4F-8E79-C6D882174C98}" type="slidenum">
              <a:rPr lang="en-US"/>
              <a:pPr>
                <a:defRPr/>
              </a:pPr>
              <a:t>‹#›</a:t>
            </a:fld>
            <a:endParaRPr lang="en-US"/>
          </a:p>
        </p:txBody>
      </p:sp>
    </p:spTree>
    <p:extLst>
      <p:ext uri="{BB962C8B-B14F-4D97-AF65-F5344CB8AC3E}">
        <p14:creationId xmlns:p14="http://schemas.microsoft.com/office/powerpoint/2010/main" val="3211522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054AF98-0629-C2AB-ECE1-F800FD35BE56}"/>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3" name="Footer Placeholder 4">
            <a:extLst>
              <a:ext uri="{FF2B5EF4-FFF2-40B4-BE49-F238E27FC236}">
                <a16:creationId xmlns:a16="http://schemas.microsoft.com/office/drawing/2014/main" id="{2C365C1D-405F-DC68-9600-0EC43C533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B6B67B2-8D74-C486-E2BA-0C1962C2C26B}"/>
              </a:ext>
            </a:extLst>
          </p:cNvPr>
          <p:cNvSpPr>
            <a:spLocks noGrp="1"/>
          </p:cNvSpPr>
          <p:nvPr>
            <p:ph type="sldNum" sz="quarter" idx="12"/>
          </p:nvPr>
        </p:nvSpPr>
        <p:spPr/>
        <p:txBody>
          <a:bodyPr/>
          <a:lstStyle>
            <a:lvl1pPr>
              <a:defRPr/>
            </a:lvl1pPr>
          </a:lstStyle>
          <a:p>
            <a:pPr>
              <a:defRPr/>
            </a:pPr>
            <a:fld id="{41C1BBBB-1839-4C32-81DB-3DC370300C8A}" type="slidenum">
              <a:rPr lang="en-US"/>
              <a:pPr>
                <a:defRPr/>
              </a:pPr>
              <a:t>‹#›</a:t>
            </a:fld>
            <a:endParaRPr lang="en-US"/>
          </a:p>
        </p:txBody>
      </p:sp>
    </p:spTree>
    <p:extLst>
      <p:ext uri="{BB962C8B-B14F-4D97-AF65-F5344CB8AC3E}">
        <p14:creationId xmlns:p14="http://schemas.microsoft.com/office/powerpoint/2010/main" val="68205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5B0DDBA-7D95-601B-E71E-5406EB9A56F6}"/>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6" name="Footer Placeholder 4">
            <a:extLst>
              <a:ext uri="{FF2B5EF4-FFF2-40B4-BE49-F238E27FC236}">
                <a16:creationId xmlns:a16="http://schemas.microsoft.com/office/drawing/2014/main" id="{4AF9C675-5402-379A-1324-F0D2DE94C8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60C907-2DD3-4E85-2DB0-D50136915EC3}"/>
              </a:ext>
            </a:extLst>
          </p:cNvPr>
          <p:cNvSpPr>
            <a:spLocks noGrp="1"/>
          </p:cNvSpPr>
          <p:nvPr>
            <p:ph type="sldNum" sz="quarter" idx="12"/>
          </p:nvPr>
        </p:nvSpPr>
        <p:spPr/>
        <p:txBody>
          <a:bodyPr/>
          <a:lstStyle>
            <a:lvl1pPr>
              <a:defRPr/>
            </a:lvl1pPr>
          </a:lstStyle>
          <a:p>
            <a:pPr>
              <a:defRPr/>
            </a:pPr>
            <a:fld id="{99B9B3DF-E834-42FB-876E-A3705D52C5E5}" type="slidenum">
              <a:rPr lang="en-US"/>
              <a:pPr>
                <a:defRPr/>
              </a:pPr>
              <a:t>‹#›</a:t>
            </a:fld>
            <a:endParaRPr lang="en-US"/>
          </a:p>
        </p:txBody>
      </p:sp>
    </p:spTree>
    <p:extLst>
      <p:ext uri="{BB962C8B-B14F-4D97-AF65-F5344CB8AC3E}">
        <p14:creationId xmlns:p14="http://schemas.microsoft.com/office/powerpoint/2010/main" val="86344414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615A949-5AF3-A4EB-9D7F-6D912C909FA5}"/>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6" name="Footer Placeholder 4">
            <a:extLst>
              <a:ext uri="{FF2B5EF4-FFF2-40B4-BE49-F238E27FC236}">
                <a16:creationId xmlns:a16="http://schemas.microsoft.com/office/drawing/2014/main" id="{95CC9F75-ED77-8551-FC78-9BC7048614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F92307-B9AE-9C67-902B-7BA5603A4FE9}"/>
              </a:ext>
            </a:extLst>
          </p:cNvPr>
          <p:cNvSpPr>
            <a:spLocks noGrp="1"/>
          </p:cNvSpPr>
          <p:nvPr>
            <p:ph type="sldNum" sz="quarter" idx="12"/>
          </p:nvPr>
        </p:nvSpPr>
        <p:spPr/>
        <p:txBody>
          <a:bodyPr/>
          <a:lstStyle>
            <a:lvl1pPr>
              <a:defRPr/>
            </a:lvl1pPr>
          </a:lstStyle>
          <a:p>
            <a:pPr>
              <a:defRPr/>
            </a:pPr>
            <a:fld id="{CCAF41D0-4AEA-4AEA-8EB4-96B34EDEA5E5}" type="slidenum">
              <a:rPr lang="en-US"/>
              <a:pPr>
                <a:defRPr/>
              </a:pPr>
              <a:t>‹#›</a:t>
            </a:fld>
            <a:endParaRPr lang="en-US"/>
          </a:p>
        </p:txBody>
      </p:sp>
    </p:spTree>
    <p:extLst>
      <p:ext uri="{BB962C8B-B14F-4D97-AF65-F5344CB8AC3E}">
        <p14:creationId xmlns:p14="http://schemas.microsoft.com/office/powerpoint/2010/main" val="2849198770"/>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30832-9F1C-D9FB-EC3A-78B7E34FE521}"/>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5" name="Footer Placeholder 4">
            <a:extLst>
              <a:ext uri="{FF2B5EF4-FFF2-40B4-BE49-F238E27FC236}">
                <a16:creationId xmlns:a16="http://schemas.microsoft.com/office/drawing/2014/main" id="{D069BD4A-A4D3-18A1-767B-DE16F73E07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460532-8C17-7B79-445E-46C50AE3F8D7}"/>
              </a:ext>
            </a:extLst>
          </p:cNvPr>
          <p:cNvSpPr>
            <a:spLocks noGrp="1"/>
          </p:cNvSpPr>
          <p:nvPr>
            <p:ph type="sldNum" sz="quarter" idx="12"/>
          </p:nvPr>
        </p:nvSpPr>
        <p:spPr/>
        <p:txBody>
          <a:bodyPr/>
          <a:lstStyle>
            <a:lvl1pPr>
              <a:defRPr/>
            </a:lvl1pPr>
          </a:lstStyle>
          <a:p>
            <a:pPr>
              <a:defRPr/>
            </a:pPr>
            <a:fld id="{BBAF51BE-D49B-473A-9DBA-0882D7ED17E6}" type="slidenum">
              <a:rPr lang="en-US"/>
              <a:pPr>
                <a:defRPr/>
              </a:pPr>
              <a:t>‹#›</a:t>
            </a:fld>
            <a:endParaRPr lang="en-US"/>
          </a:p>
        </p:txBody>
      </p:sp>
    </p:spTree>
    <p:extLst>
      <p:ext uri="{BB962C8B-B14F-4D97-AF65-F5344CB8AC3E}">
        <p14:creationId xmlns:p14="http://schemas.microsoft.com/office/powerpoint/2010/main" val="411489841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AB7FF-36FC-840C-4840-5333EBCBE21A}"/>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5" name="Footer Placeholder 4">
            <a:extLst>
              <a:ext uri="{FF2B5EF4-FFF2-40B4-BE49-F238E27FC236}">
                <a16:creationId xmlns:a16="http://schemas.microsoft.com/office/drawing/2014/main" id="{91DE73C9-E234-8D1B-6AAC-597FC7DC94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BD794C-EE9C-5ABB-8E8A-CDCD0E2D5A46}"/>
              </a:ext>
            </a:extLst>
          </p:cNvPr>
          <p:cNvSpPr>
            <a:spLocks noGrp="1"/>
          </p:cNvSpPr>
          <p:nvPr>
            <p:ph type="sldNum" sz="quarter" idx="12"/>
          </p:nvPr>
        </p:nvSpPr>
        <p:spPr/>
        <p:txBody>
          <a:bodyPr/>
          <a:lstStyle>
            <a:lvl1pPr>
              <a:defRPr/>
            </a:lvl1pPr>
          </a:lstStyle>
          <a:p>
            <a:pPr>
              <a:defRPr/>
            </a:pPr>
            <a:fld id="{E9A9E31A-9BC6-46C6-B6EE-426D39CC465E}" type="slidenum">
              <a:rPr lang="en-US"/>
              <a:pPr>
                <a:defRPr/>
              </a:pPr>
              <a:t>‹#›</a:t>
            </a:fld>
            <a:endParaRPr lang="en-US"/>
          </a:p>
        </p:txBody>
      </p:sp>
    </p:spTree>
    <p:extLst>
      <p:ext uri="{BB962C8B-B14F-4D97-AF65-F5344CB8AC3E}">
        <p14:creationId xmlns:p14="http://schemas.microsoft.com/office/powerpoint/2010/main" val="151306608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0668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1304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164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1" y="1825625"/>
            <a:ext cx="5114924" cy="3392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6238876" y="1825625"/>
            <a:ext cx="5114925" cy="33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422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798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392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6800" y="4419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36800" y="228600"/>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Date Placeholder 4">
            <a:extLst>
              <a:ext uri="{FF2B5EF4-FFF2-40B4-BE49-F238E27FC236}">
                <a16:creationId xmlns:a16="http://schemas.microsoft.com/office/drawing/2014/main" id="{EA3C66EB-F57B-09FB-7616-AD1C5754FCB2}"/>
              </a:ext>
            </a:extLst>
          </p:cNvPr>
          <p:cNvSpPr>
            <a:spLocks noGrp="1"/>
          </p:cNvSpPr>
          <p:nvPr>
            <p:ph type="dt" sz="half" idx="10"/>
          </p:nvPr>
        </p:nvSpPr>
        <p:spPr/>
        <p:txBody>
          <a:bodyPr/>
          <a:lstStyle>
            <a:lvl1pPr>
              <a:defRPr/>
            </a:lvl1pPr>
          </a:lstStyle>
          <a:p>
            <a:pPr>
              <a:defRPr/>
            </a:pPr>
            <a:fld id="{79324105-8232-441D-A5D2-75B0BE1B4D62}" type="datetimeFigureOut">
              <a:rPr lang="en-US"/>
              <a:pPr>
                <a:defRPr/>
              </a:pPr>
              <a:t>7/30/2025</a:t>
            </a:fld>
            <a:endParaRPr lang="en-US"/>
          </a:p>
        </p:txBody>
      </p:sp>
      <p:sp>
        <p:nvSpPr>
          <p:cNvPr id="5" name="Slide Number Placeholder 6">
            <a:extLst>
              <a:ext uri="{FF2B5EF4-FFF2-40B4-BE49-F238E27FC236}">
                <a16:creationId xmlns:a16="http://schemas.microsoft.com/office/drawing/2014/main" id="{4A684EAD-2700-7ECD-9E76-AE8FC3D48D13}"/>
              </a:ext>
            </a:extLst>
          </p:cNvPr>
          <p:cNvSpPr>
            <a:spLocks noGrp="1"/>
          </p:cNvSpPr>
          <p:nvPr>
            <p:ph type="sldNum" sz="quarter" idx="11"/>
          </p:nvPr>
        </p:nvSpPr>
        <p:spPr/>
        <p:txBody>
          <a:bodyPr/>
          <a:lstStyle>
            <a:lvl1pPr>
              <a:defRPr/>
            </a:lvl1pPr>
          </a:lstStyle>
          <a:p>
            <a:pPr>
              <a:defRPr/>
            </a:pPr>
            <a:fld id="{89040E92-D51E-4262-9915-DFE8D8747E42}" type="slidenum">
              <a:rPr lang="en-US"/>
              <a:pPr>
                <a:defRPr/>
              </a:pPr>
              <a:t>‹#›</a:t>
            </a:fld>
            <a:endParaRPr lang="en-US"/>
          </a:p>
        </p:txBody>
      </p:sp>
    </p:spTree>
    <p:extLst>
      <p:ext uri="{BB962C8B-B14F-4D97-AF65-F5344CB8AC3E}">
        <p14:creationId xmlns:p14="http://schemas.microsoft.com/office/powerpoint/2010/main" val="271132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987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gradFill rotWithShape="0">
          <a:gsLst>
            <a:gs pos="0">
              <a:srgbClr val="F2F2F2"/>
            </a:gs>
            <a:gs pos="100000">
              <a:schemeClr val="bg1"/>
            </a:gs>
          </a:gsLst>
          <a:lin ang="18900000"/>
        </a:gradFill>
        <a:effectLst/>
      </p:bgPr>
    </p:bg>
    <p:spTree>
      <p:nvGrpSpPr>
        <p:cNvPr id="1" name="Shape 26"/>
        <p:cNvGrpSpPr/>
        <p:nvPr/>
      </p:nvGrpSpPr>
      <p:grpSpPr>
        <a:xfrm>
          <a:off x="0" y="0"/>
          <a:ext cx="0" cy="0"/>
          <a:chOff x="0" y="0"/>
          <a:chExt cx="0" cy="0"/>
        </a:xfrm>
      </p:grpSpPr>
      <p:sp>
        <p:nvSpPr>
          <p:cNvPr id="2" name="Google Shape;27;p5">
            <a:extLst>
              <a:ext uri="{FF2B5EF4-FFF2-40B4-BE49-F238E27FC236}">
                <a16:creationId xmlns:a16="http://schemas.microsoft.com/office/drawing/2014/main" id="{D659CF31-0C3B-B7FB-7CFB-3C223DBAC193}"/>
              </a:ext>
            </a:extLst>
          </p:cNvPr>
          <p:cNvSpPr/>
          <p:nvPr/>
        </p:nvSpPr>
        <p:spPr>
          <a:xfrm rot="5400000">
            <a:off x="218017" y="620183"/>
            <a:ext cx="844550" cy="1280584"/>
          </a:xfrm>
          <a:prstGeom prst="round2SameRect">
            <a:avLst>
              <a:gd name="adj1" fmla="val 50000"/>
              <a:gd name="adj2" fmla="val 0"/>
            </a:avLst>
          </a:prstGeom>
          <a:solidFill>
            <a:schemeClr val="accent1"/>
          </a:solidFill>
          <a:ln>
            <a:noFill/>
          </a:ln>
        </p:spPr>
        <p:txBody>
          <a:bodyPr spcFirstLastPara="1" lIns="91425" tIns="91425" rIns="91425" bIns="91425" anchor="ctr"/>
          <a:lstStyle/>
          <a:p>
            <a:pPr>
              <a:spcBef>
                <a:spcPts val="0"/>
              </a:spcBef>
              <a:spcAft>
                <a:spcPts val="0"/>
              </a:spcAft>
              <a:defRPr/>
            </a:pPr>
            <a:endParaRPr sz="1800"/>
          </a:p>
        </p:txBody>
      </p:sp>
      <p:pic>
        <p:nvPicPr>
          <p:cNvPr id="3" name="Google Shape;28;p5">
            <a:extLst>
              <a:ext uri="{FF2B5EF4-FFF2-40B4-BE49-F238E27FC236}">
                <a16:creationId xmlns:a16="http://schemas.microsoft.com/office/drawing/2014/main" id="{9465C26B-1EAD-490A-9262-0E3B6DD6477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29;p5"/>
          <p:cNvSpPr txBox="1">
            <a:spLocks noGrp="1"/>
          </p:cNvSpPr>
          <p:nvPr>
            <p:ph type="title"/>
          </p:nvPr>
        </p:nvSpPr>
        <p:spPr>
          <a:xfrm>
            <a:off x="1392633" y="838200"/>
            <a:ext cx="9610000" cy="844400"/>
          </a:xfrm>
          <a:prstGeom prst="rect">
            <a:avLst/>
          </a:prstGeom>
        </p:spPr>
        <p:txBody>
          <a:bodyPr spcFirstLastPara="1" lIns="0" tIns="0" rIns="0" b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1392633" y="1828800"/>
            <a:ext cx="9610000" cy="3676800"/>
          </a:xfrm>
          <a:prstGeom prst="rect">
            <a:avLst/>
          </a:prstGeom>
        </p:spPr>
        <p:txBody>
          <a:bodyPr spcFirstLastPara="1" wrap="square" lIns="0" tIns="0" rIns="0" bIns="0" anchor="t" anchorCtr="0">
            <a:noAutofit/>
          </a:bodyPr>
          <a:lstStyle>
            <a:lvl1pPr marL="457189" lvl="0" indent="-380990" rtl="0">
              <a:spcBef>
                <a:spcPts val="0"/>
              </a:spcBef>
              <a:spcAft>
                <a:spcPts val="0"/>
              </a:spcAft>
              <a:buSzPts val="2400"/>
              <a:buChar char="●"/>
              <a:defRPr/>
            </a:lvl1pPr>
            <a:lvl2pPr marL="914378" lvl="1" indent="-380990" rtl="0">
              <a:spcBef>
                <a:spcPts val="800"/>
              </a:spcBef>
              <a:spcAft>
                <a:spcPts val="0"/>
              </a:spcAft>
              <a:buSzPts val="2400"/>
              <a:buChar char="○"/>
              <a:defRPr/>
            </a:lvl2pPr>
            <a:lvl3pPr marL="1371566" lvl="2" indent="-380990" rtl="0">
              <a:spcBef>
                <a:spcPts val="800"/>
              </a:spcBef>
              <a:spcAft>
                <a:spcPts val="0"/>
              </a:spcAft>
              <a:buSzPts val="2400"/>
              <a:buChar char="■"/>
              <a:defRPr/>
            </a:lvl3pPr>
            <a:lvl4pPr marL="1828754" lvl="3" indent="-380990" rtl="0">
              <a:spcBef>
                <a:spcPts val="800"/>
              </a:spcBef>
              <a:spcAft>
                <a:spcPts val="0"/>
              </a:spcAft>
              <a:buSzPts val="2400"/>
              <a:buChar char="●"/>
              <a:defRPr/>
            </a:lvl4pPr>
            <a:lvl5pPr marL="2285943" lvl="4" indent="-380990" rtl="0">
              <a:spcBef>
                <a:spcPts val="800"/>
              </a:spcBef>
              <a:spcAft>
                <a:spcPts val="0"/>
              </a:spcAft>
              <a:buSzPts val="2400"/>
              <a:buChar char="○"/>
              <a:defRPr/>
            </a:lvl5pPr>
            <a:lvl6pPr marL="2743132" lvl="5" indent="-380990" rtl="0">
              <a:spcBef>
                <a:spcPts val="800"/>
              </a:spcBef>
              <a:spcAft>
                <a:spcPts val="0"/>
              </a:spcAft>
              <a:buSzPts val="2400"/>
              <a:buChar char="■"/>
              <a:defRPr/>
            </a:lvl6pPr>
            <a:lvl7pPr marL="3200320" lvl="6" indent="-380990" rtl="0">
              <a:spcBef>
                <a:spcPts val="800"/>
              </a:spcBef>
              <a:spcAft>
                <a:spcPts val="0"/>
              </a:spcAft>
              <a:buSzPts val="2400"/>
              <a:buChar char="●"/>
              <a:defRPr/>
            </a:lvl7pPr>
            <a:lvl8pPr marL="3657509" lvl="7" indent="-380990" rtl="0">
              <a:spcBef>
                <a:spcPts val="800"/>
              </a:spcBef>
              <a:spcAft>
                <a:spcPts val="0"/>
              </a:spcAft>
              <a:buSzPts val="2400"/>
              <a:buChar char="○"/>
              <a:defRPr/>
            </a:lvl8pPr>
            <a:lvl9pPr marL="4114697" lvl="8" indent="-380990" rtl="0">
              <a:spcBef>
                <a:spcPts val="800"/>
              </a:spcBef>
              <a:spcAft>
                <a:spcPts val="800"/>
              </a:spcAft>
              <a:buSzPts val="2400"/>
              <a:buChar char="■"/>
              <a:defRPr/>
            </a:lvl9pPr>
          </a:lstStyle>
          <a:p>
            <a:endParaRPr/>
          </a:p>
        </p:txBody>
      </p:sp>
      <p:sp>
        <p:nvSpPr>
          <p:cNvPr id="4" name="Google Shape;31;p5">
            <a:extLst>
              <a:ext uri="{FF2B5EF4-FFF2-40B4-BE49-F238E27FC236}">
                <a16:creationId xmlns:a16="http://schemas.microsoft.com/office/drawing/2014/main" id="{FD8835E1-66BA-F098-859C-FC56211280EA}"/>
              </a:ext>
            </a:extLst>
          </p:cNvPr>
          <p:cNvSpPr txBox="1">
            <a:spLocks noGrp="1"/>
          </p:cNvSpPr>
          <p:nvPr>
            <p:ph type="sldNum" idx="10"/>
          </p:nvPr>
        </p:nvSpPr>
        <p:spPr>
          <a:xfrm>
            <a:off x="11493501" y="6173788"/>
            <a:ext cx="698500" cy="684212"/>
          </a:xfrm>
        </p:spPr>
        <p:txBody>
          <a:bodyPr spcFirstLastPara="1" wrap="square" lIns="0" tIns="0" rIns="0" bIns="0" anchorCtr="0">
            <a:noAutofit/>
          </a:bodyPr>
          <a:lstStyle>
            <a:lvl1pPr lvl="0" rtl="0">
              <a:buNone/>
              <a:defRPr smtClean="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EAB3F2BB-D489-44F0-87F8-464C42FBA732}" type="slidenum">
              <a:rPr lang="en"/>
              <a:pPr>
                <a:defRPr/>
              </a:pPr>
              <a:t>‹#›</a:t>
            </a:fld>
            <a:endParaRPr lang="en"/>
          </a:p>
        </p:txBody>
      </p:sp>
    </p:spTree>
    <p:extLst>
      <p:ext uri="{BB962C8B-B14F-4D97-AF65-F5344CB8AC3E}">
        <p14:creationId xmlns:p14="http://schemas.microsoft.com/office/powerpoint/2010/main" val="2409788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4"/>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57A806-A708-451A-BE03-8D0F2C134D10}" type="datetime1">
              <a:rPr lang="en-US" smtClean="0"/>
              <a:t>7/30/2025</a:t>
            </a:fld>
            <a:endParaRPr lang="en-US"/>
          </a:p>
        </p:txBody>
      </p:sp>
      <p:sp>
        <p:nvSpPr>
          <p:cNvPr id="6" name="Slide Number Placeholder 5"/>
          <p:cNvSpPr>
            <a:spLocks noGrp="1"/>
          </p:cNvSpPr>
          <p:nvPr>
            <p:ph type="sldNum" sz="quarter" idx="12"/>
          </p:nvPr>
        </p:nvSpPr>
        <p:spPr/>
        <p:txBody>
          <a:bodyPr/>
          <a:lstStyle/>
          <a:p>
            <a:fld id="{D2819C6F-B317-4825-9623-6B329F4B24D9}" type="slidenum">
              <a:rPr lang="en-US" smtClean="0"/>
              <a:pPr/>
              <a:t>‹#›</a:t>
            </a:fld>
            <a:endParaRPr lang="en-US"/>
          </a:p>
        </p:txBody>
      </p:sp>
    </p:spTree>
    <p:extLst>
      <p:ext uri="{BB962C8B-B14F-4D97-AF65-F5344CB8AC3E}">
        <p14:creationId xmlns:p14="http://schemas.microsoft.com/office/powerpoint/2010/main" val="275663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AEDBA-88B1-4C6E-8600-E37BA23698E0}" type="datetime1">
              <a:rPr lang="en-US" smtClean="0"/>
              <a:t>7/30/2025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19C6F-B317-4825-9623-6B329F4B24D9}" type="slidenum">
              <a:rPr lang="en-US" smtClean="0"/>
              <a:pPr/>
              <a:t>‹#›</a:t>
            </a:fld>
            <a:endParaRPr lang="en-US"/>
          </a:p>
        </p:txBody>
      </p:sp>
    </p:spTree>
    <p:extLst>
      <p:ext uri="{BB962C8B-B14F-4D97-AF65-F5344CB8AC3E}">
        <p14:creationId xmlns:p14="http://schemas.microsoft.com/office/powerpoint/2010/main" val="3088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8D45E-03FA-4EAF-B473-F64BA132BD2E}" type="datetime1">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A04E7-9EA7-4ABC-9356-CDEA9115CD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4E95-CAEC-4AB2-B6B2-EEBACCEC6FF3}"/>
              </a:ext>
            </a:extLst>
          </p:cNvPr>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a:extLst>
              <a:ext uri="{FF2B5EF4-FFF2-40B4-BE49-F238E27FC236}">
                <a16:creationId xmlns:a16="http://schemas.microsoft.com/office/drawing/2014/main" id="{952C74EF-5FBD-4C77-95D2-15AC632480D6}"/>
              </a:ext>
            </a:extLst>
          </p:cNvPr>
          <p:cNvSpPr>
            <a:spLocks noGrp="1"/>
          </p:cNvSpPr>
          <p:nvPr>
            <p:ph type="subTitle" idx="1"/>
          </p:nvPr>
        </p:nvSpPr>
        <p:spPr>
          <a:xfrm>
            <a:off x="1828800" y="3886200"/>
            <a:ext cx="85344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4134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3.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02595B-81C3-47C0-8325-52A923459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4CC571-B2A3-46BB-B54E-E6666C86C487}"/>
              </a:ext>
            </a:extLst>
          </p:cNvPr>
          <p:cNvSpPr>
            <a:spLocks noGrp="1"/>
          </p:cNvSpPr>
          <p:nvPr>
            <p:ph type="body" idx="1"/>
          </p:nvPr>
        </p:nvSpPr>
        <p:spPr>
          <a:xfrm>
            <a:off x="838200" y="1825625"/>
            <a:ext cx="10515600" cy="33925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company name&#10;&#10;Description automatically generated">
            <a:extLst>
              <a:ext uri="{FF2B5EF4-FFF2-40B4-BE49-F238E27FC236}">
                <a16:creationId xmlns:a16="http://schemas.microsoft.com/office/drawing/2014/main" id="{EFBE1321-5D18-476C-B80B-B45AA4D3256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283453" y="5481550"/>
            <a:ext cx="1625093" cy="1206714"/>
          </a:xfrm>
          <a:prstGeom prst="rect">
            <a:avLst/>
          </a:prstGeom>
        </p:spPr>
      </p:pic>
      <p:cxnSp>
        <p:nvCxnSpPr>
          <p:cNvPr id="8" name="Straight Connector 7">
            <a:extLst>
              <a:ext uri="{FF2B5EF4-FFF2-40B4-BE49-F238E27FC236}">
                <a16:creationId xmlns:a16="http://schemas.microsoft.com/office/drawing/2014/main" id="{70D6EB20-42C2-48F3-8B08-042B0547DB62}"/>
              </a:ext>
            </a:extLst>
          </p:cNvPr>
          <p:cNvCxnSpPr>
            <a:cxnSpLocks/>
          </p:cNvCxnSpPr>
          <p:nvPr userDrawn="1"/>
        </p:nvCxnSpPr>
        <p:spPr>
          <a:xfrm>
            <a:off x="621102" y="5349875"/>
            <a:ext cx="10946921" cy="0"/>
          </a:xfrm>
          <a:prstGeom prst="line">
            <a:avLst/>
          </a:prstGeom>
          <a:ln>
            <a:solidFill>
              <a:srgbClr val="C1D82E"/>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49637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800"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9600" y="274639"/>
            <a:ext cx="843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49600" y="1600203"/>
            <a:ext cx="843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3200" y="6324601"/>
            <a:ext cx="2641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2AFEA-ED39-4675-82A8-F6FF8F84F9E8}" type="datetime1">
              <a:rPr lang="en-US" smtClean="0"/>
              <a:t>7/30/2025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A04E7-9EA7-4ABC-9356-CDEA9115CD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02595B-81C3-47C0-8325-52A923459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4CC571-B2A3-46BB-B54E-E6666C86C487}"/>
              </a:ext>
            </a:extLst>
          </p:cNvPr>
          <p:cNvSpPr>
            <a:spLocks noGrp="1"/>
          </p:cNvSpPr>
          <p:nvPr>
            <p:ph type="body" idx="1"/>
          </p:nvPr>
        </p:nvSpPr>
        <p:spPr>
          <a:xfrm>
            <a:off x="838200" y="1825625"/>
            <a:ext cx="10515600" cy="33925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company name&#10;&#10;Description automatically generated">
            <a:extLst>
              <a:ext uri="{FF2B5EF4-FFF2-40B4-BE49-F238E27FC236}">
                <a16:creationId xmlns:a16="http://schemas.microsoft.com/office/drawing/2014/main" id="{EFBE1321-5D18-476C-B80B-B45AA4D325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83453" y="5481550"/>
            <a:ext cx="1625093" cy="1206714"/>
          </a:xfrm>
          <a:prstGeom prst="rect">
            <a:avLst/>
          </a:prstGeom>
        </p:spPr>
      </p:pic>
      <p:cxnSp>
        <p:nvCxnSpPr>
          <p:cNvPr id="8" name="Straight Connector 7">
            <a:extLst>
              <a:ext uri="{FF2B5EF4-FFF2-40B4-BE49-F238E27FC236}">
                <a16:creationId xmlns:a16="http://schemas.microsoft.com/office/drawing/2014/main" id="{70D6EB20-42C2-48F3-8B08-042B0547DB62}"/>
              </a:ext>
            </a:extLst>
          </p:cNvPr>
          <p:cNvCxnSpPr>
            <a:cxnSpLocks/>
          </p:cNvCxnSpPr>
          <p:nvPr userDrawn="1"/>
        </p:nvCxnSpPr>
        <p:spPr>
          <a:xfrm>
            <a:off x="621102" y="5349875"/>
            <a:ext cx="10946921" cy="0"/>
          </a:xfrm>
          <a:prstGeom prst="line">
            <a:avLst/>
          </a:prstGeom>
          <a:ln>
            <a:solidFill>
              <a:srgbClr val="C1D82E"/>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6365603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45237"/>
            <a:ext cx="10515600" cy="9302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712912"/>
            <a:ext cx="10515600" cy="3432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24105-8232-441D-A5D2-75B0BE1B4D62}" type="datetimeFigureOut">
              <a:rPr lang="en-US" smtClean="0"/>
              <a:pPr/>
              <a:t>7/30/2025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19C6F-B317-4825-9623-6B329F4B24D9}" type="slidenum">
              <a:rPr lang="en-US" smtClean="0"/>
              <a:pPr/>
              <a:t>‹#›</a:t>
            </a:fld>
            <a:endParaRPr lang="en-US"/>
          </a:p>
        </p:txBody>
      </p:sp>
      <p:pic>
        <p:nvPicPr>
          <p:cNvPr id="7" name="Picture 6" descr="Logo, company name&#10;&#10;Description automatically generated">
            <a:extLst>
              <a:ext uri="{FF2B5EF4-FFF2-40B4-BE49-F238E27FC236}">
                <a16:creationId xmlns:a16="http://schemas.microsoft.com/office/drawing/2014/main" id="{3EE87BCB-BC27-49BE-9678-0DB231452EE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283453" y="5481550"/>
            <a:ext cx="1625093" cy="1206714"/>
          </a:xfrm>
          <a:prstGeom prst="rect">
            <a:avLst/>
          </a:prstGeom>
        </p:spPr>
      </p:pic>
      <p:cxnSp>
        <p:nvCxnSpPr>
          <p:cNvPr id="8" name="Straight Connector 7">
            <a:extLst>
              <a:ext uri="{FF2B5EF4-FFF2-40B4-BE49-F238E27FC236}">
                <a16:creationId xmlns:a16="http://schemas.microsoft.com/office/drawing/2014/main" id="{1DFB68E0-0E27-4825-B09E-37260221930C}"/>
              </a:ext>
            </a:extLst>
          </p:cNvPr>
          <p:cNvCxnSpPr>
            <a:cxnSpLocks/>
          </p:cNvCxnSpPr>
          <p:nvPr userDrawn="1"/>
        </p:nvCxnSpPr>
        <p:spPr>
          <a:xfrm>
            <a:off x="621102" y="5349875"/>
            <a:ext cx="10946921" cy="0"/>
          </a:xfrm>
          <a:prstGeom prst="line">
            <a:avLst/>
          </a:prstGeom>
          <a:ln>
            <a:solidFill>
              <a:srgbClr val="C1D82E"/>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2705778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4130754-00FA-D29C-A8DA-A98A1FA26DBE}"/>
              </a:ext>
            </a:extLst>
          </p:cNvPr>
          <p:cNvSpPr>
            <a:spLocks noGrp="1" noChangeArrowheads="1"/>
          </p:cNvSpPr>
          <p:nvPr>
            <p:ph type="title"/>
          </p:nvPr>
        </p:nvSpPr>
        <p:spPr bwMode="auto">
          <a:xfrm>
            <a:off x="838200" y="344489"/>
            <a:ext cx="105156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CBBD99FA-5A06-9B99-4818-AEA95C60D540}"/>
              </a:ext>
            </a:extLst>
          </p:cNvPr>
          <p:cNvSpPr>
            <a:spLocks noGrp="1"/>
          </p:cNvSpPr>
          <p:nvPr>
            <p:ph type="body" idx="1"/>
          </p:nvPr>
        </p:nvSpPr>
        <p:spPr>
          <a:xfrm>
            <a:off x="838200" y="1712914"/>
            <a:ext cx="10515600" cy="3432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578D2-3E5B-E01D-58FA-EBC321CB8A4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79324105-8232-441D-A5D2-75B0BE1B4D62}" type="datetimeFigureOut">
              <a:rPr lang="en-US"/>
              <a:pPr>
                <a:defRPr/>
              </a:pPr>
              <a:t>7/30/2025</a:t>
            </a:fld>
            <a:endParaRPr lang="en-US"/>
          </a:p>
        </p:txBody>
      </p:sp>
      <p:sp>
        <p:nvSpPr>
          <p:cNvPr id="5" name="Footer Placeholder 4">
            <a:extLst>
              <a:ext uri="{FF2B5EF4-FFF2-40B4-BE49-F238E27FC236}">
                <a16:creationId xmlns:a16="http://schemas.microsoft.com/office/drawing/2014/main" id="{9A3E5319-966B-FA1B-C9A1-ACA92A637D0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0BEDBE9-CFFD-FDB6-B1A5-B5554F7516A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3BA88BAC-AB6C-4FB3-97FB-B34EC6299EF6}" type="slidenum">
              <a:rPr lang="en-US"/>
              <a:pPr>
                <a:defRPr/>
              </a:pPr>
              <a:t>‹#›</a:t>
            </a:fld>
            <a:endParaRPr lang="en-US"/>
          </a:p>
        </p:txBody>
      </p:sp>
      <p:pic>
        <p:nvPicPr>
          <p:cNvPr id="2055" name="Picture 6" descr="Logo, company name&#10;&#10;Description automatically generated">
            <a:extLst>
              <a:ext uri="{FF2B5EF4-FFF2-40B4-BE49-F238E27FC236}">
                <a16:creationId xmlns:a16="http://schemas.microsoft.com/office/drawing/2014/main" id="{C49213B5-C260-2200-5973-A3682BBA7256}"/>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283200" y="5481638"/>
            <a:ext cx="1625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6A7D1DC1-4879-5108-F71B-6D187B7CBA12}"/>
              </a:ext>
            </a:extLst>
          </p:cNvPr>
          <p:cNvCxnSpPr>
            <a:cxnSpLocks/>
          </p:cNvCxnSpPr>
          <p:nvPr userDrawn="1"/>
        </p:nvCxnSpPr>
        <p:spPr>
          <a:xfrm>
            <a:off x="620184" y="5349875"/>
            <a:ext cx="10947400" cy="0"/>
          </a:xfrm>
          <a:prstGeom prst="line">
            <a:avLst/>
          </a:prstGeom>
          <a:ln>
            <a:solidFill>
              <a:srgbClr val="C1D82E"/>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0808078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panose="020F0502020204030204" pitchFamily="34" charset="0"/>
        </a:defRPr>
      </a:lvl2pPr>
      <a:lvl3pPr algn="l" defTabSz="685800" rtl="0" fontAlgn="base">
        <a:lnSpc>
          <a:spcPct val="90000"/>
        </a:lnSpc>
        <a:spcBef>
          <a:spcPct val="0"/>
        </a:spcBef>
        <a:spcAft>
          <a:spcPct val="0"/>
        </a:spcAft>
        <a:defRPr sz="3300">
          <a:solidFill>
            <a:schemeClr val="tx1"/>
          </a:solidFill>
          <a:latin typeface="Calibri" panose="020F0502020204030204" pitchFamily="34" charset="0"/>
        </a:defRPr>
      </a:lvl3pPr>
      <a:lvl4pPr algn="l" defTabSz="685800" rtl="0" fontAlgn="base">
        <a:lnSpc>
          <a:spcPct val="90000"/>
        </a:lnSpc>
        <a:spcBef>
          <a:spcPct val="0"/>
        </a:spcBef>
        <a:spcAft>
          <a:spcPct val="0"/>
        </a:spcAft>
        <a:defRPr sz="3300">
          <a:solidFill>
            <a:schemeClr val="tx1"/>
          </a:solidFill>
          <a:latin typeface="Calibri" panose="020F0502020204030204" pitchFamily="34" charset="0"/>
        </a:defRPr>
      </a:lvl4pPr>
      <a:lvl5pPr algn="l" defTabSz="685800" rtl="0" fontAlgn="base">
        <a:lnSpc>
          <a:spcPct val="90000"/>
        </a:lnSpc>
        <a:spcBef>
          <a:spcPct val="0"/>
        </a:spcBef>
        <a:spcAft>
          <a:spcPct val="0"/>
        </a:spcAft>
        <a:defRPr sz="33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panose="020F05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21.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breakthecycle.org/dating-violence-research" TargetMode="Externa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21.xml"/><Relationship Id="rId1" Type="http://schemas.openxmlformats.org/officeDocument/2006/relationships/tags" Target="../tags/tag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1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hyperlink" Target="https://dpps.msu.edu/news-and-alerts/news/what-is-sextortion-and-how-to-prevent-it" TargetMode="Externa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hyperlink" Target="https://www.icactaskforce.org/"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7.xml"/><Relationship Id="rId7" Type="http://schemas.openxmlformats.org/officeDocument/2006/relationships/diagramColors" Target="../diagrams/colors3.xml"/><Relationship Id="rId2" Type="http://schemas.openxmlformats.org/officeDocument/2006/relationships/slideLayout" Target="../slideLayouts/slideLayout52.xml"/><Relationship Id="rId1" Type="http://schemas.openxmlformats.org/officeDocument/2006/relationships/tags" Target="../tags/tag3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tags" Target="../tags/tag39.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40.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ags" Target="../tags/tag4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ags" Target="../tags/tag43.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44.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ags" Target="../tags/tag45.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4C657D-8D10-4D5C-9908-1462F4B844D3}"/>
              </a:ext>
            </a:extLst>
          </p:cNvPr>
          <p:cNvSpPr>
            <a:spLocks noGrp="1"/>
          </p:cNvSpPr>
          <p:nvPr>
            <p:ph type="title"/>
          </p:nvPr>
        </p:nvSpPr>
        <p:spPr/>
        <p:txBody>
          <a:bodyPr>
            <a:normAutofit/>
          </a:bodyPr>
          <a:lstStyle/>
          <a:p>
            <a:pPr algn="ctr"/>
            <a:r>
              <a:rPr lang="en-US" b="1">
                <a:solidFill>
                  <a:srgbClr val="0070C0"/>
                </a:solidFill>
              </a:rPr>
              <a:t>The Center for </a:t>
            </a:r>
            <a:br>
              <a:rPr lang="en-US" b="1">
                <a:solidFill>
                  <a:srgbClr val="0070C0"/>
                </a:solidFill>
              </a:rPr>
            </a:br>
            <a:r>
              <a:rPr lang="en-US" b="1">
                <a:solidFill>
                  <a:srgbClr val="0070C0"/>
                </a:solidFill>
              </a:rPr>
              <a:t>Family Safety and Healing</a:t>
            </a:r>
            <a:endParaRPr lang="en-US" b="1"/>
          </a:p>
        </p:txBody>
      </p:sp>
      <p:sp>
        <p:nvSpPr>
          <p:cNvPr id="7" name="Content Placeholder 6">
            <a:extLst>
              <a:ext uri="{FF2B5EF4-FFF2-40B4-BE49-F238E27FC236}">
                <a16:creationId xmlns:a16="http://schemas.microsoft.com/office/drawing/2014/main" id="{EBB90122-495C-4B96-BB36-945F8B38C077}"/>
              </a:ext>
            </a:extLst>
          </p:cNvPr>
          <p:cNvSpPr>
            <a:spLocks noGrp="1"/>
          </p:cNvSpPr>
          <p:nvPr>
            <p:ph idx="1"/>
          </p:nvPr>
        </p:nvSpPr>
        <p:spPr>
          <a:xfrm>
            <a:off x="594803" y="1825625"/>
            <a:ext cx="10955045" cy="3392574"/>
          </a:xfrm>
        </p:spPr>
        <p:txBody>
          <a:bodyPr vert="horz" lIns="91440" tIns="45720" rIns="91440" bIns="45720" rtlCol="0" anchor="t">
            <a:normAutofit lnSpcReduction="10000"/>
          </a:bodyPr>
          <a:lstStyle/>
          <a:p>
            <a:pPr marL="0" indent="0" algn="ctr">
              <a:buNone/>
            </a:pPr>
            <a:endParaRPr lang="en-US" sz="4400" dirty="0"/>
          </a:p>
          <a:p>
            <a:pPr marL="0" indent="0" algn="ctr">
              <a:buNone/>
            </a:pPr>
            <a:r>
              <a:rPr lang="en-US" sz="4400" dirty="0"/>
              <a:t>Supporting Healthy Teen Relationships +</a:t>
            </a:r>
          </a:p>
          <a:p>
            <a:pPr marL="0" indent="0" algn="ctr">
              <a:buNone/>
            </a:pPr>
            <a:r>
              <a:rPr lang="en-US" sz="4400" dirty="0"/>
              <a:t>Social Media</a:t>
            </a:r>
          </a:p>
          <a:p>
            <a:pPr marL="0" indent="0" algn="ctr">
              <a:buNone/>
            </a:pPr>
            <a:endParaRPr lang="en-US" sz="4400" dirty="0"/>
          </a:p>
          <a:p>
            <a:pPr marL="0" indent="0" algn="ctr">
              <a:buNone/>
            </a:pPr>
            <a:r>
              <a:rPr lang="en-US" sz="3200" dirty="0"/>
              <a:t>Caitlin Tully</a:t>
            </a:r>
            <a:endParaRPr lang="en-US" sz="3200" dirty="0">
              <a:cs typeface="Arial"/>
            </a:endParaRPr>
          </a:p>
        </p:txBody>
      </p:sp>
    </p:spTree>
    <p:custDataLst>
      <p:tags r:id="rId1"/>
    </p:custDataLst>
    <p:extLst>
      <p:ext uri="{BB962C8B-B14F-4D97-AF65-F5344CB8AC3E}">
        <p14:creationId xmlns:p14="http://schemas.microsoft.com/office/powerpoint/2010/main" val="939341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FCF8FAE7-A43F-4E08-9B8D-5FD52FC84671}"/>
              </a:ext>
            </a:extLst>
          </p:cNvPr>
          <p:cNvGraphicFramePr>
            <a:graphicFrameLocks noGrp="1"/>
          </p:cNvGraphicFramePr>
          <p:nvPr>
            <p:ph idx="1"/>
            <p:extLst>
              <p:ext uri="{D42A27DB-BD31-4B8C-83A1-F6EECF244321}">
                <p14:modId xmlns:p14="http://schemas.microsoft.com/office/powerpoint/2010/main" val="2750205488"/>
              </p:ext>
            </p:extLst>
          </p:nvPr>
        </p:nvGraphicFramePr>
        <p:xfrm>
          <a:off x="762000" y="533400"/>
          <a:ext cx="10668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97316A49-0141-43D9-B17E-23AD65D097B1}"/>
              </a:ext>
            </a:extLst>
          </p:cNvPr>
          <p:cNvSpPr txBox="1"/>
          <p:nvPr/>
        </p:nvSpPr>
        <p:spPr>
          <a:xfrm>
            <a:off x="3048000" y="4876800"/>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https://www.breakthecycle.org/dating-violence-research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25040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0F44592-5749-41CB-83D4-FE8ACA7E0A11}"/>
              </a:ext>
            </a:extLst>
          </p:cNvPr>
          <p:cNvGraphicFramePr>
            <a:graphicFrameLocks noGrp="1"/>
          </p:cNvGraphicFramePr>
          <p:nvPr>
            <p:ph idx="1"/>
            <p:extLst>
              <p:ext uri="{D42A27DB-BD31-4B8C-83A1-F6EECF244321}">
                <p14:modId xmlns:p14="http://schemas.microsoft.com/office/powerpoint/2010/main" val="645343708"/>
              </p:ext>
            </p:extLst>
          </p:nvPr>
        </p:nvGraphicFramePr>
        <p:xfrm>
          <a:off x="685800" y="533400"/>
          <a:ext cx="10820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0208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Engaging in </a:t>
            </a:r>
            <a:r>
              <a:rPr lang="en-US" u="sng" dirty="0">
                <a:solidFill>
                  <a:srgbClr val="0070C0"/>
                </a:solidFill>
                <a:latin typeface="Arial" panose="020B0604020202020204" pitchFamily="34" charset="0"/>
                <a:cs typeface="Arial" panose="020B0604020202020204" pitchFamily="34" charset="0"/>
              </a:rPr>
              <a:t>Abusive</a:t>
            </a:r>
            <a:r>
              <a:rPr lang="en-US" dirty="0">
                <a:solidFill>
                  <a:srgbClr val="0070C0"/>
                </a:solidFill>
                <a:latin typeface="Arial" panose="020B0604020202020204" pitchFamily="34" charset="0"/>
                <a:cs typeface="Arial" panose="020B0604020202020204" pitchFamily="34" charset="0"/>
              </a:rPr>
              <a:t> Behavior</a:t>
            </a:r>
          </a:p>
        </p:txBody>
      </p:sp>
      <p:sp>
        <p:nvSpPr>
          <p:cNvPr id="3" name="Content Placeholder 2"/>
          <p:cNvSpPr>
            <a:spLocks noGrp="1"/>
          </p:cNvSpPr>
          <p:nvPr>
            <p:ph idx="1"/>
          </p:nvPr>
        </p:nvSpPr>
        <p:spPr>
          <a:xfrm>
            <a:off x="762000" y="1371600"/>
            <a:ext cx="10668000" cy="3962399"/>
          </a:xfrm>
        </p:spPr>
        <p:txBody>
          <a:bodyPr>
            <a:normAutofit lnSpcReduction="10000"/>
          </a:bodyPr>
          <a:lstStyle/>
          <a:p>
            <a:pPr>
              <a:lnSpc>
                <a:spcPct val="120000"/>
              </a:lnSpc>
            </a:pPr>
            <a:r>
              <a:rPr lang="en-US" sz="3200" dirty="0">
                <a:latin typeface="Arial" panose="020B0604020202020204" pitchFamily="34" charset="0"/>
                <a:cs typeface="Arial" panose="020B0604020202020204" pitchFamily="34" charset="0"/>
              </a:rPr>
              <a:t>Exhibit a controlling attitude toward their partner or others</a:t>
            </a:r>
          </a:p>
          <a:p>
            <a:pPr lvl="1">
              <a:lnSpc>
                <a:spcPct val="120000"/>
              </a:lnSpc>
            </a:pPr>
            <a:r>
              <a:rPr lang="en-US" sz="2800" dirty="0">
                <a:latin typeface="Arial" panose="020B0604020202020204" pitchFamily="34" charset="0"/>
                <a:cs typeface="Arial" panose="020B0604020202020204" pitchFamily="34" charset="0"/>
              </a:rPr>
              <a:t>“They aren’t allowed to wear leggings or a crop top. They represent me in school.”</a:t>
            </a:r>
          </a:p>
          <a:p>
            <a:pPr>
              <a:lnSpc>
                <a:spcPct val="120000"/>
              </a:lnSpc>
            </a:pPr>
            <a:r>
              <a:rPr lang="en-US" sz="3200" dirty="0">
                <a:latin typeface="Arial" panose="020B0604020202020204" pitchFamily="34" charset="0"/>
                <a:cs typeface="Arial" panose="020B0604020202020204" pitchFamily="34" charset="0"/>
              </a:rPr>
              <a:t>Believe that abusive behaviors are acceptable/normal</a:t>
            </a:r>
          </a:p>
          <a:p>
            <a:pPr lvl="1">
              <a:lnSpc>
                <a:spcPct val="120000"/>
              </a:lnSpc>
            </a:pPr>
            <a:r>
              <a:rPr lang="en-US" sz="2800" dirty="0">
                <a:latin typeface="Arial" panose="020B0604020202020204" pitchFamily="34" charset="0"/>
                <a:cs typeface="Arial" panose="020B0604020202020204" pitchFamily="34" charset="0"/>
              </a:rPr>
              <a:t>“Everyone looks through their partner’s account. I didn’t hit them.”</a:t>
            </a:r>
          </a:p>
          <a:p>
            <a:pPr marL="0" indent="0">
              <a:lnSpc>
                <a:spcPct val="120000"/>
              </a:lnSpc>
              <a:buNone/>
            </a:pPr>
            <a:endParaRPr lang="en-US" sz="2000" dirty="0"/>
          </a:p>
        </p:txBody>
      </p:sp>
    </p:spTree>
    <p:custDataLst>
      <p:tags r:id="rId1"/>
    </p:custDataLst>
    <p:extLst>
      <p:ext uri="{BB962C8B-B14F-4D97-AF65-F5344CB8AC3E}">
        <p14:creationId xmlns:p14="http://schemas.microsoft.com/office/powerpoint/2010/main" val="398196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Engaging in </a:t>
            </a:r>
            <a:r>
              <a:rPr lang="en-US" u="sng" dirty="0">
                <a:solidFill>
                  <a:srgbClr val="0070C0"/>
                </a:solidFill>
                <a:latin typeface="Arial" panose="020B0604020202020204" pitchFamily="34" charset="0"/>
                <a:cs typeface="Arial" panose="020B0604020202020204" pitchFamily="34" charset="0"/>
              </a:rPr>
              <a:t>Abusive</a:t>
            </a:r>
            <a:r>
              <a:rPr lang="en-US" dirty="0">
                <a:solidFill>
                  <a:srgbClr val="0070C0"/>
                </a:solidFill>
                <a:latin typeface="Arial" panose="020B0604020202020204" pitchFamily="34" charset="0"/>
                <a:cs typeface="Arial" panose="020B0604020202020204" pitchFamily="34" charset="0"/>
              </a:rPr>
              <a:t> Behavior</a:t>
            </a:r>
          </a:p>
        </p:txBody>
      </p:sp>
      <p:sp>
        <p:nvSpPr>
          <p:cNvPr id="3" name="Content Placeholder 2"/>
          <p:cNvSpPr>
            <a:spLocks noGrp="1"/>
          </p:cNvSpPr>
          <p:nvPr>
            <p:ph idx="1"/>
          </p:nvPr>
        </p:nvSpPr>
        <p:spPr>
          <a:xfrm>
            <a:off x="762000" y="1371600"/>
            <a:ext cx="10668000" cy="3962399"/>
          </a:xfrm>
        </p:spPr>
        <p:txBody>
          <a:bodyPr>
            <a:noAutofit/>
          </a:bodyPr>
          <a:lstStyle/>
          <a:p>
            <a:pPr>
              <a:lnSpc>
                <a:spcPct val="120000"/>
              </a:lnSpc>
            </a:pPr>
            <a:r>
              <a:rPr lang="en-US" dirty="0">
                <a:latin typeface="Arial" panose="020B0604020202020204" pitchFamily="34" charset="0"/>
                <a:cs typeface="Arial" panose="020B0604020202020204" pitchFamily="34" charset="0"/>
              </a:rPr>
              <a:t>Rationalize their monitoring, controlling, manipulative, violent or abusive behavior</a:t>
            </a:r>
          </a:p>
          <a:p>
            <a:pPr lvl="1">
              <a:lnSpc>
                <a:spcPct val="120000"/>
              </a:lnSpc>
            </a:pPr>
            <a:r>
              <a:rPr lang="en-US" dirty="0">
                <a:latin typeface="Arial" panose="020B0604020202020204" pitchFamily="34" charset="0"/>
                <a:cs typeface="Arial" panose="020B0604020202020204" pitchFamily="34" charset="0"/>
              </a:rPr>
              <a:t>“It’s my right to treat my partner this way. It’s because I love them so much. I’m just a jealous person.”</a:t>
            </a:r>
          </a:p>
          <a:p>
            <a:pPr>
              <a:lnSpc>
                <a:spcPct val="120000"/>
              </a:lnSpc>
            </a:pPr>
            <a:r>
              <a:rPr lang="en-US" dirty="0">
                <a:latin typeface="Arial" panose="020B0604020202020204" pitchFamily="34" charset="0"/>
                <a:cs typeface="Arial" panose="020B0604020202020204" pitchFamily="34" charset="0"/>
              </a:rPr>
              <a:t>Make excessive and/or unwanted texts, calls or emails to partner</a:t>
            </a:r>
          </a:p>
          <a:p>
            <a:pPr lvl="1">
              <a:lnSpc>
                <a:spcPct val="120000"/>
              </a:lnSpc>
            </a:pPr>
            <a:r>
              <a:rPr lang="en-US" dirty="0">
                <a:latin typeface="Arial" panose="020B0604020202020204" pitchFamily="34" charset="0"/>
                <a:cs typeface="Arial" panose="020B0604020202020204" pitchFamily="34" charset="0"/>
              </a:rPr>
              <a:t>“You better check in with me or else. You have 15 minutes to text me back…”</a:t>
            </a:r>
          </a:p>
        </p:txBody>
      </p:sp>
    </p:spTree>
    <p:custDataLst>
      <p:tags r:id="rId1"/>
    </p:custDataLst>
    <p:extLst>
      <p:ext uri="{BB962C8B-B14F-4D97-AF65-F5344CB8AC3E}">
        <p14:creationId xmlns:p14="http://schemas.microsoft.com/office/powerpoint/2010/main" val="366233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5709E27-4F9B-6B3F-3A89-1DB28D364A97}"/>
              </a:ext>
            </a:extLst>
          </p:cNvPr>
          <p:cNvSpPr>
            <a:spLocks noGrp="1"/>
          </p:cNvSpPr>
          <p:nvPr>
            <p:ph idx="1"/>
          </p:nvPr>
        </p:nvSpPr>
        <p:spPr>
          <a:xfrm>
            <a:off x="2152651" y="1447800"/>
            <a:ext cx="5719763" cy="3613150"/>
          </a:xfrm>
        </p:spPr>
        <p:txBody>
          <a:bodyPr anchor="ctr">
            <a:normAutofit fontScale="92500" lnSpcReduction="10000"/>
          </a:bodyPr>
          <a:lstStyle/>
          <a:p>
            <a:pPr marL="0" indent="0">
              <a:spcAft>
                <a:spcPts val="900"/>
              </a:spcAft>
              <a:buNone/>
              <a:defRPr/>
            </a:pPr>
            <a:r>
              <a:rPr lang="en-US" dirty="0"/>
              <a:t>Accountability with teens engaging in abusive behaviors is an </a:t>
            </a:r>
            <a:r>
              <a:rPr lang="en-US" b="1" dirty="0"/>
              <a:t>opportunity for growth</a:t>
            </a:r>
            <a:r>
              <a:rPr lang="en-US" dirty="0"/>
              <a:t>. </a:t>
            </a:r>
          </a:p>
          <a:p>
            <a:pPr marL="0" indent="0">
              <a:spcAft>
                <a:spcPts val="900"/>
              </a:spcAft>
              <a:buNone/>
              <a:defRPr/>
            </a:pPr>
            <a:r>
              <a:rPr lang="en-US" dirty="0"/>
              <a:t>We can work to re-establish what healthy boundaries are in relationships and provide a space </a:t>
            </a:r>
            <a:r>
              <a:rPr lang="en-US" b="1" dirty="0"/>
              <a:t>to support </a:t>
            </a:r>
            <a:r>
              <a:rPr lang="en-US" dirty="0"/>
              <a:t>the teen’s </a:t>
            </a:r>
            <a:r>
              <a:rPr lang="en-US" b="1" dirty="0"/>
              <a:t>healthy brain development</a:t>
            </a:r>
            <a:r>
              <a:rPr lang="en-US" dirty="0"/>
              <a:t>, so they are able to be in safe, healthy relationships. </a:t>
            </a:r>
          </a:p>
          <a:p>
            <a:pPr lvl="1">
              <a:defRPr/>
            </a:pPr>
            <a:endParaRPr lang="en-US" dirty="0"/>
          </a:p>
        </p:txBody>
      </p:sp>
      <p:pic>
        <p:nvPicPr>
          <p:cNvPr id="56323" name="Picture 6" descr="Brainstorm Illustration Thinking Process Brain Activity Stock Vector  (Royalty Free) 555864181 | Shutterstock">
            <a:extLst>
              <a:ext uri="{FF2B5EF4-FFF2-40B4-BE49-F238E27FC236}">
                <a16:creationId xmlns:a16="http://schemas.microsoft.com/office/drawing/2014/main" id="{AD7E9714-156B-A00C-2C2B-E328FD5BF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567"/>
          <a:stretch>
            <a:fillRect/>
          </a:stretch>
        </p:blipFill>
        <p:spPr bwMode="auto">
          <a:xfrm>
            <a:off x="7872413" y="1797051"/>
            <a:ext cx="2474912"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Experiencing </a:t>
            </a:r>
            <a:r>
              <a:rPr lang="en-US" u="sng" dirty="0">
                <a:solidFill>
                  <a:srgbClr val="0070C0"/>
                </a:solidFill>
                <a:latin typeface="Arial" panose="020B0604020202020204" pitchFamily="34" charset="0"/>
                <a:cs typeface="Arial" panose="020B0604020202020204" pitchFamily="34" charset="0"/>
              </a:rPr>
              <a:t>Abusive</a:t>
            </a:r>
            <a:r>
              <a:rPr lang="en-US" dirty="0">
                <a:latin typeface="Arial" panose="020B0604020202020204" pitchFamily="34" charset="0"/>
                <a:cs typeface="Arial" panose="020B0604020202020204" pitchFamily="34" charset="0"/>
              </a:rPr>
              <a:t> Behaviors</a:t>
            </a:r>
          </a:p>
        </p:txBody>
      </p:sp>
      <p:sp>
        <p:nvSpPr>
          <p:cNvPr id="3" name="Content Placeholder 2"/>
          <p:cNvSpPr>
            <a:spLocks noGrp="1"/>
          </p:cNvSpPr>
          <p:nvPr>
            <p:ph idx="1"/>
          </p:nvPr>
        </p:nvSpPr>
        <p:spPr>
          <a:xfrm>
            <a:off x="838200" y="1600201"/>
            <a:ext cx="10515600" cy="3657600"/>
          </a:xfrm>
        </p:spPr>
        <p:txBody>
          <a:bodyPr>
            <a:normAutofit lnSpcReduction="10000"/>
          </a:bodyPr>
          <a:lstStyle/>
          <a:p>
            <a:pPr>
              <a:lnSpc>
                <a:spcPct val="110000"/>
              </a:lnSpc>
            </a:pPr>
            <a:r>
              <a:rPr lang="en-US" sz="3200" dirty="0">
                <a:latin typeface="Arial" panose="020B0604020202020204" pitchFamily="34" charset="0"/>
                <a:cs typeface="Arial" panose="020B0604020202020204" pitchFamily="34" charset="0"/>
              </a:rPr>
              <a:t>Retreat from school or activities and experience isolation or withdraw from friends/family</a:t>
            </a:r>
          </a:p>
          <a:p>
            <a:pPr lvl="1">
              <a:lnSpc>
                <a:spcPct val="110000"/>
              </a:lnSpc>
            </a:pPr>
            <a:r>
              <a:rPr lang="en-US" sz="2800" dirty="0">
                <a:latin typeface="Arial" panose="020B0604020202020204" pitchFamily="34" charset="0"/>
                <a:cs typeface="Arial" panose="020B0604020202020204" pitchFamily="34" charset="0"/>
              </a:rPr>
              <a:t>“I’m just not into sports anymore. I don’t know why my grades are dropping.”</a:t>
            </a:r>
          </a:p>
          <a:p>
            <a:pPr>
              <a:lnSpc>
                <a:spcPct val="110000"/>
              </a:lnSpc>
            </a:pPr>
            <a:r>
              <a:rPr lang="en-US" sz="3200" dirty="0">
                <a:latin typeface="Arial" panose="020B0604020202020204" pitchFamily="34" charset="0"/>
                <a:cs typeface="Arial" panose="020B0604020202020204" pitchFamily="34" charset="0"/>
              </a:rPr>
              <a:t>Making changes in clothing/appearance </a:t>
            </a:r>
          </a:p>
          <a:p>
            <a:pPr lvl="1">
              <a:lnSpc>
                <a:spcPct val="110000"/>
              </a:lnSpc>
            </a:pPr>
            <a:r>
              <a:rPr lang="en-US" sz="2800" dirty="0">
                <a:latin typeface="Arial" panose="020B0604020202020204" pitchFamily="34" charset="0"/>
                <a:cs typeface="Arial" panose="020B0604020202020204" pitchFamily="34" charset="0"/>
              </a:rPr>
              <a:t>Stops/starts wearing makeup or wears clothes to hide injuries</a:t>
            </a:r>
          </a:p>
        </p:txBody>
      </p:sp>
    </p:spTree>
    <p:custDataLst>
      <p:tags r:id="rId1"/>
    </p:custDataLst>
    <p:extLst>
      <p:ext uri="{BB962C8B-B14F-4D97-AF65-F5344CB8AC3E}">
        <p14:creationId xmlns:p14="http://schemas.microsoft.com/office/powerpoint/2010/main" val="3717478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Experiencing </a:t>
            </a:r>
            <a:r>
              <a:rPr lang="en-US" u="sng" dirty="0">
                <a:solidFill>
                  <a:srgbClr val="0070C0"/>
                </a:solidFill>
                <a:latin typeface="Arial" panose="020B0604020202020204" pitchFamily="34" charset="0"/>
                <a:cs typeface="Arial" panose="020B0604020202020204" pitchFamily="34" charset="0"/>
              </a:rPr>
              <a:t>Abusive</a:t>
            </a:r>
            <a:r>
              <a:rPr lang="en-US" dirty="0">
                <a:latin typeface="Arial" panose="020B0604020202020204" pitchFamily="34" charset="0"/>
                <a:cs typeface="Arial" panose="020B0604020202020204" pitchFamily="34" charset="0"/>
              </a:rPr>
              <a:t> Behaviors</a:t>
            </a:r>
            <a:endParaRPr lang="en-US" u="sng"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00201"/>
            <a:ext cx="10515600" cy="3657600"/>
          </a:xfrm>
        </p:spPr>
        <p:txBody>
          <a:bodyPr>
            <a:normAutofit/>
          </a:bodyPr>
          <a:lstStyle/>
          <a:p>
            <a:pPr>
              <a:lnSpc>
                <a:spcPct val="110000"/>
              </a:lnSpc>
            </a:pPr>
            <a:r>
              <a:rPr lang="en-US" sz="3200" dirty="0">
                <a:latin typeface="Arial" panose="020B0604020202020204" pitchFamily="34" charset="0"/>
                <a:cs typeface="Arial" panose="020B0604020202020204" pitchFamily="34" charset="0"/>
              </a:rPr>
              <a:t>Exhibit anxiety/hypervigilance, depression, or engage in substance abuse or other high-risk behaviors</a:t>
            </a:r>
          </a:p>
          <a:p>
            <a:pPr marL="0" indent="0">
              <a:lnSpc>
                <a:spcPct val="110000"/>
              </a:lnSpc>
              <a:buNone/>
            </a:pPr>
            <a:endParaRPr lang="en-US" sz="3200" dirty="0">
              <a:latin typeface="Arial" panose="020B0604020202020204" pitchFamily="34" charset="0"/>
              <a:cs typeface="Arial" panose="020B0604020202020204" pitchFamily="34" charset="0"/>
            </a:endParaRPr>
          </a:p>
          <a:p>
            <a:pPr>
              <a:lnSpc>
                <a:spcPct val="110000"/>
              </a:lnSpc>
            </a:pPr>
            <a:r>
              <a:rPr lang="en-US" sz="3200" dirty="0">
                <a:latin typeface="Arial" panose="020B0604020202020204" pitchFamily="34" charset="0"/>
                <a:cs typeface="Arial" panose="020B0604020202020204" pitchFamily="34" charset="0"/>
              </a:rPr>
              <a:t>Receive excessive or unwanted texting, calls, or emails</a:t>
            </a:r>
          </a:p>
          <a:p>
            <a:pPr lvl="1">
              <a:lnSpc>
                <a:spcPct val="110000"/>
              </a:lnSpc>
            </a:pPr>
            <a:r>
              <a:rPr lang="en-US" sz="2800" dirty="0">
                <a:latin typeface="Arial" panose="020B0604020202020204" pitchFamily="34" charset="0"/>
                <a:cs typeface="Arial" panose="020B0604020202020204" pitchFamily="34" charset="0"/>
              </a:rPr>
              <a:t>“I’m not going to put my phone away! You don’t understand.”</a:t>
            </a:r>
          </a:p>
        </p:txBody>
      </p:sp>
    </p:spTree>
    <p:custDataLst>
      <p:tags r:id="rId1"/>
    </p:custDataLst>
    <p:extLst>
      <p:ext uri="{BB962C8B-B14F-4D97-AF65-F5344CB8AC3E}">
        <p14:creationId xmlns:p14="http://schemas.microsoft.com/office/powerpoint/2010/main" val="103303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10591800" cy="868362"/>
          </a:xfrm>
        </p:spPr>
        <p:txBody>
          <a:bodyPr>
            <a:normAutofit/>
          </a:bodyPr>
          <a:lstStyle/>
          <a:p>
            <a:pPr algn="ctr"/>
            <a:r>
              <a:rPr lang="en-US" sz="4900" b="1" dirty="0">
                <a:solidFill>
                  <a:srgbClr val="0070C0"/>
                </a:solidFill>
                <a:latin typeface="Arial" panose="020B0604020202020204" pitchFamily="34" charset="0"/>
                <a:cs typeface="Arial" panose="020B0604020202020204" pitchFamily="34" charset="0"/>
              </a:rPr>
              <a:t>Types of Abusive Behaviors</a:t>
            </a:r>
            <a:endParaRPr lang="en-US" sz="3100" b="1"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4608819"/>
              </p:ext>
            </p:extLst>
          </p:nvPr>
        </p:nvGraphicFramePr>
        <p:xfrm>
          <a:off x="838200" y="1371604"/>
          <a:ext cx="10591800" cy="3962396"/>
        </p:xfrm>
        <a:graphic>
          <a:graphicData uri="http://schemas.openxmlformats.org/drawingml/2006/table">
            <a:tbl>
              <a:tblPr firstRow="1" bandRow="1">
                <a:tableStyleId>{F5AB1C69-6EDB-4FF4-983F-18BD219EF322}</a:tableStyleId>
              </a:tblPr>
              <a:tblGrid>
                <a:gridCol w="3530600">
                  <a:extLst>
                    <a:ext uri="{9D8B030D-6E8A-4147-A177-3AD203B41FA5}">
                      <a16:colId xmlns:a16="http://schemas.microsoft.com/office/drawing/2014/main" val="20000"/>
                    </a:ext>
                  </a:extLst>
                </a:gridCol>
                <a:gridCol w="7061200">
                  <a:extLst>
                    <a:ext uri="{9D8B030D-6E8A-4147-A177-3AD203B41FA5}">
                      <a16:colId xmlns:a16="http://schemas.microsoft.com/office/drawing/2014/main" val="20001"/>
                    </a:ext>
                  </a:extLst>
                </a:gridCol>
              </a:tblGrid>
              <a:tr h="422407">
                <a:tc>
                  <a:txBody>
                    <a:bodyPr/>
                    <a:lstStyle/>
                    <a:p>
                      <a:r>
                        <a:rPr lang="en-US"/>
                        <a:t>Type</a:t>
                      </a:r>
                    </a:p>
                  </a:txBody>
                  <a:tcPr/>
                </a:tc>
                <a:tc>
                  <a:txBody>
                    <a:bodyPr/>
                    <a:lstStyle/>
                    <a:p>
                      <a:r>
                        <a:rPr lang="en-US"/>
                        <a:t>Examples</a:t>
                      </a:r>
                    </a:p>
                  </a:txBody>
                  <a:tcPr/>
                </a:tc>
                <a:extLst>
                  <a:ext uri="{0D108BD9-81ED-4DB2-BD59-A6C34878D82A}">
                    <a16:rowId xmlns:a16="http://schemas.microsoft.com/office/drawing/2014/main" val="10000"/>
                  </a:ext>
                </a:extLst>
              </a:tr>
              <a:tr h="433025">
                <a:tc>
                  <a:txBody>
                    <a:bodyPr/>
                    <a:lstStyle/>
                    <a:p>
                      <a:r>
                        <a:rPr lang="en-US">
                          <a:latin typeface="Arial" panose="020B0604020202020204" pitchFamily="34" charset="0"/>
                          <a:cs typeface="Arial" panose="020B0604020202020204" pitchFamily="34" charset="0"/>
                        </a:rPr>
                        <a:t>Coercive</a:t>
                      </a:r>
                      <a:r>
                        <a:rPr lang="en-US" baseline="0">
                          <a:latin typeface="Arial" panose="020B0604020202020204" pitchFamily="34" charset="0"/>
                          <a:cs typeface="Arial" panose="020B0604020202020204" pitchFamily="34" charset="0"/>
                        </a:rPr>
                        <a:t> control</a:t>
                      </a:r>
                      <a:endParaRPr lang="en-US">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Arial" panose="020B0604020202020204" pitchFamily="34" charset="0"/>
                          <a:cs typeface="Arial" panose="020B0604020202020204" pitchFamily="34" charset="0"/>
                        </a:rPr>
                        <a:t>Isolation from friends</a:t>
                      </a:r>
                      <a:r>
                        <a:rPr lang="en-US" sz="1800" baseline="0">
                          <a:solidFill>
                            <a:schemeClr val="tx1"/>
                          </a:solidFill>
                          <a:latin typeface="Arial" panose="020B0604020202020204" pitchFamily="34" charset="0"/>
                          <a:cs typeface="Arial" panose="020B0604020202020204" pitchFamily="34" charset="0"/>
                        </a:rPr>
                        <a:t> and family, lack of agency</a:t>
                      </a:r>
                      <a:endParaRPr lang="en-US" sz="18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739213">
                <a:tc>
                  <a:txBody>
                    <a:bodyPr/>
                    <a:lstStyle/>
                    <a:p>
                      <a:r>
                        <a:rPr lang="en-US">
                          <a:latin typeface="Arial" panose="020B0604020202020204" pitchFamily="34" charset="0"/>
                          <a:cs typeface="Arial" panose="020B0604020202020204" pitchFamily="34" charset="0"/>
                        </a:rPr>
                        <a:t>Verbal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Humiliation, insults, put downs, constant blaming or yelling…</a:t>
                      </a:r>
                    </a:p>
                  </a:txBody>
                  <a:tcPr/>
                </a:tc>
                <a:extLst>
                  <a:ext uri="{0D108BD9-81ED-4DB2-BD59-A6C34878D82A}">
                    <a16:rowId xmlns:a16="http://schemas.microsoft.com/office/drawing/2014/main" val="10002"/>
                  </a:ext>
                </a:extLst>
              </a:tr>
              <a:tr h="429386">
                <a:tc>
                  <a:txBody>
                    <a:bodyPr/>
                    <a:lstStyle/>
                    <a:p>
                      <a:r>
                        <a:rPr lang="en-US">
                          <a:latin typeface="Arial" panose="020B0604020202020204" pitchFamily="34" charset="0"/>
                          <a:cs typeface="Arial" panose="020B0604020202020204" pitchFamily="34" charset="0"/>
                        </a:rPr>
                        <a:t>Psychological/Emotional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Jealousy, </a:t>
                      </a:r>
                      <a:r>
                        <a:rPr lang="en-US" sz="1800" b="0" dirty="0">
                          <a:latin typeface="Arial" panose="020B0604020202020204" pitchFamily="34" charset="0"/>
                          <a:cs typeface="Arial" panose="020B0604020202020204" pitchFamily="34" charset="0"/>
                        </a:rPr>
                        <a:t>gaslighting</a:t>
                      </a:r>
                      <a:r>
                        <a:rPr lang="en-US" sz="1800" dirty="0">
                          <a:latin typeface="Arial" panose="020B0604020202020204" pitchFamily="34" charset="0"/>
                          <a:cs typeface="Arial" panose="020B0604020202020204" pitchFamily="34" charset="0"/>
                        </a:rPr>
                        <a:t>, threats, intimidation…</a:t>
                      </a:r>
                    </a:p>
                  </a:txBody>
                  <a:tcPr/>
                </a:tc>
                <a:extLst>
                  <a:ext uri="{0D108BD9-81ED-4DB2-BD59-A6C34878D82A}">
                    <a16:rowId xmlns:a16="http://schemas.microsoft.com/office/drawing/2014/main" val="10003"/>
                  </a:ext>
                </a:extLst>
              </a:tr>
              <a:tr h="739213">
                <a:tc>
                  <a:txBody>
                    <a:bodyPr/>
                    <a:lstStyle/>
                    <a:p>
                      <a:r>
                        <a:rPr lang="en-US">
                          <a:latin typeface="Arial" panose="020B0604020202020204" pitchFamily="34" charset="0"/>
                          <a:cs typeface="Arial" panose="020B0604020202020204" pitchFamily="34" charset="0"/>
                        </a:rPr>
                        <a:t>Sexual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Pressure/engage</a:t>
                      </a:r>
                      <a:r>
                        <a:rPr lang="en-US" sz="1800" baseline="0" dirty="0">
                          <a:latin typeface="Arial" panose="020B0604020202020204" pitchFamily="34" charset="0"/>
                          <a:cs typeface="Arial" panose="020B0604020202020204" pitchFamily="34" charset="0"/>
                        </a:rPr>
                        <a:t> in sexual act without consent</a:t>
                      </a:r>
                      <a:r>
                        <a:rPr lang="en-US" sz="1800" dirty="0">
                          <a:latin typeface="Arial" panose="020B0604020202020204" pitchFamily="34" charset="0"/>
                          <a:cs typeface="Arial" panose="020B0604020202020204" pitchFamily="34" charset="0"/>
                        </a:rPr>
                        <a:t>, threats/rumors</a:t>
                      </a:r>
                      <a:r>
                        <a:rPr lang="en-US" sz="1800" baseline="0" dirty="0">
                          <a:latin typeface="Arial" panose="020B0604020202020204" pitchFamily="34" charset="0"/>
                          <a:cs typeface="Arial" panose="020B0604020202020204" pitchFamily="34" charset="0"/>
                        </a:rPr>
                        <a:t> if partner refuses, </a:t>
                      </a:r>
                      <a:r>
                        <a:rPr lang="en-US" sz="1800" b="0" baseline="0" dirty="0">
                          <a:latin typeface="Arial" panose="020B0604020202020204" pitchFamily="34" charset="0"/>
                          <a:cs typeface="Arial" panose="020B0604020202020204" pitchFamily="34" charset="0"/>
                        </a:rPr>
                        <a:t>reproductive coercion</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99647">
                <a:tc>
                  <a:txBody>
                    <a:bodyPr/>
                    <a:lstStyle/>
                    <a:p>
                      <a:r>
                        <a:rPr lang="en-US">
                          <a:latin typeface="Arial" panose="020B0604020202020204" pitchFamily="34" charset="0"/>
                          <a:cs typeface="Arial" panose="020B0604020202020204" pitchFamily="34" charset="0"/>
                        </a:rPr>
                        <a:t>Physical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Hitting, slapping, punching, pinching, shoving…</a:t>
                      </a:r>
                    </a:p>
                  </a:txBody>
                  <a:tcPr/>
                </a:tc>
                <a:extLst>
                  <a:ext uri="{0D108BD9-81ED-4DB2-BD59-A6C34878D82A}">
                    <a16:rowId xmlns:a16="http://schemas.microsoft.com/office/drawing/2014/main" val="10005"/>
                  </a:ext>
                </a:extLst>
              </a:tr>
              <a:tr h="699505">
                <a:tc>
                  <a:txBody>
                    <a:bodyPr/>
                    <a:lstStyle/>
                    <a:p>
                      <a:r>
                        <a:rPr lang="en-US" dirty="0">
                          <a:latin typeface="Arial" panose="020B0604020202020204" pitchFamily="34" charset="0"/>
                          <a:cs typeface="Arial" panose="020B0604020202020204" pitchFamily="34" charset="0"/>
                        </a:rPr>
                        <a:t>Technology-Facilitated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Pressure for nude images, excessive or unwanted</a:t>
                      </a:r>
                      <a:r>
                        <a:rPr lang="en-US" sz="1800" baseline="0" dirty="0">
                          <a:latin typeface="Arial" panose="020B0604020202020204" pitchFamily="34" charset="0"/>
                          <a:cs typeface="Arial" panose="020B0604020202020204" pitchFamily="34" charset="0"/>
                        </a:rPr>
                        <a:t> texts, access to device/account without permission… </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381899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7FB-3497-4363-946D-2201DAD3716C}"/>
              </a:ext>
            </a:extLst>
          </p:cNvPr>
          <p:cNvSpPr>
            <a:spLocks noGrp="1"/>
          </p:cNvSpPr>
          <p:nvPr>
            <p:ph type="title"/>
          </p:nvPr>
        </p:nvSpPr>
        <p:spPr/>
        <p:txBody>
          <a:bodyPr>
            <a:normAutofit/>
          </a:bodyPr>
          <a:lstStyle/>
          <a:p>
            <a:r>
              <a:rPr lang="en-US" sz="6000" dirty="0">
                <a:latin typeface="+mn-lt"/>
                <a:cs typeface="Arial" panose="020B0604020202020204" pitchFamily="34" charset="0"/>
              </a:rPr>
              <a:t>Reflection</a:t>
            </a:r>
          </a:p>
        </p:txBody>
      </p:sp>
      <p:sp>
        <p:nvSpPr>
          <p:cNvPr id="3" name="Text Placeholder 2">
            <a:extLst>
              <a:ext uri="{FF2B5EF4-FFF2-40B4-BE49-F238E27FC236}">
                <a16:creationId xmlns:a16="http://schemas.microsoft.com/office/drawing/2014/main" id="{96DAAB77-3CA1-42D5-8E55-2F33629429BE}"/>
              </a:ext>
            </a:extLst>
          </p:cNvPr>
          <p:cNvSpPr>
            <a:spLocks noGrp="1"/>
          </p:cNvSpPr>
          <p:nvPr>
            <p:ph type="body" idx="1"/>
          </p:nvPr>
        </p:nvSpPr>
        <p:spPr>
          <a:xfrm>
            <a:off x="1866900" y="2923308"/>
            <a:ext cx="8458200" cy="2041236"/>
          </a:xfrm>
        </p:spPr>
        <p:txBody>
          <a:bodyPr>
            <a:normAutofit fontScale="92500"/>
          </a:bodyPr>
          <a:lstStyle/>
          <a:p>
            <a:pPr marL="25400" indent="0" algn="ctr">
              <a:buNone/>
            </a:pPr>
            <a:r>
              <a:rPr lang="en-US" sz="5400" dirty="0">
                <a:solidFill>
                  <a:srgbClr val="0070C0"/>
                </a:solidFill>
                <a:latin typeface="Arial" panose="020B0604020202020204" pitchFamily="34" charset="0"/>
                <a:cs typeface="Arial" panose="020B0604020202020204" pitchFamily="34" charset="0"/>
              </a:rPr>
              <a:t>I am knowledgeable about technology-facilitated abuse.</a:t>
            </a:r>
          </a:p>
        </p:txBody>
      </p:sp>
      <p:pic>
        <p:nvPicPr>
          <p:cNvPr id="4" name="Picture 3" descr="A picture containing text, vector graphics&#10;&#10;Description automatically generated">
            <a:extLst>
              <a:ext uri="{FF2B5EF4-FFF2-40B4-BE49-F238E27FC236}">
                <a16:creationId xmlns:a16="http://schemas.microsoft.com/office/drawing/2014/main" id="{A35DC630-2395-4FF5-9698-3F7CAEDEABA6}"/>
              </a:ext>
            </a:extLst>
          </p:cNvPr>
          <p:cNvPicPr>
            <a:picLocks noChangeAspect="1"/>
          </p:cNvPicPr>
          <p:nvPr/>
        </p:nvPicPr>
        <p:blipFill>
          <a:blip r:embed="rId4"/>
          <a:stretch>
            <a:fillRect/>
          </a:stretch>
        </p:blipFill>
        <p:spPr>
          <a:xfrm>
            <a:off x="6905499" y="96253"/>
            <a:ext cx="4151522" cy="2353798"/>
          </a:xfrm>
          <a:prstGeom prst="rect">
            <a:avLst/>
          </a:prstGeom>
        </p:spPr>
      </p:pic>
    </p:spTree>
    <p:custDataLst>
      <p:tags r:id="rId1"/>
    </p:custDataLst>
    <p:extLst>
      <p:ext uri="{BB962C8B-B14F-4D97-AF65-F5344CB8AC3E}">
        <p14:creationId xmlns:p14="http://schemas.microsoft.com/office/powerpoint/2010/main" val="2718274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786" y="1825625"/>
            <a:ext cx="10582013" cy="3392574"/>
          </a:xfrm>
        </p:spPr>
        <p:txBody>
          <a:bodyPr>
            <a:normAutofit/>
          </a:bodyPr>
          <a:lstStyle/>
          <a:p>
            <a:pPr marL="0" indent="0" algn="ctr">
              <a:buNone/>
            </a:pPr>
            <a:endParaRPr lang="en-US" altLang="en-US" sz="2000" dirty="0">
              <a:latin typeface="Calibri" panose="020F0502020204030204" pitchFamily="34" charset="0"/>
              <a:ea typeface="ＭＳ Ｐゴシック" pitchFamily="34" charset="-128"/>
              <a:cs typeface="Calibri" panose="020F0502020204030204" pitchFamily="34" charset="0"/>
            </a:endParaRPr>
          </a:p>
          <a:p>
            <a:pPr marL="0" indent="0" algn="ctr">
              <a:buNone/>
            </a:pPr>
            <a:r>
              <a:rPr lang="en-US" altLang="en-US" sz="4000" b="1" dirty="0">
                <a:ea typeface="ＭＳ Ｐゴシック" pitchFamily="34" charset="-128"/>
                <a:cs typeface="Calibri" panose="020F0502020204030204" pitchFamily="34" charset="0"/>
              </a:rPr>
              <a:t>Technology-Facilitated Abuse </a:t>
            </a:r>
            <a:r>
              <a:rPr lang="en-US" altLang="en-US" sz="4000" dirty="0">
                <a:ea typeface="ＭＳ Ｐゴシック" pitchFamily="34" charset="-128"/>
                <a:cs typeface="Calibri" panose="020F0502020204030204" pitchFamily="34" charset="0"/>
              </a:rPr>
              <a:t>is the use of technologies such as texting and social media to bully, harass, stalk or intimidate a partner. </a:t>
            </a:r>
          </a:p>
        </p:txBody>
      </p:sp>
      <p:sp>
        <p:nvSpPr>
          <p:cNvPr id="4" name="Title 3"/>
          <p:cNvSpPr>
            <a:spLocks noGrp="1"/>
          </p:cNvSpPr>
          <p:nvPr>
            <p:ph type="title"/>
          </p:nvPr>
        </p:nvSpPr>
        <p:spPr/>
        <p:txBody>
          <a:bodyPr>
            <a:normAutofit fontScale="90000"/>
          </a:bodyPr>
          <a:lstStyle/>
          <a:p>
            <a:pPr algn="ctr">
              <a:defRPr/>
            </a:pPr>
            <a:br>
              <a:rPr lang="en-US" dirty="0"/>
            </a:br>
            <a:r>
              <a:rPr lang="en-US" sz="4400" b="1" dirty="0">
                <a:solidFill>
                  <a:srgbClr val="0070C0"/>
                </a:solidFill>
                <a:latin typeface="+mn-lt"/>
                <a:cs typeface="Calibri" panose="020F0502020204030204" pitchFamily="34" charset="0"/>
              </a:rPr>
              <a:t>What is Technology-Facilitated Abuse?</a:t>
            </a:r>
            <a:br>
              <a:rPr lang="en-US" dirty="0"/>
            </a:br>
            <a:endParaRPr lang="en-US" dirty="0"/>
          </a:p>
        </p:txBody>
      </p:sp>
    </p:spTree>
    <p:custDataLst>
      <p:tags r:id="rId1"/>
    </p:custDataLst>
    <p:extLst>
      <p:ext uri="{BB962C8B-B14F-4D97-AF65-F5344CB8AC3E}">
        <p14:creationId xmlns:p14="http://schemas.microsoft.com/office/powerpoint/2010/main" val="2864870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7FB-3497-4363-946D-2201DAD3716C}"/>
              </a:ext>
            </a:extLst>
          </p:cNvPr>
          <p:cNvSpPr>
            <a:spLocks noGrp="1"/>
          </p:cNvSpPr>
          <p:nvPr>
            <p:ph type="title"/>
          </p:nvPr>
        </p:nvSpPr>
        <p:spPr/>
        <p:txBody>
          <a:bodyPr>
            <a:normAutofit/>
          </a:bodyPr>
          <a:lstStyle/>
          <a:p>
            <a:pPr marL="0" indent="0" algn="ctr">
              <a:buNone/>
            </a:pPr>
            <a:r>
              <a:rPr lang="en-US" sz="6000" dirty="0">
                <a:solidFill>
                  <a:srgbClr val="0070C0"/>
                </a:solidFill>
                <a:ea typeface="+mj-ea"/>
                <a:cs typeface="+mj-cs"/>
              </a:rPr>
              <a:t>Learning Objectives</a:t>
            </a:r>
          </a:p>
        </p:txBody>
      </p:sp>
      <p:sp>
        <p:nvSpPr>
          <p:cNvPr id="6" name="Content Placeholder 5">
            <a:extLst>
              <a:ext uri="{FF2B5EF4-FFF2-40B4-BE49-F238E27FC236}">
                <a16:creationId xmlns:a16="http://schemas.microsoft.com/office/drawing/2014/main" id="{B6A042A0-4F68-849C-C308-DC91F7F2B2FE}"/>
              </a:ext>
            </a:extLst>
          </p:cNvPr>
          <p:cNvSpPr>
            <a:spLocks noGrp="1"/>
          </p:cNvSpPr>
          <p:nvPr>
            <p:ph idx="1"/>
          </p:nvPr>
        </p:nvSpPr>
        <p:spPr/>
        <p:txBody>
          <a:bodyPr>
            <a:normAutofit lnSpcReduction="10000"/>
          </a:bodyPr>
          <a:lstStyle/>
          <a:p>
            <a:r>
              <a:rPr lang="en-US" dirty="0"/>
              <a:t>Recognize signs of healthy, unhealthy and abusive behaviors in adolescent relationships</a:t>
            </a:r>
          </a:p>
          <a:p>
            <a:pPr marL="0" indent="0">
              <a:buNone/>
            </a:pPr>
            <a:endParaRPr lang="en-US" dirty="0"/>
          </a:p>
          <a:p>
            <a:r>
              <a:rPr lang="en-US" dirty="0"/>
              <a:t>Understand how youth use technology, including technology-facilitated abuse</a:t>
            </a:r>
          </a:p>
          <a:p>
            <a:endParaRPr lang="en-US" dirty="0"/>
          </a:p>
          <a:p>
            <a:r>
              <a:rPr lang="en-US" dirty="0"/>
              <a:t>Explore resources for professionals to support healthy relationships and digital well‐being for youth</a:t>
            </a:r>
          </a:p>
        </p:txBody>
      </p:sp>
    </p:spTree>
    <p:custDataLst>
      <p:tags r:id="rId1"/>
    </p:custDataLst>
    <p:extLst>
      <p:ext uri="{BB962C8B-B14F-4D97-AF65-F5344CB8AC3E}">
        <p14:creationId xmlns:p14="http://schemas.microsoft.com/office/powerpoint/2010/main" val="1934439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7045B-05F5-144D-68AE-CDE338BBF29B}"/>
              </a:ext>
            </a:extLst>
          </p:cNvPr>
          <p:cNvPicPr>
            <a:picLocks noChangeAspect="1"/>
          </p:cNvPicPr>
          <p:nvPr/>
        </p:nvPicPr>
        <p:blipFill>
          <a:blip r:embed="rId4"/>
          <a:stretch>
            <a:fillRect/>
          </a:stretch>
        </p:blipFill>
        <p:spPr>
          <a:xfrm>
            <a:off x="3528538" y="-33514"/>
            <a:ext cx="5141626" cy="6913452"/>
          </a:xfrm>
          <a:prstGeom prst="rect">
            <a:avLst/>
          </a:prstGeom>
        </p:spPr>
      </p:pic>
    </p:spTree>
    <p:custDataLst>
      <p:tags r:id="rId1"/>
    </p:custDataLst>
    <p:extLst>
      <p:ext uri="{BB962C8B-B14F-4D97-AF65-F5344CB8AC3E}">
        <p14:creationId xmlns:p14="http://schemas.microsoft.com/office/powerpoint/2010/main" val="1127301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786" y="1825625"/>
            <a:ext cx="10582013" cy="3392574"/>
          </a:xfrm>
        </p:spPr>
        <p:txBody>
          <a:bodyPr>
            <a:normAutofit fontScale="92500"/>
          </a:bodyPr>
          <a:lstStyle/>
          <a:p>
            <a:pPr marL="0" indent="0" algn="ctr">
              <a:buNone/>
            </a:pPr>
            <a:endParaRPr lang="en-US" altLang="en-US" sz="2000" dirty="0">
              <a:ea typeface="ＭＳ Ｐゴシック" pitchFamily="34" charset="-128"/>
            </a:endParaRPr>
          </a:p>
          <a:p>
            <a:r>
              <a:rPr lang="en-US" altLang="en-US" sz="3900" b="1" dirty="0">
                <a:ea typeface="ＭＳ Ｐゴシック" pitchFamily="34" charset="-128"/>
                <a:cs typeface="Calibri" panose="020F0502020204030204" pitchFamily="34" charset="0"/>
              </a:rPr>
              <a:t>Digital Sexual Coercion – </a:t>
            </a:r>
            <a:r>
              <a:rPr lang="en-US" altLang="en-US" sz="3900" dirty="0">
                <a:ea typeface="ＭＳ Ｐゴシック" pitchFamily="34" charset="-128"/>
                <a:cs typeface="Calibri" panose="020F0502020204030204" pitchFamily="34" charset="0"/>
              </a:rPr>
              <a:t>Pressure to “sext”</a:t>
            </a:r>
            <a:endParaRPr lang="en-US" altLang="en-US" sz="3900" b="1" dirty="0">
              <a:ea typeface="ＭＳ Ｐゴシック" pitchFamily="34" charset="-128"/>
              <a:cs typeface="Calibri" panose="020F0502020204030204" pitchFamily="34" charset="0"/>
            </a:endParaRPr>
          </a:p>
          <a:p>
            <a:r>
              <a:rPr lang="en-US" altLang="en-US" sz="3900" b="1" dirty="0">
                <a:ea typeface="ＭＳ Ｐゴシック" pitchFamily="34" charset="-128"/>
                <a:cs typeface="Calibri" panose="020F0502020204030204" pitchFamily="34" charset="0"/>
              </a:rPr>
              <a:t>Direct Digital Aggression – </a:t>
            </a:r>
            <a:r>
              <a:rPr lang="en-US" altLang="en-US" sz="3900" dirty="0">
                <a:ea typeface="ＭＳ Ｐゴシック" pitchFamily="34" charset="-128"/>
                <a:cs typeface="Calibri" panose="020F0502020204030204" pitchFamily="34" charset="0"/>
              </a:rPr>
              <a:t>Shared an embarrassing photo/video story about a partner</a:t>
            </a:r>
            <a:endParaRPr lang="en-US" altLang="en-US" sz="3900" b="1" dirty="0">
              <a:ea typeface="ＭＳ Ｐゴシック" pitchFamily="34" charset="-128"/>
              <a:cs typeface="Calibri" panose="020F0502020204030204" pitchFamily="34" charset="0"/>
            </a:endParaRPr>
          </a:p>
          <a:p>
            <a:r>
              <a:rPr lang="en-US" altLang="en-US" sz="3900" b="1" dirty="0">
                <a:ea typeface="ＭＳ Ｐゴシック" pitchFamily="34" charset="-128"/>
                <a:cs typeface="Calibri" panose="020F0502020204030204" pitchFamily="34" charset="0"/>
              </a:rPr>
              <a:t>Digital Monitoring and Control – </a:t>
            </a:r>
            <a:r>
              <a:rPr lang="en-US" altLang="en-US" sz="3900" dirty="0">
                <a:ea typeface="ＭＳ Ｐゴシック" pitchFamily="34" charset="-128"/>
                <a:cs typeface="Calibri" panose="020F0502020204030204" pitchFamily="34" charset="0"/>
              </a:rPr>
              <a:t>Monitoring location, communications, etc. </a:t>
            </a:r>
            <a:endParaRPr lang="en-US" altLang="en-US" sz="3900" b="1" dirty="0">
              <a:ea typeface="ＭＳ Ｐゴシック" pitchFamily="34" charset="-128"/>
              <a:cs typeface="Calibri" panose="020F0502020204030204" pitchFamily="34" charset="0"/>
            </a:endParaRPr>
          </a:p>
        </p:txBody>
      </p:sp>
      <p:sp>
        <p:nvSpPr>
          <p:cNvPr id="4" name="Title 3"/>
          <p:cNvSpPr>
            <a:spLocks noGrp="1"/>
          </p:cNvSpPr>
          <p:nvPr>
            <p:ph type="title"/>
          </p:nvPr>
        </p:nvSpPr>
        <p:spPr/>
        <p:txBody>
          <a:bodyPr>
            <a:normAutofit fontScale="90000"/>
          </a:bodyPr>
          <a:lstStyle/>
          <a:p>
            <a:pPr algn="ctr">
              <a:defRPr/>
            </a:pPr>
            <a:br>
              <a:rPr lang="en-US" dirty="0">
                <a:latin typeface="Calibri" panose="020F0502020204030204" pitchFamily="34" charset="0"/>
                <a:cs typeface="Calibri" panose="020F0502020204030204" pitchFamily="34" charset="0"/>
              </a:rPr>
            </a:br>
            <a:r>
              <a:rPr lang="en-US" sz="4400" b="1" dirty="0">
                <a:solidFill>
                  <a:srgbClr val="0070C0"/>
                </a:solidFill>
                <a:latin typeface="+mn-lt"/>
                <a:cs typeface="Calibri" panose="020F0502020204030204" pitchFamily="34" charset="0"/>
              </a:rPr>
              <a:t>Technology-Facilitated Abusive Behaviors</a:t>
            </a:r>
            <a:br>
              <a:rPr lang="en-US" dirty="0"/>
            </a:br>
            <a:endParaRPr lang="en-US" dirty="0"/>
          </a:p>
        </p:txBody>
      </p:sp>
    </p:spTree>
    <p:custDataLst>
      <p:tags r:id="rId1"/>
    </p:custDataLst>
    <p:extLst>
      <p:ext uri="{BB962C8B-B14F-4D97-AF65-F5344CB8AC3E}">
        <p14:creationId xmlns:p14="http://schemas.microsoft.com/office/powerpoint/2010/main" val="3199619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D517-57B0-4AE1-81CA-F77D155C499A}"/>
              </a:ext>
            </a:extLst>
          </p:cNvPr>
          <p:cNvSpPr>
            <a:spLocks noGrp="1"/>
          </p:cNvSpPr>
          <p:nvPr>
            <p:ph type="title"/>
          </p:nvPr>
        </p:nvSpPr>
        <p:spPr/>
        <p:txBody>
          <a:bodyPr/>
          <a:lstStyle/>
          <a:p>
            <a:pPr algn="ctr"/>
            <a:r>
              <a:rPr lang="en-US" b="1" dirty="0">
                <a:solidFill>
                  <a:srgbClr val="0070C0"/>
                </a:solidFill>
                <a:cs typeface="Arial"/>
              </a:rPr>
              <a:t>What is Sextortion?</a:t>
            </a:r>
          </a:p>
        </p:txBody>
      </p:sp>
      <p:sp>
        <p:nvSpPr>
          <p:cNvPr id="3" name="Text Placeholder 2">
            <a:extLst>
              <a:ext uri="{FF2B5EF4-FFF2-40B4-BE49-F238E27FC236}">
                <a16:creationId xmlns:a16="http://schemas.microsoft.com/office/drawing/2014/main" id="{95A00200-BCEC-271D-6F30-1D62C0BF3410}"/>
              </a:ext>
            </a:extLst>
          </p:cNvPr>
          <p:cNvSpPr>
            <a:spLocks noGrp="1"/>
          </p:cNvSpPr>
          <p:nvPr>
            <p:ph type="body" idx="1"/>
          </p:nvPr>
        </p:nvSpPr>
        <p:spPr>
          <a:xfrm>
            <a:off x="836612" y="1278732"/>
            <a:ext cx="5157787" cy="823912"/>
          </a:xfrm>
        </p:spPr>
        <p:txBody>
          <a:bodyPr/>
          <a:lstStyle/>
          <a:p>
            <a:pPr algn="ctr"/>
            <a:r>
              <a:rPr lang="en-US" dirty="0">
                <a:cs typeface="Arial"/>
              </a:rPr>
              <a:t>Definition</a:t>
            </a:r>
          </a:p>
        </p:txBody>
      </p:sp>
      <p:sp>
        <p:nvSpPr>
          <p:cNvPr id="4" name="Content Placeholder 3">
            <a:extLst>
              <a:ext uri="{FF2B5EF4-FFF2-40B4-BE49-F238E27FC236}">
                <a16:creationId xmlns:a16="http://schemas.microsoft.com/office/drawing/2014/main" id="{6A68F1C5-63E1-CFA9-9EA6-64BD89DBE91D}"/>
              </a:ext>
            </a:extLst>
          </p:cNvPr>
          <p:cNvSpPr>
            <a:spLocks noGrp="1"/>
          </p:cNvSpPr>
          <p:nvPr>
            <p:ph sz="half" idx="2"/>
          </p:nvPr>
        </p:nvSpPr>
        <p:spPr>
          <a:xfrm>
            <a:off x="607482" y="2266699"/>
            <a:ext cx="5386917" cy="2854325"/>
          </a:xfrm>
        </p:spPr>
        <p:txBody>
          <a:bodyPr vert="horz" lIns="91440" tIns="45720" rIns="91440" bIns="45720" rtlCol="0" anchor="t">
            <a:normAutofit/>
          </a:bodyPr>
          <a:lstStyle/>
          <a:p>
            <a:r>
              <a:rPr lang="en-US" sz="2000" dirty="0">
                <a:solidFill>
                  <a:srgbClr val="212529"/>
                </a:solidFill>
                <a:ea typeface="+mn-lt"/>
                <a:cs typeface="+mn-lt"/>
              </a:rPr>
              <a:t>Sextortion is defined as an interaction on social media or dating app (Snapchat, TikTok, Tinder, etc.) where intimate photos are shared, at which time one person of the interaction threatens to release the images unless they are paid money.</a:t>
            </a:r>
          </a:p>
          <a:p>
            <a:endParaRPr lang="en-US" sz="2000" dirty="0">
              <a:solidFill>
                <a:srgbClr val="212529"/>
              </a:solidFill>
              <a:cs typeface="Arial"/>
            </a:endParaRPr>
          </a:p>
          <a:p>
            <a:pPr marL="0" indent="0">
              <a:buNone/>
            </a:pPr>
            <a:r>
              <a:rPr lang="en-US" sz="1100" dirty="0">
                <a:solidFill>
                  <a:srgbClr val="212529"/>
                </a:solidFill>
                <a:ea typeface="+mn-lt"/>
                <a:cs typeface="+mn-lt"/>
                <a:hlinkClick r:id="rId3"/>
              </a:rPr>
              <a:t>https://dpps.msu.edu/news-and-alerts/news/what-is-sextortion-and-how-to-prevent-it</a:t>
            </a:r>
            <a:r>
              <a:rPr lang="en-US" sz="1100" dirty="0">
                <a:solidFill>
                  <a:srgbClr val="212529"/>
                </a:solidFill>
                <a:ea typeface="+mn-lt"/>
                <a:cs typeface="+mn-lt"/>
              </a:rPr>
              <a:t> </a:t>
            </a:r>
            <a:endParaRPr lang="en-US" sz="1100" dirty="0">
              <a:solidFill>
                <a:srgbClr val="212529"/>
              </a:solidFill>
              <a:cs typeface="Arial"/>
            </a:endParaRPr>
          </a:p>
        </p:txBody>
      </p:sp>
      <p:sp>
        <p:nvSpPr>
          <p:cNvPr id="5" name="Text Placeholder 4">
            <a:extLst>
              <a:ext uri="{FF2B5EF4-FFF2-40B4-BE49-F238E27FC236}">
                <a16:creationId xmlns:a16="http://schemas.microsoft.com/office/drawing/2014/main" id="{AF0087A0-DC64-A2A3-166F-4509BB59FCFF}"/>
              </a:ext>
            </a:extLst>
          </p:cNvPr>
          <p:cNvSpPr>
            <a:spLocks noGrp="1"/>
          </p:cNvSpPr>
          <p:nvPr>
            <p:ph type="body" sz="quarter" idx="3"/>
          </p:nvPr>
        </p:nvSpPr>
        <p:spPr>
          <a:xfrm>
            <a:off x="6197603" y="1335598"/>
            <a:ext cx="5183188" cy="823912"/>
          </a:xfrm>
        </p:spPr>
        <p:txBody>
          <a:bodyPr/>
          <a:lstStyle/>
          <a:p>
            <a:pPr algn="ctr"/>
            <a:r>
              <a:rPr lang="en-US" dirty="0">
                <a:cs typeface="Arial"/>
              </a:rPr>
              <a:t>Resources</a:t>
            </a:r>
            <a:endParaRPr lang="en-US" dirty="0"/>
          </a:p>
        </p:txBody>
      </p:sp>
      <p:sp>
        <p:nvSpPr>
          <p:cNvPr id="6" name="Content Placeholder 5">
            <a:extLst>
              <a:ext uri="{FF2B5EF4-FFF2-40B4-BE49-F238E27FC236}">
                <a16:creationId xmlns:a16="http://schemas.microsoft.com/office/drawing/2014/main" id="{1EFDCB7F-38AE-2DD7-F9C6-EBC40BF14A06}"/>
              </a:ext>
            </a:extLst>
          </p:cNvPr>
          <p:cNvSpPr>
            <a:spLocks noGrp="1"/>
          </p:cNvSpPr>
          <p:nvPr>
            <p:ph sz="quarter" idx="4"/>
          </p:nvPr>
        </p:nvSpPr>
        <p:spPr>
          <a:xfrm>
            <a:off x="6170612" y="2266699"/>
            <a:ext cx="5183188" cy="3684588"/>
          </a:xfrm>
        </p:spPr>
        <p:txBody>
          <a:bodyPr vert="horz" lIns="91440" tIns="45720" rIns="91440" bIns="45720" rtlCol="0" anchor="t">
            <a:normAutofit/>
          </a:bodyPr>
          <a:lstStyle/>
          <a:p>
            <a:pPr marL="0" indent="0">
              <a:buNone/>
            </a:pPr>
            <a:r>
              <a:rPr lang="en-US" sz="2000" dirty="0"/>
              <a:t>Internet Crimes Against Children (ICAC) Task Force:</a:t>
            </a:r>
          </a:p>
          <a:p>
            <a:r>
              <a:rPr lang="en-US" sz="2000" dirty="0">
                <a:ea typeface="+mn-lt"/>
                <a:cs typeface="+mn-lt"/>
                <a:hlinkClick r:id="rId4"/>
              </a:rPr>
              <a:t>https://www.icactaskforce.org/</a:t>
            </a:r>
            <a:endParaRPr lang="en-US" sz="2000" dirty="0">
              <a:ea typeface="+mn-lt"/>
              <a:cs typeface="+mn-lt"/>
            </a:endParaRPr>
          </a:p>
          <a:p>
            <a:pPr marL="0" indent="0">
              <a:buNone/>
            </a:pPr>
            <a:endParaRPr lang="en-US" sz="2000" dirty="0">
              <a:ea typeface="+mn-lt"/>
              <a:cs typeface="+mn-lt"/>
            </a:endParaRPr>
          </a:p>
          <a:p>
            <a:r>
              <a:rPr lang="en-US" sz="2000" b="1" dirty="0">
                <a:ea typeface="+mn-lt"/>
                <a:cs typeface="+mn-lt"/>
              </a:rPr>
              <a:t>HB 531 - Braden’s Law</a:t>
            </a:r>
          </a:p>
          <a:p>
            <a:pPr lvl="1"/>
            <a:r>
              <a:rPr lang="en-US" sz="2000" dirty="0">
                <a:ea typeface="+mn-lt"/>
                <a:cs typeface="+mn-lt"/>
              </a:rPr>
              <a:t>Sextortion of minor is a first-degree felony</a:t>
            </a:r>
          </a:p>
          <a:p>
            <a:pPr lvl="1"/>
            <a:r>
              <a:rPr lang="en-US" sz="2000" dirty="0">
                <a:ea typeface="+mn-lt"/>
                <a:cs typeface="+mn-lt"/>
              </a:rPr>
              <a:t>Immunity for victims who sent explicit images</a:t>
            </a:r>
          </a:p>
          <a:p>
            <a:endParaRPr lang="en-US" dirty="0">
              <a:cs typeface="Arial"/>
            </a:endParaRPr>
          </a:p>
        </p:txBody>
      </p:sp>
    </p:spTree>
    <p:custDataLst>
      <p:tags r:id="rId1"/>
    </p:custDataLst>
    <p:extLst>
      <p:ext uri="{BB962C8B-B14F-4D97-AF65-F5344CB8AC3E}">
        <p14:creationId xmlns:p14="http://schemas.microsoft.com/office/powerpoint/2010/main" val="945111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D517-57B0-4AE1-81CA-F77D155C499A}"/>
              </a:ext>
            </a:extLst>
          </p:cNvPr>
          <p:cNvSpPr>
            <a:spLocks noGrp="1"/>
          </p:cNvSpPr>
          <p:nvPr>
            <p:ph type="title"/>
          </p:nvPr>
        </p:nvSpPr>
        <p:spPr/>
        <p:txBody>
          <a:bodyPr/>
          <a:lstStyle/>
          <a:p>
            <a:pPr algn="ctr"/>
            <a:r>
              <a:rPr lang="en-US" b="1">
                <a:solidFill>
                  <a:srgbClr val="0070C0"/>
                </a:solidFill>
                <a:cs typeface="Arial"/>
              </a:rPr>
              <a:t>What is a Deepfake?</a:t>
            </a:r>
          </a:p>
        </p:txBody>
      </p:sp>
      <p:sp>
        <p:nvSpPr>
          <p:cNvPr id="3" name="Text Placeholder 2">
            <a:extLst>
              <a:ext uri="{FF2B5EF4-FFF2-40B4-BE49-F238E27FC236}">
                <a16:creationId xmlns:a16="http://schemas.microsoft.com/office/drawing/2014/main" id="{95A00200-BCEC-271D-6F30-1D62C0BF3410}"/>
              </a:ext>
            </a:extLst>
          </p:cNvPr>
          <p:cNvSpPr>
            <a:spLocks noGrp="1"/>
          </p:cNvSpPr>
          <p:nvPr>
            <p:ph type="body" idx="1"/>
          </p:nvPr>
        </p:nvSpPr>
        <p:spPr>
          <a:xfrm>
            <a:off x="814385" y="1535113"/>
            <a:ext cx="4953002" cy="639762"/>
          </a:xfrm>
        </p:spPr>
        <p:txBody>
          <a:bodyPr>
            <a:normAutofit/>
          </a:bodyPr>
          <a:lstStyle/>
          <a:p>
            <a:pPr algn="ctr"/>
            <a:r>
              <a:rPr lang="en-US" dirty="0">
                <a:cs typeface="Arial"/>
              </a:rPr>
              <a:t>Definition</a:t>
            </a:r>
          </a:p>
        </p:txBody>
      </p:sp>
      <p:sp>
        <p:nvSpPr>
          <p:cNvPr id="4" name="Content Placeholder 3">
            <a:extLst>
              <a:ext uri="{FF2B5EF4-FFF2-40B4-BE49-F238E27FC236}">
                <a16:creationId xmlns:a16="http://schemas.microsoft.com/office/drawing/2014/main" id="{6A68F1C5-63E1-CFA9-9EA6-64BD89DBE91D}"/>
              </a:ext>
            </a:extLst>
          </p:cNvPr>
          <p:cNvSpPr>
            <a:spLocks noGrp="1"/>
          </p:cNvSpPr>
          <p:nvPr>
            <p:ph sz="half" idx="2"/>
          </p:nvPr>
        </p:nvSpPr>
        <p:spPr>
          <a:xfrm>
            <a:off x="823566" y="2528829"/>
            <a:ext cx="5157787" cy="2794058"/>
          </a:xfrm>
        </p:spPr>
        <p:txBody>
          <a:bodyPr vert="horz" lIns="91440" tIns="45720" rIns="91440" bIns="45720" rtlCol="0" anchor="t">
            <a:normAutofit fontScale="92500" lnSpcReduction="10000"/>
          </a:bodyPr>
          <a:lstStyle/>
          <a:p>
            <a:pPr marL="0" indent="0">
              <a:buNone/>
            </a:pPr>
            <a:r>
              <a:rPr lang="en-US" dirty="0">
                <a:solidFill>
                  <a:srgbClr val="212529"/>
                </a:solidFill>
                <a:ea typeface="+mn-lt"/>
                <a:cs typeface="+mn-lt"/>
              </a:rPr>
              <a:t>Previously called synthetic media, it is an image/video that has been digital manipulated to replace one person’s likeness with another. This digital manipulation often occurs using A.I, artificial intelligence. </a:t>
            </a:r>
            <a:endParaRPr lang="en-US" dirty="0">
              <a:solidFill>
                <a:srgbClr val="212529"/>
              </a:solidFill>
              <a:cs typeface="Arial"/>
            </a:endParaRPr>
          </a:p>
        </p:txBody>
      </p:sp>
      <p:sp>
        <p:nvSpPr>
          <p:cNvPr id="5" name="Text Placeholder 4">
            <a:extLst>
              <a:ext uri="{FF2B5EF4-FFF2-40B4-BE49-F238E27FC236}">
                <a16:creationId xmlns:a16="http://schemas.microsoft.com/office/drawing/2014/main" id="{AF0087A0-DC64-A2A3-166F-4509BB59FCFF}"/>
              </a:ext>
            </a:extLst>
          </p:cNvPr>
          <p:cNvSpPr>
            <a:spLocks noGrp="1"/>
          </p:cNvSpPr>
          <p:nvPr>
            <p:ph type="body" sz="quarter" idx="3"/>
          </p:nvPr>
        </p:nvSpPr>
        <p:spPr>
          <a:xfrm>
            <a:off x="6194427" y="1350963"/>
            <a:ext cx="5183188" cy="823912"/>
          </a:xfrm>
        </p:spPr>
        <p:txBody>
          <a:bodyPr>
            <a:normAutofit/>
          </a:bodyPr>
          <a:lstStyle/>
          <a:p>
            <a:pPr algn="ctr"/>
            <a:r>
              <a:rPr lang="en-US" dirty="0">
                <a:cs typeface="Arial"/>
              </a:rPr>
              <a:t>TAKE IT DOWN Federal Law</a:t>
            </a:r>
          </a:p>
        </p:txBody>
      </p:sp>
      <p:sp>
        <p:nvSpPr>
          <p:cNvPr id="6" name="Content Placeholder 5">
            <a:extLst>
              <a:ext uri="{FF2B5EF4-FFF2-40B4-BE49-F238E27FC236}">
                <a16:creationId xmlns:a16="http://schemas.microsoft.com/office/drawing/2014/main" id="{1EFDCB7F-38AE-2DD7-F9C6-EBC40BF14A06}"/>
              </a:ext>
            </a:extLst>
          </p:cNvPr>
          <p:cNvSpPr>
            <a:spLocks noGrp="1"/>
          </p:cNvSpPr>
          <p:nvPr>
            <p:ph sz="quarter" idx="4"/>
          </p:nvPr>
        </p:nvSpPr>
        <p:spPr>
          <a:xfrm>
            <a:off x="6331587" y="2528829"/>
            <a:ext cx="5174007" cy="1847851"/>
          </a:xfrm>
        </p:spPr>
        <p:txBody>
          <a:bodyPr vert="horz" lIns="91440" tIns="45720" rIns="91440" bIns="45720" rtlCol="0" anchor="t">
            <a:normAutofit fontScale="92500" lnSpcReduction="10000"/>
          </a:bodyPr>
          <a:lstStyle/>
          <a:p>
            <a:pPr marL="0" indent="0">
              <a:buNone/>
            </a:pPr>
            <a:r>
              <a:rPr lang="en-US" dirty="0"/>
              <a:t>Prohibits the online publication of intimate imagery (both authentic and computer-generated) for adults harmed or expectation of privacy OR a minor when the intention is abuse, harassment, or sexual gratification. </a:t>
            </a:r>
          </a:p>
          <a:p>
            <a:endParaRPr lang="en-US" dirty="0">
              <a:ea typeface="+mn-lt"/>
              <a:cs typeface="+mn-lt"/>
            </a:endParaRPr>
          </a:p>
          <a:p>
            <a:pPr marL="0" indent="0">
              <a:buNone/>
            </a:pPr>
            <a:endParaRPr lang="en-US" dirty="0">
              <a:ea typeface="+mn-lt"/>
              <a:cs typeface="+mn-lt"/>
            </a:endParaRPr>
          </a:p>
          <a:p>
            <a:endParaRPr lang="en-US" dirty="0">
              <a:cs typeface="Arial"/>
            </a:endParaRPr>
          </a:p>
        </p:txBody>
      </p:sp>
    </p:spTree>
    <p:custDataLst>
      <p:tags r:id="rId1"/>
    </p:custDataLst>
    <p:extLst>
      <p:ext uri="{BB962C8B-B14F-4D97-AF65-F5344CB8AC3E}">
        <p14:creationId xmlns:p14="http://schemas.microsoft.com/office/powerpoint/2010/main" val="3922874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graph&#10;&#10;AI-generated content may be incorrect.">
            <a:extLst>
              <a:ext uri="{FF2B5EF4-FFF2-40B4-BE49-F238E27FC236}">
                <a16:creationId xmlns:a16="http://schemas.microsoft.com/office/drawing/2014/main" id="{FB669CDA-F70D-1594-2B7D-ED7D25604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173" y="0"/>
            <a:ext cx="5009654" cy="6858000"/>
          </a:xfrm>
          <a:prstGeom prst="rect">
            <a:avLst/>
          </a:prstGeom>
        </p:spPr>
      </p:pic>
    </p:spTree>
    <p:custDataLst>
      <p:tags r:id="rId1"/>
    </p:custDataLst>
    <p:extLst>
      <p:ext uri="{BB962C8B-B14F-4D97-AF65-F5344CB8AC3E}">
        <p14:creationId xmlns:p14="http://schemas.microsoft.com/office/powerpoint/2010/main" val="1967660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6846333-C8DE-4B82-BA3C-8928EFFC6036}"/>
              </a:ext>
            </a:extLst>
          </p:cNvPr>
          <p:cNvSpPr>
            <a:spLocks noGrp="1" noChangeArrowheads="1"/>
          </p:cNvSpPr>
          <p:nvPr>
            <p:ph type="title" idx="4294967295"/>
          </p:nvPr>
        </p:nvSpPr>
        <p:spPr>
          <a:xfrm>
            <a:off x="612251" y="314466"/>
            <a:ext cx="6302375" cy="1325563"/>
          </a:xfrm>
        </p:spPr>
        <p:txBody>
          <a:bodyPr>
            <a:normAutofit/>
          </a:bodyPr>
          <a:lstStyle/>
          <a:p>
            <a:r>
              <a:rPr lang="en-US" sz="3600" b="1" dirty="0">
                <a:ea typeface="ＭＳ Ｐゴシック" pitchFamily="34" charset="-128"/>
                <a:cs typeface="Arial" pitchFamily="34" charset="0"/>
              </a:rPr>
              <a:t>Healthy Digital Boundaries for Teens</a:t>
            </a:r>
            <a:endParaRPr lang="en-US" sz="3600" b="1" dirty="0"/>
          </a:p>
        </p:txBody>
      </p:sp>
      <p:sp>
        <p:nvSpPr>
          <p:cNvPr id="10" name="Content Placeholder 2">
            <a:extLst>
              <a:ext uri="{FF2B5EF4-FFF2-40B4-BE49-F238E27FC236}">
                <a16:creationId xmlns:a16="http://schemas.microsoft.com/office/drawing/2014/main" id="{C25F5BF9-ACE0-485B-BAEE-95C64F9C0B19}"/>
              </a:ext>
            </a:extLst>
          </p:cNvPr>
          <p:cNvSpPr>
            <a:spLocks noGrp="1"/>
          </p:cNvSpPr>
          <p:nvPr>
            <p:ph idx="4294967295"/>
          </p:nvPr>
        </p:nvSpPr>
        <p:spPr>
          <a:xfrm>
            <a:off x="838681" y="1857665"/>
            <a:ext cx="4978400" cy="3406775"/>
          </a:xfrm>
        </p:spPr>
        <p:txBody>
          <a:bodyPr>
            <a:normAutofit fontScale="92500" lnSpcReduction="20000"/>
          </a:bodyPr>
          <a:lstStyle/>
          <a:p>
            <a:pPr marL="0" indent="0">
              <a:buNone/>
            </a:pPr>
            <a:r>
              <a:rPr lang="en-US" sz="2400" b="0" i="0" dirty="0">
                <a:effectLst/>
              </a:rPr>
              <a:t>Teens have different social and emotional needs as they grow, and supportive adults need different strategies during these ages and stages. </a:t>
            </a:r>
          </a:p>
          <a:p>
            <a:pPr marL="0" indent="0">
              <a:buNone/>
            </a:pPr>
            <a:endParaRPr lang="en-US" sz="2400" dirty="0"/>
          </a:p>
          <a:p>
            <a:pPr marL="0" indent="0">
              <a:buNone/>
            </a:pPr>
            <a:r>
              <a:rPr lang="en-US" sz="2400" b="0" i="0" dirty="0">
                <a:effectLst/>
              </a:rPr>
              <a:t>The foundation for online safety is creating </a:t>
            </a:r>
            <a:r>
              <a:rPr lang="en-US" sz="2400" b="1" i="0" dirty="0">
                <a:effectLst/>
              </a:rPr>
              <a:t>healthy digital boundaries</a:t>
            </a:r>
            <a:r>
              <a:rPr lang="en-US" sz="2400" b="0" i="0" dirty="0">
                <a:effectLst/>
              </a:rPr>
              <a:t> — what families are comfortable doing, seeing, and feeling while using technology and how they would like to be treated by others.</a:t>
            </a:r>
            <a:endParaRPr lang="en-US" sz="2400" dirty="0"/>
          </a:p>
        </p:txBody>
      </p:sp>
      <p:pic>
        <p:nvPicPr>
          <p:cNvPr id="11" name="Picture 10" descr="A group of people holding cell phones&#10;&#10;Description automatically generated with medium confidence">
            <a:extLst>
              <a:ext uri="{FF2B5EF4-FFF2-40B4-BE49-F238E27FC236}">
                <a16:creationId xmlns:a16="http://schemas.microsoft.com/office/drawing/2014/main" id="{7E6F6A1D-65C4-4A72-8B76-06FC4D4C3D11}"/>
              </a:ext>
            </a:extLst>
          </p:cNvPr>
          <p:cNvPicPr>
            <a:picLocks noChangeAspect="1"/>
          </p:cNvPicPr>
          <p:nvPr/>
        </p:nvPicPr>
        <p:blipFill rotWithShape="1">
          <a:blip r:embed="rId4">
            <a:extLst>
              <a:ext uri="{28A0092B-C50C-407E-A947-70E740481C1C}">
                <a14:useLocalDpi xmlns:a14="http://schemas.microsoft.com/office/drawing/2010/main" val="0"/>
              </a:ext>
            </a:extLst>
          </a:blip>
          <a:srcRect l="20236" r="2351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custDataLst>
      <p:tags r:id="rId1"/>
    </p:custDataLst>
    <p:extLst>
      <p:ext uri="{BB962C8B-B14F-4D97-AF65-F5344CB8AC3E}">
        <p14:creationId xmlns:p14="http://schemas.microsoft.com/office/powerpoint/2010/main" val="2534087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5726" t="28244" r="15726" b="25001"/>
          <a:stretch/>
        </p:blipFill>
        <p:spPr>
          <a:xfrm>
            <a:off x="2438400" y="28305"/>
            <a:ext cx="7315200" cy="5013789"/>
          </a:xfrm>
          <a:prstGeom prst="rect">
            <a:avLst/>
          </a:prstGeom>
        </p:spPr>
      </p:pic>
    </p:spTree>
    <p:custDataLst>
      <p:tags r:id="rId1"/>
    </p:custDataLst>
    <p:extLst>
      <p:ext uri="{BB962C8B-B14F-4D97-AF65-F5344CB8AC3E}">
        <p14:creationId xmlns:p14="http://schemas.microsoft.com/office/powerpoint/2010/main" val="94104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7451" y="365125"/>
            <a:ext cx="11558727" cy="1325563"/>
          </a:xfrm>
        </p:spPr>
        <p:txBody>
          <a:bodyPr/>
          <a:lstStyle/>
          <a:p>
            <a:pPr algn="ctr"/>
            <a:r>
              <a:rPr lang="en-US" altLang="en-US" b="1">
                <a:solidFill>
                  <a:srgbClr val="0070C0"/>
                </a:solidFill>
                <a:ea typeface="ＭＳ Ｐゴシック" pitchFamily="34" charset="-128"/>
                <a:cs typeface="Arial" pitchFamily="34" charset="0"/>
              </a:rPr>
              <a:t>Approximately Ages &lt;13 – 15</a:t>
            </a:r>
          </a:p>
        </p:txBody>
      </p:sp>
      <p:sp>
        <p:nvSpPr>
          <p:cNvPr id="25603" name="Rectangle 3"/>
          <p:cNvSpPr>
            <a:spLocks noGrp="1" noChangeArrowheads="1"/>
          </p:cNvSpPr>
          <p:nvPr>
            <p:ph type="body" idx="1"/>
          </p:nvPr>
        </p:nvSpPr>
        <p:spPr>
          <a:xfrm>
            <a:off x="503759" y="1662617"/>
            <a:ext cx="11184482" cy="3315797"/>
          </a:xfrm>
        </p:spPr>
        <p:txBody>
          <a:bodyPr>
            <a:normAutofit fontScale="92500" lnSpcReduction="20000"/>
          </a:bodyPr>
          <a:lstStyle/>
          <a:p>
            <a:r>
              <a:rPr lang="en-US" dirty="0"/>
              <a:t>Set clear boundaries. </a:t>
            </a:r>
          </a:p>
          <a:p>
            <a:endParaRPr lang="en-US" dirty="0"/>
          </a:p>
          <a:p>
            <a:r>
              <a:rPr lang="en-US" dirty="0"/>
              <a:t>Use logical consequences when teens cross safe boundaries. </a:t>
            </a:r>
          </a:p>
          <a:p>
            <a:endParaRPr lang="en-US" dirty="0"/>
          </a:p>
          <a:p>
            <a:r>
              <a:rPr lang="en-US" dirty="0"/>
              <a:t>Teens may highly value screentime. Try not to use screentime as a reward or discipline, outside of the family media agreement. </a:t>
            </a:r>
          </a:p>
          <a:p>
            <a:endParaRPr lang="en-US" dirty="0"/>
          </a:p>
          <a:p>
            <a:r>
              <a:rPr lang="en-US" dirty="0"/>
              <a:t>Focus on risk coping skills and exit strategies.</a:t>
            </a:r>
          </a:p>
          <a:p>
            <a:pPr marL="0" indent="0" algn="ctr">
              <a:buNone/>
            </a:pPr>
            <a:endParaRPr lang="en-US" sz="1600" dirty="0"/>
          </a:p>
          <a:p>
            <a:pPr marL="0" indent="0" algn="ctr">
              <a:buNone/>
            </a:pPr>
            <a:endParaRPr lang="en-US" sz="1600" dirty="0"/>
          </a:p>
          <a:p>
            <a:pPr marL="0" indent="0" algn="ctr">
              <a:buNone/>
            </a:pPr>
            <a:endParaRPr lang="en-US" sz="2000" dirty="0"/>
          </a:p>
          <a:p>
            <a:pPr marL="0" indent="0">
              <a:buNone/>
            </a:pPr>
            <a:endParaRPr lang="en-US" sz="3400" dirty="0"/>
          </a:p>
          <a:p>
            <a:pPr marL="0" indent="0">
              <a:buNone/>
            </a:pPr>
            <a:endParaRPr lang="en-US" sz="3400" dirty="0"/>
          </a:p>
        </p:txBody>
      </p:sp>
      <p:sp>
        <p:nvSpPr>
          <p:cNvPr id="4" name="TextBox 3">
            <a:extLst>
              <a:ext uri="{FF2B5EF4-FFF2-40B4-BE49-F238E27FC236}">
                <a16:creationId xmlns:a16="http://schemas.microsoft.com/office/drawing/2014/main" id="{104FDD35-FA07-BF41-46B6-20CAAC9354FA}"/>
              </a:ext>
            </a:extLst>
          </p:cNvPr>
          <p:cNvSpPr txBox="1"/>
          <p:nvPr/>
        </p:nvSpPr>
        <p:spPr>
          <a:xfrm>
            <a:off x="3623312" y="4978414"/>
            <a:ext cx="4949190" cy="369332"/>
          </a:xfrm>
          <a:prstGeom prst="rect">
            <a:avLst/>
          </a:prstGeom>
          <a:noFill/>
        </p:spPr>
        <p:txBody>
          <a:bodyPr wrap="square" lIns="91440" tIns="45720" rIns="91440" bIns="45720" anchor="t">
            <a:spAutoFit/>
          </a:bodyPr>
          <a:lstStyle/>
          <a:p>
            <a:pPr algn="ctr"/>
            <a:r>
              <a:rPr lang="en-US">
                <a:ea typeface="+mn-lt"/>
                <a:cs typeface="+mn-lt"/>
              </a:rPr>
              <a:t>(Dahl et al., 2022)</a:t>
            </a:r>
            <a:endParaRPr lang="en-US"/>
          </a:p>
        </p:txBody>
      </p:sp>
    </p:spTree>
    <p:custDataLst>
      <p:tags r:id="rId1"/>
    </p:custDataLst>
    <p:extLst>
      <p:ext uri="{BB962C8B-B14F-4D97-AF65-F5344CB8AC3E}">
        <p14:creationId xmlns:p14="http://schemas.microsoft.com/office/powerpoint/2010/main" val="4038549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7451" y="365125"/>
            <a:ext cx="11558727" cy="1325563"/>
          </a:xfrm>
        </p:spPr>
        <p:txBody>
          <a:bodyPr/>
          <a:lstStyle/>
          <a:p>
            <a:pPr algn="ctr"/>
            <a:r>
              <a:rPr lang="en-US" altLang="en-US" b="1">
                <a:solidFill>
                  <a:srgbClr val="0070C0"/>
                </a:solidFill>
                <a:ea typeface="ＭＳ Ｐゴシック" pitchFamily="34" charset="-128"/>
                <a:cs typeface="Arial" pitchFamily="34" charset="0"/>
              </a:rPr>
              <a:t>Risk Coping Skills – “What If?”</a:t>
            </a:r>
          </a:p>
        </p:txBody>
      </p:sp>
      <p:sp>
        <p:nvSpPr>
          <p:cNvPr id="25603" name="Rectangle 3"/>
          <p:cNvSpPr>
            <a:spLocks noGrp="1" noChangeArrowheads="1"/>
          </p:cNvSpPr>
          <p:nvPr>
            <p:ph type="body" idx="1"/>
          </p:nvPr>
        </p:nvSpPr>
        <p:spPr>
          <a:xfrm>
            <a:off x="550416" y="1861351"/>
            <a:ext cx="11079332" cy="3505200"/>
          </a:xfrm>
        </p:spPr>
        <p:txBody>
          <a:bodyPr>
            <a:normAutofit fontScale="92500"/>
          </a:bodyPr>
          <a:lstStyle/>
          <a:p>
            <a:r>
              <a:rPr lang="en-US"/>
              <a:t>“What if you see that someone is being bullied in a group chat? What about a game chat/Discord/Twitch?”</a:t>
            </a:r>
          </a:p>
          <a:p>
            <a:endParaRPr lang="en-US"/>
          </a:p>
          <a:p>
            <a:r>
              <a:rPr lang="en-US"/>
              <a:t>“What if someone is making you uncomfortable online? Do you know how to report someone in Instagram/Snapchat/TikTok/Be Real?”</a:t>
            </a:r>
          </a:p>
          <a:p>
            <a:pPr marL="0" indent="0">
              <a:buNone/>
            </a:pPr>
            <a:endParaRPr lang="en-US"/>
          </a:p>
          <a:p>
            <a:r>
              <a:rPr lang="en-US"/>
              <a:t>Have these conversations often and paired with fun activities – keep it casual. </a:t>
            </a:r>
            <a:endParaRPr lang="en-US" sz="1600"/>
          </a:p>
          <a:p>
            <a:pPr marL="0" indent="0" algn="ctr">
              <a:buNone/>
            </a:pPr>
            <a:endParaRPr lang="en-US" sz="1600"/>
          </a:p>
          <a:p>
            <a:pPr marL="0" indent="0" algn="ctr">
              <a:buNone/>
            </a:pPr>
            <a:endParaRPr lang="en-US" sz="2000"/>
          </a:p>
          <a:p>
            <a:pPr marL="0" indent="0">
              <a:buNone/>
            </a:pPr>
            <a:endParaRPr lang="en-US" sz="3400"/>
          </a:p>
          <a:p>
            <a:pPr marL="0" indent="0">
              <a:buNone/>
            </a:pPr>
            <a:endParaRPr lang="en-US" sz="3400"/>
          </a:p>
        </p:txBody>
      </p:sp>
    </p:spTree>
    <p:custDataLst>
      <p:tags r:id="rId1"/>
    </p:custDataLst>
    <p:extLst>
      <p:ext uri="{BB962C8B-B14F-4D97-AF65-F5344CB8AC3E}">
        <p14:creationId xmlns:p14="http://schemas.microsoft.com/office/powerpoint/2010/main" val="2647057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66"/>
            <a:ext cx="12271247" cy="1325563"/>
          </a:xfrm>
        </p:spPr>
        <p:txBody>
          <a:bodyPr/>
          <a:lstStyle/>
          <a:p>
            <a:pPr algn="ctr"/>
            <a:r>
              <a:rPr lang="en-US" altLang="en-US" b="1" dirty="0">
                <a:solidFill>
                  <a:srgbClr val="0070C0"/>
                </a:solidFill>
                <a:ea typeface="ＭＳ Ｐゴシック" pitchFamily="34" charset="-128"/>
                <a:cs typeface="Arial" pitchFamily="34" charset="0"/>
              </a:rPr>
              <a:t>Exit Strategies</a:t>
            </a:r>
          </a:p>
        </p:txBody>
      </p:sp>
      <p:sp>
        <p:nvSpPr>
          <p:cNvPr id="25603" name="Rectangle 3"/>
          <p:cNvSpPr>
            <a:spLocks noGrp="1" noChangeArrowheads="1"/>
          </p:cNvSpPr>
          <p:nvPr>
            <p:ph type="body" idx="1"/>
          </p:nvPr>
        </p:nvSpPr>
        <p:spPr>
          <a:xfrm>
            <a:off x="550416" y="1325929"/>
            <a:ext cx="11079332" cy="3573262"/>
          </a:xfrm>
        </p:spPr>
        <p:txBody>
          <a:bodyPr vert="horz" lIns="91440" tIns="45720" rIns="91440" bIns="45720" rtlCol="0" anchor="t">
            <a:normAutofit fontScale="85000" lnSpcReduction="20000"/>
          </a:bodyPr>
          <a:lstStyle/>
          <a:p>
            <a:r>
              <a:rPr lang="en-US" dirty="0"/>
              <a:t>Use family codewords to navigate complex social situations. </a:t>
            </a:r>
          </a:p>
          <a:p>
            <a:pPr lvl="1">
              <a:buFontTx/>
              <a:buChar char="-"/>
            </a:pPr>
            <a:r>
              <a:rPr lang="en-US" dirty="0"/>
              <a:t>A flower emoji could mean that they need you to call them.</a:t>
            </a:r>
            <a:endParaRPr lang="en-US" dirty="0">
              <a:ea typeface="Calibri"/>
              <a:cs typeface="Calibri"/>
            </a:endParaRPr>
          </a:p>
          <a:p>
            <a:pPr lvl="1">
              <a:buFontTx/>
              <a:buChar char="-"/>
            </a:pPr>
            <a:r>
              <a:rPr lang="en-US" dirty="0"/>
              <a:t>The word “blueberries” means they need you to say no to a request. </a:t>
            </a:r>
            <a:endParaRPr lang="en-US" dirty="0">
              <a:ea typeface="Calibri"/>
              <a:cs typeface="Calibri"/>
            </a:endParaRPr>
          </a:p>
          <a:p>
            <a:pPr marL="0" indent="0">
              <a:buNone/>
            </a:pPr>
            <a:endParaRPr lang="en-US" dirty="0"/>
          </a:p>
          <a:p>
            <a:r>
              <a:rPr lang="en-US" dirty="0"/>
              <a:t>Take the social heat for turning off a device or location services. </a:t>
            </a:r>
            <a:endParaRPr lang="en-US" dirty="0">
              <a:ea typeface="Calibri"/>
              <a:cs typeface="Calibri"/>
            </a:endParaRPr>
          </a:p>
          <a:p>
            <a:pPr lvl="1">
              <a:buFontTx/>
              <a:buChar char="-"/>
            </a:pPr>
            <a:r>
              <a:rPr lang="en-US" dirty="0"/>
              <a:t>“Ugh, my mom won’t let me FaceTime tonight! She’s so mean!”</a:t>
            </a:r>
            <a:endParaRPr lang="en-US" dirty="0">
              <a:ea typeface="Calibri"/>
              <a:cs typeface="Calibri"/>
            </a:endParaRPr>
          </a:p>
          <a:p>
            <a:pPr lvl="1">
              <a:buFontTx/>
              <a:buChar char="-"/>
            </a:pPr>
            <a:r>
              <a:rPr lang="en-US" dirty="0"/>
              <a:t>“I’m not active because my dad make me go into ghost mode.”</a:t>
            </a:r>
            <a:endParaRPr lang="en-US" dirty="0">
              <a:ea typeface="Calibri"/>
              <a:cs typeface="Calibri"/>
            </a:endParaRPr>
          </a:p>
          <a:p>
            <a:endParaRPr lang="en-US" dirty="0"/>
          </a:p>
          <a:p>
            <a:r>
              <a:rPr lang="en-US" dirty="0"/>
              <a:t>“If you call me and need help, I will stay calm, and we can wait until the next morning to talk about consequences.”</a:t>
            </a:r>
            <a:endParaRPr lang="en-US" sz="1600" dirty="0"/>
          </a:p>
        </p:txBody>
      </p:sp>
      <p:sp>
        <p:nvSpPr>
          <p:cNvPr id="2" name="TextBox 1">
            <a:extLst>
              <a:ext uri="{FF2B5EF4-FFF2-40B4-BE49-F238E27FC236}">
                <a16:creationId xmlns:a16="http://schemas.microsoft.com/office/drawing/2014/main" id="{6EF1AED0-4518-A9FA-9147-E7F01422A61A}"/>
              </a:ext>
            </a:extLst>
          </p:cNvPr>
          <p:cNvSpPr txBox="1"/>
          <p:nvPr/>
        </p:nvSpPr>
        <p:spPr>
          <a:xfrm>
            <a:off x="4074160" y="4897120"/>
            <a:ext cx="4053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(Englander et al., 2023)</a:t>
            </a:r>
            <a:endParaRPr lang="en-US">
              <a:ea typeface="Calibri" panose="020F0502020204030204"/>
              <a:cs typeface="Calibri" panose="020F0502020204030204"/>
            </a:endParaRPr>
          </a:p>
        </p:txBody>
      </p:sp>
    </p:spTree>
    <p:custDataLst>
      <p:tags r:id="rId1"/>
    </p:custDataLst>
    <p:extLst>
      <p:ext uri="{BB962C8B-B14F-4D97-AF65-F5344CB8AC3E}">
        <p14:creationId xmlns:p14="http://schemas.microsoft.com/office/powerpoint/2010/main" val="326694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7FB-3497-4363-946D-2201DAD3716C}"/>
              </a:ext>
            </a:extLst>
          </p:cNvPr>
          <p:cNvSpPr>
            <a:spLocks noGrp="1"/>
          </p:cNvSpPr>
          <p:nvPr>
            <p:ph type="title"/>
          </p:nvPr>
        </p:nvSpPr>
        <p:spPr/>
        <p:txBody>
          <a:bodyPr>
            <a:normAutofit/>
          </a:bodyPr>
          <a:lstStyle/>
          <a:p>
            <a:r>
              <a:rPr lang="en-US" sz="6000" dirty="0">
                <a:latin typeface="+mn-lt"/>
                <a:cs typeface="Arial" panose="020B0604020202020204" pitchFamily="34" charset="0"/>
              </a:rPr>
              <a:t>Reflection</a:t>
            </a:r>
          </a:p>
        </p:txBody>
      </p:sp>
      <p:sp>
        <p:nvSpPr>
          <p:cNvPr id="3" name="Text Placeholder 2">
            <a:extLst>
              <a:ext uri="{FF2B5EF4-FFF2-40B4-BE49-F238E27FC236}">
                <a16:creationId xmlns:a16="http://schemas.microsoft.com/office/drawing/2014/main" id="{96DAAB77-3CA1-42D5-8E55-2F33629429BE}"/>
              </a:ext>
            </a:extLst>
          </p:cNvPr>
          <p:cNvSpPr>
            <a:spLocks noGrp="1"/>
          </p:cNvSpPr>
          <p:nvPr>
            <p:ph type="body" idx="1"/>
          </p:nvPr>
        </p:nvSpPr>
        <p:spPr>
          <a:xfrm>
            <a:off x="1866900" y="2923308"/>
            <a:ext cx="8458200" cy="2041236"/>
          </a:xfrm>
        </p:spPr>
        <p:txBody>
          <a:bodyPr>
            <a:normAutofit fontScale="92500" lnSpcReduction="10000"/>
          </a:bodyPr>
          <a:lstStyle/>
          <a:p>
            <a:pPr marL="25400" indent="0" algn="ctr">
              <a:buNone/>
            </a:pPr>
            <a:r>
              <a:rPr lang="en-US" sz="5400" dirty="0">
                <a:solidFill>
                  <a:srgbClr val="0070C0"/>
                </a:solidFill>
                <a:cs typeface="Arial" panose="020B0604020202020204" pitchFamily="34" charset="0"/>
              </a:rPr>
              <a:t>Dating relationships are the same for teens now as they were for me as a teen.</a:t>
            </a:r>
          </a:p>
        </p:txBody>
      </p:sp>
      <p:pic>
        <p:nvPicPr>
          <p:cNvPr id="4" name="Picture 3" descr="A picture containing text, vector graphics&#10;&#10;Description automatically generated">
            <a:extLst>
              <a:ext uri="{FF2B5EF4-FFF2-40B4-BE49-F238E27FC236}">
                <a16:creationId xmlns:a16="http://schemas.microsoft.com/office/drawing/2014/main" id="{A35DC630-2395-4FF5-9698-3F7CAEDEABA6}"/>
              </a:ext>
            </a:extLst>
          </p:cNvPr>
          <p:cNvPicPr>
            <a:picLocks noChangeAspect="1"/>
          </p:cNvPicPr>
          <p:nvPr/>
        </p:nvPicPr>
        <p:blipFill>
          <a:blip r:embed="rId4"/>
          <a:stretch>
            <a:fillRect/>
          </a:stretch>
        </p:blipFill>
        <p:spPr>
          <a:xfrm>
            <a:off x="6905499" y="96253"/>
            <a:ext cx="4151522" cy="2353798"/>
          </a:xfrm>
          <a:prstGeom prst="rect">
            <a:avLst/>
          </a:prstGeom>
        </p:spPr>
      </p:pic>
    </p:spTree>
    <p:custDataLst>
      <p:tags r:id="rId1"/>
    </p:custDataLst>
    <p:extLst>
      <p:ext uri="{BB962C8B-B14F-4D97-AF65-F5344CB8AC3E}">
        <p14:creationId xmlns:p14="http://schemas.microsoft.com/office/powerpoint/2010/main" val="830401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E723-AC1B-4BE1-8083-C4FD979A2190}"/>
              </a:ext>
            </a:extLst>
          </p:cNvPr>
          <p:cNvSpPr>
            <a:spLocks noGrp="1"/>
          </p:cNvSpPr>
          <p:nvPr>
            <p:ph type="title"/>
          </p:nvPr>
        </p:nvSpPr>
        <p:spPr/>
        <p:txBody>
          <a:bodyPr/>
          <a:lstStyle/>
          <a:p>
            <a:pPr algn="ctr"/>
            <a:r>
              <a:rPr lang="en-US" altLang="en-US" b="1">
                <a:solidFill>
                  <a:srgbClr val="0070C0"/>
                </a:solidFill>
                <a:ea typeface="ＭＳ Ｐゴシック" pitchFamily="34" charset="-128"/>
                <a:cs typeface="Arial" pitchFamily="34" charset="0"/>
              </a:rPr>
              <a:t>Approximately Ages &lt;16 – 18</a:t>
            </a:r>
            <a:endParaRPr lang="en-US"/>
          </a:p>
        </p:txBody>
      </p:sp>
      <p:sp>
        <p:nvSpPr>
          <p:cNvPr id="4" name="TextBox 3">
            <a:extLst>
              <a:ext uri="{FF2B5EF4-FFF2-40B4-BE49-F238E27FC236}">
                <a16:creationId xmlns:a16="http://schemas.microsoft.com/office/drawing/2014/main" id="{E55B44D3-88B0-4782-B992-E94DD423EF4C}"/>
              </a:ext>
            </a:extLst>
          </p:cNvPr>
          <p:cNvSpPr txBox="1"/>
          <p:nvPr/>
        </p:nvSpPr>
        <p:spPr>
          <a:xfrm>
            <a:off x="538578" y="1882423"/>
            <a:ext cx="11114843" cy="3139321"/>
          </a:xfrm>
          <a:prstGeom prst="rect">
            <a:avLst/>
          </a:prstGeom>
          <a:noFill/>
        </p:spPr>
        <p:txBody>
          <a:bodyPr wrap="square" lIns="91440" tIns="45720" rIns="91440" bIns="45720" anchor="t">
            <a:spAutoFit/>
          </a:bodyPr>
          <a:lstStyle/>
          <a:p>
            <a:endParaRPr lang="en-US" sz="3200"/>
          </a:p>
          <a:p>
            <a:r>
              <a:rPr lang="en-US" sz="3200"/>
              <a:t>It is normal for young people to take more risks and assert more independence. Try to withhold judgment and let them know that you are there to help if they need you.</a:t>
            </a:r>
          </a:p>
          <a:p>
            <a:pPr marL="0" indent="0" algn="ctr">
              <a:buNone/>
            </a:pPr>
            <a:endParaRPr lang="en-US" sz="3200"/>
          </a:p>
          <a:p>
            <a:endParaRPr lang="en-US" sz="2000"/>
          </a:p>
          <a:p>
            <a:pPr algn="ctr"/>
            <a:r>
              <a:rPr lang="en-US">
                <a:ea typeface="+mn-lt"/>
                <a:cs typeface="+mn-lt"/>
              </a:rPr>
              <a:t>(Dahl et al., 2022)</a:t>
            </a:r>
            <a:endParaRPr lang="en-US">
              <a:ea typeface="Calibri"/>
              <a:cs typeface="Calibri"/>
            </a:endParaRPr>
          </a:p>
        </p:txBody>
      </p:sp>
    </p:spTree>
    <p:custDataLst>
      <p:tags r:id="rId1"/>
    </p:custDataLst>
    <p:extLst>
      <p:ext uri="{BB962C8B-B14F-4D97-AF65-F5344CB8AC3E}">
        <p14:creationId xmlns:p14="http://schemas.microsoft.com/office/powerpoint/2010/main" val="411411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white paper with blue text on it&#10;&#10;Description automatically generated">
            <a:extLst>
              <a:ext uri="{FF2B5EF4-FFF2-40B4-BE49-F238E27FC236}">
                <a16:creationId xmlns:a16="http://schemas.microsoft.com/office/drawing/2014/main" id="{27B0BA71-95EC-8D73-E332-B81A438EB829}"/>
              </a:ext>
            </a:extLst>
          </p:cNvPr>
          <p:cNvPicPr>
            <a:picLocks noGrp="1" noChangeAspect="1"/>
          </p:cNvPicPr>
          <p:nvPr>
            <p:ph idx="1"/>
          </p:nvPr>
        </p:nvPicPr>
        <p:blipFill>
          <a:blip r:embed="rId3"/>
          <a:stretch>
            <a:fillRect/>
          </a:stretch>
        </p:blipFill>
        <p:spPr>
          <a:xfrm>
            <a:off x="813353" y="81741"/>
            <a:ext cx="4017165" cy="5021458"/>
          </a:xfrm>
          <a:prstGeom prst="rect">
            <a:avLst/>
          </a:prstGeom>
        </p:spPr>
      </p:pic>
      <p:pic>
        <p:nvPicPr>
          <p:cNvPr id="5" name="Picture 2">
            <a:extLst>
              <a:ext uri="{FF2B5EF4-FFF2-40B4-BE49-F238E27FC236}">
                <a16:creationId xmlns:a16="http://schemas.microsoft.com/office/drawing/2014/main" id="{760C4E77-24C0-F428-B7ED-401AFAAED7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78" t="11034" r="26485" b="11034"/>
          <a:stretch/>
        </p:blipFill>
        <p:spPr bwMode="auto">
          <a:xfrm>
            <a:off x="6280558" y="803131"/>
            <a:ext cx="5248153" cy="4112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99774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ormAutofit/>
          </a:bodyPr>
          <a:lstStyle/>
          <a:p>
            <a:pPr algn="ctr"/>
            <a:r>
              <a:rPr lang="en-US" sz="4000" b="1" dirty="0">
                <a:solidFill>
                  <a:srgbClr val="0070C0"/>
                </a:solidFill>
                <a:latin typeface="+mn-lt"/>
                <a:ea typeface="ＭＳ Ｐゴシック" pitchFamily="34" charset="-128"/>
                <a:cs typeface="Arial" pitchFamily="34" charset="0"/>
              </a:rPr>
              <a:t>Approach with Curiosity </a:t>
            </a:r>
            <a:endParaRPr lang="en-US" sz="4000" b="1" dirty="0">
              <a:solidFill>
                <a:srgbClr val="00A2E8"/>
              </a:solidFill>
              <a:latin typeface="+mn-lt"/>
            </a:endParaRPr>
          </a:p>
        </p:txBody>
      </p:sp>
      <p:sp>
        <p:nvSpPr>
          <p:cNvPr id="3" name="Content Placeholder 2"/>
          <p:cNvSpPr>
            <a:spLocks noGrp="1"/>
          </p:cNvSpPr>
          <p:nvPr>
            <p:ph idx="1"/>
          </p:nvPr>
        </p:nvSpPr>
        <p:spPr>
          <a:xfrm>
            <a:off x="838200" y="1293437"/>
            <a:ext cx="9753600" cy="3578398"/>
          </a:xfrm>
        </p:spPr>
        <p:txBody>
          <a:bodyPr>
            <a:noAutofit/>
          </a:bodyPr>
          <a:lstStyle/>
          <a:p>
            <a:pPr>
              <a:lnSpc>
                <a:spcPct val="100000"/>
              </a:lnSpc>
              <a:spcAft>
                <a:spcPts val="1200"/>
              </a:spcAft>
            </a:pPr>
            <a:r>
              <a:rPr lang="en-US" dirty="0"/>
              <a:t>Tell me about how this person/ group/ app is important to you?</a:t>
            </a:r>
            <a:endParaRPr lang="en-US" sz="1200" dirty="0"/>
          </a:p>
          <a:p>
            <a:pPr>
              <a:lnSpc>
                <a:spcPct val="100000"/>
              </a:lnSpc>
              <a:spcAft>
                <a:spcPts val="1200"/>
              </a:spcAft>
            </a:pPr>
            <a:r>
              <a:rPr lang="en-US" dirty="0"/>
              <a:t>How do you feel when you are with this person/ group/ app?</a:t>
            </a:r>
          </a:p>
          <a:p>
            <a:pPr>
              <a:lnSpc>
                <a:spcPct val="100000"/>
              </a:lnSpc>
              <a:spcAft>
                <a:spcPts val="1200"/>
              </a:spcAft>
            </a:pPr>
            <a:r>
              <a:rPr lang="en-US" dirty="0"/>
              <a:t>What does this app do, that another app doesn’t? </a:t>
            </a:r>
          </a:p>
          <a:p>
            <a:pPr>
              <a:lnSpc>
                <a:spcPct val="100000"/>
              </a:lnSpc>
              <a:spcAft>
                <a:spcPts val="1200"/>
              </a:spcAft>
            </a:pPr>
            <a:r>
              <a:rPr lang="en-US" dirty="0"/>
              <a:t>If you had to go on a road trip, would you take this person/ group with you? What would they bring to benefit the trip?</a:t>
            </a:r>
          </a:p>
        </p:txBody>
      </p:sp>
      <p:pic>
        <p:nvPicPr>
          <p:cNvPr id="5" name="Picture 4">
            <a:extLst>
              <a:ext uri="{FF2B5EF4-FFF2-40B4-BE49-F238E27FC236}">
                <a16:creationId xmlns:a16="http://schemas.microsoft.com/office/drawing/2014/main" id="{4B962DCC-282D-4707-9468-5C41C4BC3D89}"/>
              </a:ext>
            </a:extLst>
          </p:cNvPr>
          <p:cNvPicPr>
            <a:picLocks noChangeAspect="1"/>
          </p:cNvPicPr>
          <p:nvPr/>
        </p:nvPicPr>
        <p:blipFill>
          <a:blip r:embed="rId4"/>
          <a:stretch>
            <a:fillRect/>
          </a:stretch>
        </p:blipFill>
        <p:spPr>
          <a:xfrm>
            <a:off x="10454034" y="4100362"/>
            <a:ext cx="1539221" cy="1117837"/>
          </a:xfrm>
          <a:prstGeom prst="rect">
            <a:avLst/>
          </a:prstGeom>
        </p:spPr>
      </p:pic>
    </p:spTree>
    <p:custDataLst>
      <p:tags r:id="rId1"/>
    </p:custDataLst>
    <p:extLst>
      <p:ext uri="{BB962C8B-B14F-4D97-AF65-F5344CB8AC3E}">
        <p14:creationId xmlns:p14="http://schemas.microsoft.com/office/powerpoint/2010/main" val="2825522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221E-CF7F-090F-CE97-580628FB431E}"/>
              </a:ext>
            </a:extLst>
          </p:cNvPr>
          <p:cNvSpPr>
            <a:spLocks noGrp="1"/>
          </p:cNvSpPr>
          <p:nvPr>
            <p:ph type="title" idx="4294967295"/>
          </p:nvPr>
        </p:nvSpPr>
        <p:spPr>
          <a:xfrm>
            <a:off x="2275909" y="476174"/>
            <a:ext cx="8146474" cy="491687"/>
          </a:xfrm>
        </p:spPr>
        <p:txBody>
          <a:bodyPr rtlCol="0">
            <a:normAutofit fontScale="90000"/>
          </a:bodyPr>
          <a:lstStyle/>
          <a:p>
            <a:pPr algn="ctr" fontAlgn="auto">
              <a:spcAft>
                <a:spcPts val="0"/>
              </a:spcAft>
              <a:defRPr/>
            </a:pPr>
            <a:r>
              <a:rPr lang="en-US" b="1" dirty="0">
                <a:solidFill>
                  <a:schemeClr val="accent4"/>
                </a:solidFill>
                <a:latin typeface="Arial" panose="020B0604020202020204" pitchFamily="34" charset="0"/>
                <a:cs typeface="Arial" panose="020B0604020202020204" pitchFamily="34" charset="0"/>
              </a:rPr>
              <a:t>		Shifting Our Language</a:t>
            </a:r>
          </a:p>
        </p:txBody>
      </p:sp>
      <p:graphicFrame>
        <p:nvGraphicFramePr>
          <p:cNvPr id="4" name="Content Placeholder 3">
            <a:extLst>
              <a:ext uri="{FF2B5EF4-FFF2-40B4-BE49-F238E27FC236}">
                <a16:creationId xmlns:a16="http://schemas.microsoft.com/office/drawing/2014/main" id="{EF6A42F2-4895-2446-2AE6-D9DF6FEE410E}"/>
              </a:ext>
            </a:extLst>
          </p:cNvPr>
          <p:cNvGraphicFramePr>
            <a:graphicFrameLocks noGrp="1"/>
          </p:cNvGraphicFramePr>
          <p:nvPr>
            <p:ph idx="4294967295"/>
            <p:extLst>
              <p:ext uri="{D42A27DB-BD31-4B8C-83A1-F6EECF244321}">
                <p14:modId xmlns:p14="http://schemas.microsoft.com/office/powerpoint/2010/main" val="1515486956"/>
              </p:ext>
            </p:extLst>
          </p:nvPr>
        </p:nvGraphicFramePr>
        <p:xfrm>
          <a:off x="1999087" y="1271352"/>
          <a:ext cx="8700117" cy="5466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4212" name="Picture 5">
            <a:extLst>
              <a:ext uri="{FF2B5EF4-FFF2-40B4-BE49-F238E27FC236}">
                <a16:creationId xmlns:a16="http://schemas.microsoft.com/office/drawing/2014/main" id="{C75FA15D-AFB6-64F6-FA41-FFF6EF77B2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7844" y="324428"/>
            <a:ext cx="1069845" cy="79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board with text and images&#10;&#10;Description automatically generated">
            <a:extLst>
              <a:ext uri="{FF2B5EF4-FFF2-40B4-BE49-F238E27FC236}">
                <a16:creationId xmlns:a16="http://schemas.microsoft.com/office/drawing/2014/main" id="{C297FB9E-A304-65EE-BD5E-B544E795E722}"/>
              </a:ext>
            </a:extLst>
          </p:cNvPr>
          <p:cNvPicPr>
            <a:picLocks noChangeAspect="1"/>
          </p:cNvPicPr>
          <p:nvPr/>
        </p:nvPicPr>
        <p:blipFill>
          <a:blip r:embed="rId4"/>
          <a:stretch>
            <a:fillRect/>
          </a:stretch>
        </p:blipFill>
        <p:spPr>
          <a:xfrm>
            <a:off x="3413979" y="799"/>
            <a:ext cx="5353986" cy="6850307"/>
          </a:xfrm>
          <a:prstGeom prst="rect">
            <a:avLst/>
          </a:prstGeom>
        </p:spPr>
      </p:pic>
    </p:spTree>
    <p:custDataLst>
      <p:tags r:id="rId1"/>
    </p:custDataLst>
    <p:extLst>
      <p:ext uri="{BB962C8B-B14F-4D97-AF65-F5344CB8AC3E}">
        <p14:creationId xmlns:p14="http://schemas.microsoft.com/office/powerpoint/2010/main" val="1764019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1307782" y="1159404"/>
            <a:ext cx="3867150" cy="715963"/>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Children and Screens</a:t>
            </a:r>
            <a:endParaRPr sz="2800" b="1" dirty="0">
              <a:solidFill>
                <a:srgbClr val="0070C0"/>
              </a:solidFill>
              <a:latin typeface="Arial"/>
              <a:ea typeface="Arial"/>
              <a:cs typeface="Arial"/>
              <a:sym typeface="Arial"/>
            </a:endParaRPr>
          </a:p>
        </p:txBody>
      </p:sp>
      <p:pic>
        <p:nvPicPr>
          <p:cNvPr id="2" name="Picture 1">
            <a:extLst>
              <a:ext uri="{FF2B5EF4-FFF2-40B4-BE49-F238E27FC236}">
                <a16:creationId xmlns:a16="http://schemas.microsoft.com/office/drawing/2014/main" id="{9F78C217-69B9-5B98-5D8B-E0AEB20A6E91}"/>
              </a:ext>
            </a:extLst>
          </p:cNvPr>
          <p:cNvPicPr>
            <a:picLocks noChangeAspect="1"/>
          </p:cNvPicPr>
          <p:nvPr/>
        </p:nvPicPr>
        <p:blipFill>
          <a:blip r:embed="rId4"/>
          <a:stretch>
            <a:fillRect/>
          </a:stretch>
        </p:blipFill>
        <p:spPr>
          <a:xfrm>
            <a:off x="512357" y="2305877"/>
            <a:ext cx="5458000" cy="3034737"/>
          </a:xfrm>
          <a:prstGeom prst="rect">
            <a:avLst/>
          </a:prstGeom>
        </p:spPr>
      </p:pic>
      <p:pic>
        <p:nvPicPr>
          <p:cNvPr id="4" name="Picture 3" descr="A close-up of a website&#10;&#10;Description automatically generated">
            <a:extLst>
              <a:ext uri="{FF2B5EF4-FFF2-40B4-BE49-F238E27FC236}">
                <a16:creationId xmlns:a16="http://schemas.microsoft.com/office/drawing/2014/main" id="{F480CEC8-5F85-79C7-20D1-0282F1947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33375"/>
            <a:ext cx="6096000" cy="2779739"/>
          </a:xfrm>
          <a:prstGeom prst="rect">
            <a:avLst/>
          </a:prstGeom>
        </p:spPr>
      </p:pic>
      <p:sp>
        <p:nvSpPr>
          <p:cNvPr id="5" name="Shape 523">
            <a:extLst>
              <a:ext uri="{FF2B5EF4-FFF2-40B4-BE49-F238E27FC236}">
                <a16:creationId xmlns:a16="http://schemas.microsoft.com/office/drawing/2014/main" id="{28CEBD57-2030-C81E-1D56-B7425F9EC5A2}"/>
              </a:ext>
            </a:extLst>
          </p:cNvPr>
          <p:cNvSpPr txBox="1">
            <a:spLocks/>
          </p:cNvSpPr>
          <p:nvPr/>
        </p:nvSpPr>
        <p:spPr>
          <a:xfrm>
            <a:off x="7017070" y="1194858"/>
            <a:ext cx="4169093" cy="7159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800" b="1" dirty="0">
                <a:solidFill>
                  <a:srgbClr val="0070C0"/>
                </a:solidFill>
                <a:latin typeface="Arial"/>
                <a:ea typeface="Arial"/>
                <a:cs typeface="Arial"/>
                <a:sym typeface="Arial"/>
              </a:rPr>
              <a:t>Common Sense Media</a:t>
            </a:r>
          </a:p>
        </p:txBody>
      </p:sp>
      <p:sp>
        <p:nvSpPr>
          <p:cNvPr id="6" name="Shape 523">
            <a:extLst>
              <a:ext uri="{FF2B5EF4-FFF2-40B4-BE49-F238E27FC236}">
                <a16:creationId xmlns:a16="http://schemas.microsoft.com/office/drawing/2014/main" id="{05933377-F2E9-1664-CA0A-9FE097F54771}"/>
              </a:ext>
            </a:extLst>
          </p:cNvPr>
          <p:cNvSpPr txBox="1">
            <a:spLocks/>
          </p:cNvSpPr>
          <p:nvPr/>
        </p:nvSpPr>
        <p:spPr>
          <a:xfrm>
            <a:off x="4036782" y="443441"/>
            <a:ext cx="3867150" cy="7159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dirty="0">
                <a:latin typeface="Arial"/>
                <a:ea typeface="Arial"/>
                <a:cs typeface="Arial"/>
                <a:sym typeface="Arial"/>
              </a:rPr>
              <a:t>RESOURCES</a:t>
            </a:r>
          </a:p>
        </p:txBody>
      </p:sp>
    </p:spTree>
    <p:custDataLst>
      <p:tags r:id="rId1"/>
    </p:custDataLst>
    <p:extLst>
      <p:ext uri="{BB962C8B-B14F-4D97-AF65-F5344CB8AC3E}">
        <p14:creationId xmlns:p14="http://schemas.microsoft.com/office/powerpoint/2010/main" val="1845520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and green wavy lines&#10;&#10;Description automatically generated">
            <a:extLst>
              <a:ext uri="{FF2B5EF4-FFF2-40B4-BE49-F238E27FC236}">
                <a16:creationId xmlns:a16="http://schemas.microsoft.com/office/drawing/2014/main" id="{B90644C5-2D10-B368-5201-4998921E3D4C}"/>
              </a:ext>
            </a:extLst>
          </p:cNvPr>
          <p:cNvPicPr>
            <a:picLocks noChangeAspect="1"/>
          </p:cNvPicPr>
          <p:nvPr/>
        </p:nvPicPr>
        <p:blipFill rotWithShape="1">
          <a:blip r:embed="rId3">
            <a:extLst>
              <a:ext uri="{28A0092B-C50C-407E-A947-70E740481C1C}">
                <a14:useLocalDpi xmlns:a14="http://schemas.microsoft.com/office/drawing/2010/main" val="0"/>
              </a:ext>
            </a:extLst>
          </a:blip>
          <a:srcRect r="12329"/>
          <a:stretch/>
        </p:blipFill>
        <p:spPr>
          <a:xfrm>
            <a:off x="0" y="-41704"/>
            <a:ext cx="12192000" cy="6899704"/>
          </a:xfrm>
          <a:prstGeom prst="rect">
            <a:avLst/>
          </a:prstGeom>
        </p:spPr>
      </p:pic>
      <p:pic>
        <p:nvPicPr>
          <p:cNvPr id="5" name="Picture 4" descr="A green flag with white text&#10;&#10;Description automatically generated">
            <a:extLst>
              <a:ext uri="{FF2B5EF4-FFF2-40B4-BE49-F238E27FC236}">
                <a16:creationId xmlns:a16="http://schemas.microsoft.com/office/drawing/2014/main" id="{71E06149-5B37-9473-D415-102C0B9D1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544" y="1098548"/>
            <a:ext cx="5509053" cy="4314825"/>
          </a:xfrm>
          <a:prstGeom prst="rect">
            <a:avLst/>
          </a:prstGeom>
        </p:spPr>
      </p:pic>
    </p:spTree>
    <p:custDataLst>
      <p:tags r:id="rId1"/>
    </p:custDataLst>
    <p:extLst>
      <p:ext uri="{BB962C8B-B14F-4D97-AF65-F5344CB8AC3E}">
        <p14:creationId xmlns:p14="http://schemas.microsoft.com/office/powerpoint/2010/main" val="59172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339528-FE17-3594-824F-2ABB974F0C8D}"/>
              </a:ext>
            </a:extLst>
          </p:cNvPr>
          <p:cNvSpPr>
            <a:spLocks noGrp="1"/>
          </p:cNvSpPr>
          <p:nvPr>
            <p:ph idx="1"/>
          </p:nvPr>
        </p:nvSpPr>
        <p:spPr>
          <a:xfrm>
            <a:off x="838200" y="1590733"/>
            <a:ext cx="10515600" cy="4351338"/>
          </a:xfrm>
        </p:spPr>
        <p:txBody>
          <a:bodyPr vert="horz" lIns="91440" tIns="45720" rIns="91440" bIns="45720" rtlCol="0" anchor="t">
            <a:normAutofit/>
          </a:bodyPr>
          <a:lstStyle/>
          <a:p>
            <a:pPr marL="571500" indent="-571500">
              <a:spcAft>
                <a:spcPts val="600"/>
              </a:spcAft>
              <a:buFont typeface="Arial" panose="020B0604020202020204" pitchFamily="34" charset="0"/>
              <a:buChar char="•"/>
            </a:pPr>
            <a:r>
              <a:rPr lang="en-US" sz="2800" dirty="0">
                <a:cs typeface="Arial"/>
              </a:rPr>
              <a:t>Educates teens on </a:t>
            </a:r>
            <a:r>
              <a:rPr lang="en-US" sz="2800" b="1" dirty="0">
                <a:solidFill>
                  <a:srgbClr val="FF7276"/>
                </a:solidFill>
                <a:cs typeface="Arial"/>
              </a:rPr>
              <a:t>healthy relationships</a:t>
            </a:r>
            <a:endParaRPr lang="en-US" sz="2800" dirty="0">
              <a:solidFill>
                <a:srgbClr val="FF7276"/>
              </a:solidFill>
              <a:cs typeface="Arial"/>
            </a:endParaRPr>
          </a:p>
          <a:p>
            <a:pPr marL="571500" indent="-571500">
              <a:spcAft>
                <a:spcPts val="600"/>
              </a:spcAft>
            </a:pPr>
            <a:r>
              <a:rPr lang="en-US" sz="2800" dirty="0">
                <a:cs typeface="Arial"/>
              </a:rPr>
              <a:t>Helps </a:t>
            </a:r>
            <a:r>
              <a:rPr lang="en-US" sz="2800" b="1" dirty="0">
                <a:solidFill>
                  <a:srgbClr val="FFAB4D"/>
                </a:solidFill>
                <a:cs typeface="Arial"/>
              </a:rPr>
              <a:t>adults </a:t>
            </a:r>
            <a:r>
              <a:rPr lang="en-US" b="1" dirty="0">
                <a:solidFill>
                  <a:srgbClr val="FFAB4D"/>
                </a:solidFill>
                <a:cs typeface="Arial"/>
              </a:rPr>
              <a:t>support </a:t>
            </a:r>
            <a:r>
              <a:rPr lang="en-US" dirty="0">
                <a:cs typeface="Arial"/>
              </a:rPr>
              <a:t>healthy teen relationships</a:t>
            </a:r>
            <a:endParaRPr lang="en-US" sz="2800" dirty="0">
              <a:cs typeface="Arial"/>
            </a:endParaRPr>
          </a:p>
          <a:p>
            <a:pPr marL="571500" indent="-571500">
              <a:spcAft>
                <a:spcPts val="600"/>
              </a:spcAft>
              <a:buFont typeface="Arial" panose="020B0604020202020204" pitchFamily="34" charset="0"/>
              <a:buChar char="•"/>
            </a:pPr>
            <a:r>
              <a:rPr lang="en-US" sz="2800" dirty="0">
                <a:cs typeface="Arial"/>
              </a:rPr>
              <a:t>Encourages </a:t>
            </a:r>
            <a:r>
              <a:rPr lang="en-US" sz="2800" b="1" dirty="0">
                <a:solidFill>
                  <a:srgbClr val="0076BF"/>
                </a:solidFill>
                <a:cs typeface="Arial"/>
              </a:rPr>
              <a:t>boundary setting </a:t>
            </a:r>
          </a:p>
          <a:p>
            <a:pPr marL="571500" indent="-571500">
              <a:spcAft>
                <a:spcPts val="600"/>
              </a:spcAft>
              <a:buFont typeface="Arial" panose="020B0604020202020204" pitchFamily="34" charset="0"/>
              <a:buChar char="•"/>
            </a:pPr>
            <a:r>
              <a:rPr lang="en-US" sz="2800" dirty="0">
                <a:cs typeface="Arial"/>
              </a:rPr>
              <a:t>Equips youth to </a:t>
            </a:r>
            <a:r>
              <a:rPr lang="en-US" sz="2800" b="1" dirty="0">
                <a:solidFill>
                  <a:srgbClr val="33CC33"/>
                </a:solidFill>
                <a:cs typeface="Arial"/>
              </a:rPr>
              <a:t>identify signs of abuse </a:t>
            </a:r>
          </a:p>
          <a:p>
            <a:pPr marL="571500" indent="-571500">
              <a:spcAft>
                <a:spcPts val="600"/>
              </a:spcAft>
              <a:buFont typeface="Arial" panose="020B0604020202020204" pitchFamily="34" charset="0"/>
              <a:buChar char="•"/>
            </a:pPr>
            <a:r>
              <a:rPr lang="en-US" sz="2800" dirty="0">
                <a:cs typeface="Arial"/>
              </a:rPr>
              <a:t>Shares </a:t>
            </a:r>
            <a:r>
              <a:rPr lang="en-US" sz="2800" b="1" dirty="0">
                <a:solidFill>
                  <a:srgbClr val="FF00FF"/>
                </a:solidFill>
                <a:cs typeface="Arial"/>
              </a:rPr>
              <a:t>resources to address and prevent </a:t>
            </a:r>
            <a:r>
              <a:rPr lang="en-US" b="1" dirty="0">
                <a:solidFill>
                  <a:srgbClr val="FF00FF"/>
                </a:solidFill>
                <a:cs typeface="Arial"/>
              </a:rPr>
              <a:t>abusive behaviors, including call, text and chat services</a:t>
            </a:r>
            <a:endParaRPr lang="en-US" sz="2800" i="1" dirty="0">
              <a:cs typeface="Calibri"/>
            </a:endParaRPr>
          </a:p>
          <a:p>
            <a:pPr marL="0" indent="0">
              <a:buNone/>
            </a:pPr>
            <a:endParaRPr lang="en-US" dirty="0"/>
          </a:p>
        </p:txBody>
      </p:sp>
      <p:sp>
        <p:nvSpPr>
          <p:cNvPr id="3" name="Title 2">
            <a:extLst>
              <a:ext uri="{FF2B5EF4-FFF2-40B4-BE49-F238E27FC236}">
                <a16:creationId xmlns:a16="http://schemas.microsoft.com/office/drawing/2014/main" id="{C0E0A9FB-7F98-2800-4AED-168713918C94}"/>
              </a:ext>
            </a:extLst>
          </p:cNvPr>
          <p:cNvSpPr>
            <a:spLocks noGrp="1"/>
          </p:cNvSpPr>
          <p:nvPr>
            <p:ph type="title"/>
          </p:nvPr>
        </p:nvSpPr>
        <p:spPr/>
        <p:txBody>
          <a:bodyPr/>
          <a:lstStyle/>
          <a:p>
            <a:r>
              <a:rPr lang="en-US" b="1"/>
              <a:t>Green Flags Overview</a:t>
            </a:r>
          </a:p>
        </p:txBody>
      </p:sp>
    </p:spTree>
    <p:custDataLst>
      <p:tags r:id="rId1"/>
    </p:custDataLst>
    <p:extLst>
      <p:ext uri="{BB962C8B-B14F-4D97-AF65-F5344CB8AC3E}">
        <p14:creationId xmlns:p14="http://schemas.microsoft.com/office/powerpoint/2010/main" val="8318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0A9FB-7F98-2800-4AED-168713918C94}"/>
              </a:ext>
            </a:extLst>
          </p:cNvPr>
          <p:cNvSpPr>
            <a:spLocks noGrp="1"/>
          </p:cNvSpPr>
          <p:nvPr>
            <p:ph type="ctrTitle"/>
          </p:nvPr>
        </p:nvSpPr>
        <p:spPr>
          <a:xfrm>
            <a:off x="1524000" y="0"/>
            <a:ext cx="9144000" cy="2387600"/>
          </a:xfrm>
        </p:spPr>
        <p:txBody>
          <a:bodyPr/>
          <a:lstStyle/>
          <a:p>
            <a:r>
              <a:rPr lang="en-US" dirty="0">
                <a:latin typeface="Arial" panose="020B0604020202020204" pitchFamily="34" charset="0"/>
                <a:cs typeface="Arial" panose="020B0604020202020204" pitchFamily="34" charset="0"/>
              </a:rPr>
              <a:t>Call, Text, Chat: </a:t>
            </a:r>
          </a:p>
        </p:txBody>
      </p:sp>
      <p:sp>
        <p:nvSpPr>
          <p:cNvPr id="5" name="Content Placeholder 4">
            <a:extLst>
              <a:ext uri="{FF2B5EF4-FFF2-40B4-BE49-F238E27FC236}">
                <a16:creationId xmlns:a16="http://schemas.microsoft.com/office/drawing/2014/main" id="{CE339528-FE17-3594-824F-2ABB974F0C8D}"/>
              </a:ext>
            </a:extLst>
          </p:cNvPr>
          <p:cNvSpPr>
            <a:spLocks noGrp="1"/>
          </p:cNvSpPr>
          <p:nvPr>
            <p:ph type="subTitle" idx="1"/>
          </p:nvPr>
        </p:nvSpPr>
        <p:spPr>
          <a:xfrm>
            <a:off x="1524000" y="2479674"/>
            <a:ext cx="9144000" cy="2883603"/>
          </a:xfrm>
        </p:spPr>
        <p:txBody>
          <a:bodyPr>
            <a:normAutofit lnSpcReduction="10000"/>
          </a:bodyPr>
          <a:lstStyle/>
          <a:p>
            <a:r>
              <a:rPr lang="en-US" altLang="en-US" sz="4400" b="1">
                <a:solidFill>
                  <a:srgbClr val="38D430"/>
                </a:solidFill>
                <a:latin typeface="Arial" panose="020B0604020202020204" pitchFamily="34" charset="0"/>
                <a:ea typeface="ＭＳ Ｐゴシック" panose="020B0600070205080204" pitchFamily="34" charset="-128"/>
                <a:cs typeface="Arial" panose="020B0604020202020204" pitchFamily="34" charset="0"/>
              </a:rPr>
              <a:t>Green Flags Pros</a:t>
            </a:r>
          </a:p>
          <a:p>
            <a:endParaRPr lang="en-US" altLang="en-US" sz="4400" b="1">
              <a:solidFill>
                <a:srgbClr val="38D430"/>
              </a:solidFill>
              <a:latin typeface="Arial" panose="020B0604020202020204" pitchFamily="34" charset="0"/>
              <a:ea typeface="ＭＳ Ｐゴシック" panose="020B0600070205080204" pitchFamily="34" charset="-128"/>
              <a:cs typeface="Arial" panose="020B0604020202020204" pitchFamily="34" charset="0"/>
            </a:endParaRPr>
          </a:p>
          <a:p>
            <a:r>
              <a:rPr lang="en-US" sz="4400" b="1" kern="1200">
                <a:latin typeface="Arial" panose="020B0604020202020204" pitchFamily="34" charset="0"/>
                <a:cs typeface="Arial" panose="020B0604020202020204" pitchFamily="34" charset="0"/>
              </a:rPr>
              <a:t>M</a:t>
            </a:r>
            <a:r>
              <a:rPr lang="en-US" sz="4400" b="1">
                <a:latin typeface="Arial" panose="020B0604020202020204" pitchFamily="34" charset="0"/>
                <a:cs typeface="Arial" panose="020B0604020202020204" pitchFamily="34" charset="0"/>
              </a:rPr>
              <a:t>onday – Friday </a:t>
            </a:r>
          </a:p>
          <a:p>
            <a:r>
              <a:rPr lang="en-US" altLang="en-US" sz="4400" b="1">
                <a:latin typeface="Arial" panose="020B0604020202020204" pitchFamily="34" charset="0"/>
                <a:ea typeface="ＭＳ Ｐゴシック" panose="020B0600070205080204" pitchFamily="34" charset="-128"/>
                <a:cs typeface="Arial" panose="020B0604020202020204" pitchFamily="34" charset="0"/>
              </a:rPr>
              <a:t>8 am to 8 pm</a:t>
            </a:r>
          </a:p>
          <a:p>
            <a:endParaRPr lang="en-US" sz="30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 name="Picture 3" descr="A pink circle with a black background&#10;&#10;Description automatically generated">
            <a:extLst>
              <a:ext uri="{FF2B5EF4-FFF2-40B4-BE49-F238E27FC236}">
                <a16:creationId xmlns:a16="http://schemas.microsoft.com/office/drawing/2014/main" id="{44C1D29E-FAD7-99D3-BDD9-560DCA4ED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2631" y="1494723"/>
            <a:ext cx="1468845" cy="1468845"/>
          </a:xfrm>
          <a:prstGeom prst="rect">
            <a:avLst/>
          </a:prstGeom>
        </p:spPr>
      </p:pic>
    </p:spTree>
    <p:custDataLst>
      <p:tags r:id="rId1"/>
    </p:custDataLst>
    <p:extLst>
      <p:ext uri="{BB962C8B-B14F-4D97-AF65-F5344CB8AC3E}">
        <p14:creationId xmlns:p14="http://schemas.microsoft.com/office/powerpoint/2010/main" val="12694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0A9FB-7F98-2800-4AED-168713918C94}"/>
              </a:ext>
            </a:extLst>
          </p:cNvPr>
          <p:cNvSpPr>
            <a:spLocks noGrp="1"/>
          </p:cNvSpPr>
          <p:nvPr>
            <p:ph type="ctrTitle"/>
          </p:nvPr>
        </p:nvSpPr>
        <p:spPr>
          <a:xfrm>
            <a:off x="1335881" y="-620734"/>
            <a:ext cx="9144000" cy="2387600"/>
          </a:xfrm>
        </p:spPr>
        <p:txBody>
          <a:bodyPr/>
          <a:lstStyle/>
          <a:p>
            <a:r>
              <a:rPr lang="en-US" dirty="0">
                <a:latin typeface="Arial" panose="020B0604020202020204" pitchFamily="34" charset="0"/>
                <a:cs typeface="Arial" panose="020B0604020202020204" pitchFamily="34" charset="0"/>
              </a:rPr>
              <a:t>Website: </a:t>
            </a:r>
          </a:p>
        </p:txBody>
      </p:sp>
      <p:sp>
        <p:nvSpPr>
          <p:cNvPr id="5" name="Content Placeholder 4">
            <a:extLst>
              <a:ext uri="{FF2B5EF4-FFF2-40B4-BE49-F238E27FC236}">
                <a16:creationId xmlns:a16="http://schemas.microsoft.com/office/drawing/2014/main" id="{CE339528-FE17-3594-824F-2ABB974F0C8D}"/>
              </a:ext>
            </a:extLst>
          </p:cNvPr>
          <p:cNvSpPr>
            <a:spLocks noGrp="1"/>
          </p:cNvSpPr>
          <p:nvPr>
            <p:ph type="subTitle" idx="1"/>
          </p:nvPr>
        </p:nvSpPr>
        <p:spPr>
          <a:xfrm>
            <a:off x="3858936" y="2569002"/>
            <a:ext cx="6809064" cy="1789567"/>
          </a:xfrm>
        </p:spPr>
        <p:txBody>
          <a:bodyPr>
            <a:normAutofit fontScale="25000" lnSpcReduction="20000"/>
          </a:bodyPr>
          <a:lstStyle/>
          <a:p>
            <a:pPr algn="l"/>
            <a:endParaRPr lang="en-US" altLang="en-US" sz="11100" b="1" dirty="0">
              <a:solidFill>
                <a:srgbClr val="38D430"/>
              </a:solidFill>
              <a:latin typeface="Arial" panose="020B0604020202020204" pitchFamily="34" charset="0"/>
              <a:ea typeface="ＭＳ Ｐゴシック" panose="020B0600070205080204" pitchFamily="34" charset="-128"/>
              <a:cs typeface="Arial" panose="020B0604020202020204" pitchFamily="34" charset="0"/>
            </a:endParaRPr>
          </a:p>
          <a:p>
            <a:pPr marL="571500" indent="-571500" algn="l">
              <a:spcAft>
                <a:spcPts val="600"/>
              </a:spcAft>
              <a:buFont typeface="Arial" panose="020B0604020202020204" pitchFamily="34" charset="0"/>
              <a:buChar char="•"/>
            </a:pPr>
            <a:r>
              <a:rPr lang="en-US" sz="11100" b="1" dirty="0">
                <a:solidFill>
                  <a:srgbClr val="FFAB4D"/>
                </a:solidFill>
                <a:cs typeface="Arial"/>
              </a:rPr>
              <a:t>Take Action</a:t>
            </a:r>
          </a:p>
          <a:p>
            <a:pPr marL="571500" indent="-571500" algn="l">
              <a:spcAft>
                <a:spcPts val="600"/>
              </a:spcAft>
              <a:buFont typeface="Arial" panose="020B0604020202020204" pitchFamily="34" charset="0"/>
              <a:buChar char="•"/>
            </a:pPr>
            <a:r>
              <a:rPr lang="en-US" sz="11100" b="1" dirty="0">
                <a:solidFill>
                  <a:srgbClr val="33CC33"/>
                </a:solidFill>
                <a:cs typeface="Arial"/>
              </a:rPr>
              <a:t>Know Your Green Flags</a:t>
            </a:r>
          </a:p>
          <a:p>
            <a:pPr marL="571500" indent="-571500" algn="l">
              <a:spcAft>
                <a:spcPts val="600"/>
              </a:spcAft>
              <a:buFont typeface="Arial" panose="020B0604020202020204" pitchFamily="34" charset="0"/>
              <a:buChar char="•"/>
            </a:pPr>
            <a:r>
              <a:rPr lang="en-US" sz="11100" b="1" dirty="0">
                <a:solidFill>
                  <a:srgbClr val="FF7276"/>
                </a:solidFill>
                <a:cs typeface="Arial"/>
              </a:rPr>
              <a:t>Know Your Red Flags</a:t>
            </a:r>
          </a:p>
          <a:p>
            <a:pPr marL="571500" indent="-571500" algn="l">
              <a:spcAft>
                <a:spcPts val="600"/>
              </a:spcAft>
              <a:buFont typeface="Arial" panose="020B0604020202020204" pitchFamily="34" charset="0"/>
              <a:buChar char="•"/>
            </a:pPr>
            <a:r>
              <a:rPr lang="en-US" sz="11100" b="1" dirty="0">
                <a:solidFill>
                  <a:srgbClr val="0076BF"/>
                </a:solidFill>
                <a:cs typeface="Arial"/>
              </a:rPr>
              <a:t>Be An Advocate</a:t>
            </a:r>
          </a:p>
          <a:p>
            <a:pPr algn="l"/>
            <a:endParaRPr lang="en-US" altLang="en-US" sz="4400" b="1" dirty="0">
              <a:solidFill>
                <a:srgbClr val="38D430"/>
              </a:solidFill>
              <a:latin typeface="Arial" panose="020B0604020202020204" pitchFamily="34" charset="0"/>
              <a:ea typeface="ＭＳ Ｐゴシック" panose="020B0600070205080204" pitchFamily="34" charset="-128"/>
              <a:cs typeface="Arial" panose="020B0604020202020204" pitchFamily="34" charset="0"/>
            </a:endParaRPr>
          </a:p>
          <a:p>
            <a:pPr algn="l"/>
            <a:endParaRPr lang="en-US" altLang="en-US" sz="4400" b="1" dirty="0">
              <a:solidFill>
                <a:srgbClr val="38D430"/>
              </a:solidFill>
              <a:latin typeface="Arial" panose="020B0604020202020204" pitchFamily="34" charset="0"/>
              <a:ea typeface="ＭＳ Ｐゴシック" panose="020B0600070205080204" pitchFamily="34" charset="-128"/>
              <a:cs typeface="Arial" panose="020B0604020202020204" pitchFamily="34" charset="0"/>
            </a:endParaRPr>
          </a:p>
          <a:p>
            <a:pPr algn="l"/>
            <a:endParaRPr lang="en-US" altLang="en-US" sz="4400" b="1" dirty="0">
              <a:solidFill>
                <a:srgbClr val="38D430"/>
              </a:solidFill>
              <a:latin typeface="Arial" panose="020B0604020202020204" pitchFamily="34" charset="0"/>
              <a:ea typeface="ＭＳ Ｐゴシック" panose="020B0600070205080204" pitchFamily="34" charset="-128"/>
              <a:cs typeface="Arial" panose="020B0604020202020204" pitchFamily="34" charset="0"/>
            </a:endParaRPr>
          </a:p>
          <a:p>
            <a:pPr algn="l"/>
            <a:endParaRPr lang="en-US" sz="30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D7EA90D4-E7AF-7D69-BDC7-58C17C55EC06}"/>
              </a:ext>
            </a:extLst>
          </p:cNvPr>
          <p:cNvSpPr txBox="1"/>
          <p:nvPr/>
        </p:nvSpPr>
        <p:spPr>
          <a:xfrm>
            <a:off x="3661608" y="1813938"/>
            <a:ext cx="449254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38D430"/>
                </a:solidFill>
                <a:effectLst/>
                <a:uLnTx/>
                <a:uFillTx/>
                <a:latin typeface="Arial" panose="020B0604020202020204" pitchFamily="34" charset="0"/>
                <a:ea typeface="ＭＳ Ｐゴシック" panose="020B0600070205080204" pitchFamily="34" charset="-128"/>
                <a:cs typeface="Arial" panose="020B0604020202020204" pitchFamily="34" charset="0"/>
              </a:rPr>
              <a:t>GreenFlags.info</a:t>
            </a:r>
          </a:p>
        </p:txBody>
      </p:sp>
      <p:pic>
        <p:nvPicPr>
          <p:cNvPr id="6" name="Picture 5" descr="A rectangular orange rectangular object with a black background&#10;&#10;Description automatically generated">
            <a:extLst>
              <a:ext uri="{FF2B5EF4-FFF2-40B4-BE49-F238E27FC236}">
                <a16:creationId xmlns:a16="http://schemas.microsoft.com/office/drawing/2014/main" id="{08ABE8E8-264E-6182-4D23-589C570A8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11490">
            <a:off x="2266903" y="787379"/>
            <a:ext cx="1144588" cy="1958975"/>
          </a:xfrm>
          <a:prstGeom prst="rect">
            <a:avLst/>
          </a:prstGeom>
        </p:spPr>
      </p:pic>
    </p:spTree>
    <p:custDataLst>
      <p:tags r:id="rId1"/>
    </p:custDataLst>
    <p:extLst>
      <p:ext uri="{BB962C8B-B14F-4D97-AF65-F5344CB8AC3E}">
        <p14:creationId xmlns:p14="http://schemas.microsoft.com/office/powerpoint/2010/main" val="190831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Teen Relationship </a:t>
            </a:r>
            <a:r>
              <a:rPr lang="en-US" b="1" dirty="0">
                <a:solidFill>
                  <a:srgbClr val="0070C0"/>
                </a:solidFill>
              </a:rPr>
              <a:t>Pressures</a:t>
            </a:r>
          </a:p>
        </p:txBody>
      </p:sp>
      <p:sp>
        <p:nvSpPr>
          <p:cNvPr id="3" name="Content Placeholder 2"/>
          <p:cNvSpPr>
            <a:spLocks noGrp="1"/>
          </p:cNvSpPr>
          <p:nvPr>
            <p:ph idx="1"/>
          </p:nvPr>
        </p:nvSpPr>
        <p:spPr>
          <a:xfrm>
            <a:off x="2667000" y="1825625"/>
            <a:ext cx="8686800" cy="3355975"/>
          </a:xfrm>
        </p:spPr>
        <p:txBody>
          <a:bodyPr>
            <a:normAutofit/>
          </a:bodyPr>
          <a:lstStyle/>
          <a:p>
            <a:pPr lvl="0"/>
            <a:r>
              <a:rPr lang="en-US" sz="3200" dirty="0"/>
              <a:t>Teens have limited prior relationship experiences and may not have a blueprint for healthy relationships. </a:t>
            </a:r>
          </a:p>
          <a:p>
            <a:pPr marL="0" indent="0">
              <a:buNone/>
            </a:pPr>
            <a:endParaRPr lang="en-US" sz="3200" dirty="0"/>
          </a:p>
          <a:p>
            <a:pPr lvl="0"/>
            <a:r>
              <a:rPr lang="en-US" sz="3200" dirty="0"/>
              <a:t>Teens are highly influenced by norms among their peer groups.</a:t>
            </a:r>
          </a:p>
          <a:p>
            <a:pPr marL="0" indent="0" algn="ctr">
              <a:buNone/>
            </a:pPr>
            <a:endParaRPr lang="en-US" sz="3500" b="1" dirty="0"/>
          </a:p>
          <a:p>
            <a:pPr marL="0" indent="0">
              <a:buNone/>
            </a:pPr>
            <a:endParaRPr lang="en-US" sz="1600" dirty="0"/>
          </a:p>
          <a:p>
            <a:pPr marL="0" indent="0">
              <a:buNone/>
            </a:pPr>
            <a:endParaRPr lang="en-US" sz="1600" dirty="0"/>
          </a:p>
          <a:p>
            <a:pPr marL="0" indent="0">
              <a:buNone/>
            </a:pPr>
            <a:endParaRPr lang="en-US" dirty="0"/>
          </a:p>
        </p:txBody>
      </p:sp>
      <p:pic>
        <p:nvPicPr>
          <p:cNvPr id="5" name="Picture 4">
            <a:extLst>
              <a:ext uri="{FF2B5EF4-FFF2-40B4-BE49-F238E27FC236}">
                <a16:creationId xmlns:a16="http://schemas.microsoft.com/office/drawing/2014/main" id="{47AE29AB-1112-4D7C-8303-846D878681FB}"/>
              </a:ext>
            </a:extLst>
          </p:cNvPr>
          <p:cNvPicPr>
            <a:picLocks noChangeAspect="1"/>
          </p:cNvPicPr>
          <p:nvPr/>
        </p:nvPicPr>
        <p:blipFill>
          <a:blip r:embed="rId4"/>
          <a:stretch>
            <a:fillRect/>
          </a:stretch>
        </p:blipFill>
        <p:spPr>
          <a:xfrm>
            <a:off x="685800" y="1696254"/>
            <a:ext cx="1696765" cy="3480266"/>
          </a:xfrm>
          <a:prstGeom prst="rect">
            <a:avLst/>
          </a:prstGeom>
        </p:spPr>
      </p:pic>
    </p:spTree>
    <p:custDataLst>
      <p:tags r:id="rId1"/>
    </p:custDataLst>
    <p:extLst>
      <p:ext uri="{BB962C8B-B14F-4D97-AF65-F5344CB8AC3E}">
        <p14:creationId xmlns:p14="http://schemas.microsoft.com/office/powerpoint/2010/main" val="6380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sign with text&#10;&#10;Description automatically generated">
            <a:extLst>
              <a:ext uri="{FF2B5EF4-FFF2-40B4-BE49-F238E27FC236}">
                <a16:creationId xmlns:a16="http://schemas.microsoft.com/office/drawing/2014/main" id="{907A067F-A90A-05B4-1218-FD051756C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99672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0A9FB-7F98-2800-4AED-168713918C94}"/>
              </a:ext>
            </a:extLst>
          </p:cNvPr>
          <p:cNvSpPr>
            <a:spLocks noGrp="1"/>
          </p:cNvSpPr>
          <p:nvPr>
            <p:ph type="ctrTitle"/>
          </p:nvPr>
        </p:nvSpPr>
        <p:spPr>
          <a:xfrm>
            <a:off x="0" y="0"/>
            <a:ext cx="12192000" cy="2387600"/>
          </a:xfrm>
        </p:spPr>
        <p:txBody>
          <a:bodyPr/>
          <a:lstStyle/>
          <a:p>
            <a:r>
              <a:rPr lang="en-US" dirty="0">
                <a:solidFill>
                  <a:srgbClr val="E97B03"/>
                </a:solidFill>
                <a:latin typeface="Arial" panose="020B0604020202020204" pitchFamily="34" charset="0"/>
                <a:cs typeface="Arial" panose="020B0604020202020204" pitchFamily="34" charset="0"/>
              </a:rPr>
              <a:t>Healthcare Toolkits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35C740-A5FB-0340-170E-1E55D78F712C}"/>
              </a:ext>
            </a:extLst>
          </p:cNvPr>
          <p:cNvSpPr txBox="1"/>
          <p:nvPr/>
        </p:nvSpPr>
        <p:spPr>
          <a:xfrm>
            <a:off x="0" y="1644133"/>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8D430"/>
                </a:solidFill>
                <a:effectLst/>
                <a:uLnTx/>
                <a:uFillTx/>
                <a:latin typeface="Arial" panose="020B0604020202020204" pitchFamily="34" charset="0"/>
                <a:ea typeface="ＭＳ Ｐゴシック" panose="020B0600070205080204" pitchFamily="34" charset="-128"/>
                <a:cs typeface="Arial" panose="020B0604020202020204" pitchFamily="34" charset="0"/>
              </a:rPr>
              <a:t>Request via GreenFlags@familysafetyandhealing.org</a:t>
            </a:r>
          </a:p>
        </p:txBody>
      </p:sp>
      <p:pic>
        <p:nvPicPr>
          <p:cNvPr id="11" name="Picture 10" descr="A group of items for a youth conference&#10;&#10;Description automatically generated with medium confidence">
            <a:extLst>
              <a:ext uri="{FF2B5EF4-FFF2-40B4-BE49-F238E27FC236}">
                <a16:creationId xmlns:a16="http://schemas.microsoft.com/office/drawing/2014/main" id="{3D8AC724-C05F-48A7-6763-6BA4C48A5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965" y="2052154"/>
            <a:ext cx="4813980" cy="3210887"/>
          </a:xfrm>
          <a:prstGeom prst="rect">
            <a:avLst/>
          </a:prstGeom>
        </p:spPr>
      </p:pic>
    </p:spTree>
    <p:custDataLst>
      <p:tags r:id="rId1"/>
    </p:custDataLst>
    <p:extLst>
      <p:ext uri="{BB962C8B-B14F-4D97-AF65-F5344CB8AC3E}">
        <p14:creationId xmlns:p14="http://schemas.microsoft.com/office/powerpoint/2010/main" val="3653187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0A9FB-7F98-2800-4AED-168713918C94}"/>
              </a:ext>
            </a:extLst>
          </p:cNvPr>
          <p:cNvSpPr>
            <a:spLocks noGrp="1"/>
          </p:cNvSpPr>
          <p:nvPr>
            <p:ph type="ctrTitle"/>
          </p:nvPr>
        </p:nvSpPr>
        <p:spPr>
          <a:xfrm>
            <a:off x="0" y="0"/>
            <a:ext cx="12192000" cy="2387600"/>
          </a:xfrm>
        </p:spPr>
        <p:txBody>
          <a:bodyPr/>
          <a:lstStyle/>
          <a:p>
            <a:r>
              <a:rPr lang="en-US" dirty="0">
                <a:solidFill>
                  <a:srgbClr val="0197E7"/>
                </a:solidFill>
                <a:latin typeface="Arial" panose="020B0604020202020204" pitchFamily="34" charset="0"/>
                <a:cs typeface="Arial" panose="020B0604020202020204" pitchFamily="34" charset="0"/>
              </a:rPr>
              <a:t>Parent Toolkits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35C740-A5FB-0340-170E-1E55D78F712C}"/>
              </a:ext>
            </a:extLst>
          </p:cNvPr>
          <p:cNvSpPr txBox="1"/>
          <p:nvPr/>
        </p:nvSpPr>
        <p:spPr>
          <a:xfrm>
            <a:off x="0" y="1644133"/>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8D430"/>
                </a:solidFill>
                <a:effectLst/>
                <a:uLnTx/>
                <a:uFillTx/>
                <a:latin typeface="Arial" panose="020B0604020202020204" pitchFamily="34" charset="0"/>
                <a:ea typeface="ＭＳ Ｐゴシック" panose="020B0600070205080204" pitchFamily="34" charset="-128"/>
                <a:cs typeface="Arial" panose="020B0604020202020204" pitchFamily="34" charset="0"/>
              </a:rPr>
              <a:t>Request via GreenFlags@familysafetyandhealing.org</a:t>
            </a:r>
          </a:p>
        </p:txBody>
      </p:sp>
      <p:pic>
        <p:nvPicPr>
          <p:cNvPr id="14" name="Picture 13" descr="Several calendars and papers&#10;&#10;Description automatically generated">
            <a:extLst>
              <a:ext uri="{FF2B5EF4-FFF2-40B4-BE49-F238E27FC236}">
                <a16:creationId xmlns:a16="http://schemas.microsoft.com/office/drawing/2014/main" id="{B72A3534-B200-F409-9ABD-71091D849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426" y="2087116"/>
            <a:ext cx="4709147" cy="3140964"/>
          </a:xfrm>
          <a:prstGeom prst="rect">
            <a:avLst/>
          </a:prstGeom>
        </p:spPr>
      </p:pic>
    </p:spTree>
    <p:custDataLst>
      <p:tags r:id="rId1"/>
    </p:custDataLst>
    <p:extLst>
      <p:ext uri="{BB962C8B-B14F-4D97-AF65-F5344CB8AC3E}">
        <p14:creationId xmlns:p14="http://schemas.microsoft.com/office/powerpoint/2010/main" val="1625928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0A9FB-7F98-2800-4AED-168713918C94}"/>
              </a:ext>
            </a:extLst>
          </p:cNvPr>
          <p:cNvSpPr>
            <a:spLocks noGrp="1"/>
          </p:cNvSpPr>
          <p:nvPr>
            <p:ph type="ctrTitle"/>
          </p:nvPr>
        </p:nvSpPr>
        <p:spPr>
          <a:xfrm>
            <a:off x="0" y="0"/>
            <a:ext cx="12192000" cy="2387600"/>
          </a:xfrm>
        </p:spPr>
        <p:txBody>
          <a:bodyPr/>
          <a:lstStyle/>
          <a:p>
            <a:r>
              <a:rPr lang="en-US" dirty="0">
                <a:solidFill>
                  <a:srgbClr val="DD0086"/>
                </a:solidFill>
                <a:latin typeface="Arial" panose="020B0604020202020204" pitchFamily="34" charset="0"/>
                <a:cs typeface="Arial" panose="020B0604020202020204" pitchFamily="34" charset="0"/>
              </a:rPr>
              <a:t>School Toolkits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35C740-A5FB-0340-170E-1E55D78F712C}"/>
              </a:ext>
            </a:extLst>
          </p:cNvPr>
          <p:cNvSpPr txBox="1"/>
          <p:nvPr/>
        </p:nvSpPr>
        <p:spPr>
          <a:xfrm>
            <a:off x="0" y="1644133"/>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8D430"/>
                </a:solidFill>
                <a:effectLst/>
                <a:uLnTx/>
                <a:uFillTx/>
                <a:latin typeface="Arial" panose="020B0604020202020204" pitchFamily="34" charset="0"/>
                <a:ea typeface="ＭＳ Ｐゴシック" panose="020B0600070205080204" pitchFamily="34" charset="-128"/>
                <a:cs typeface="Arial" panose="020B0604020202020204" pitchFamily="34" charset="0"/>
              </a:rPr>
              <a:t>Request via GreenFlags@familysafetyandhealing.org</a:t>
            </a:r>
          </a:p>
        </p:txBody>
      </p:sp>
      <p:pic>
        <p:nvPicPr>
          <p:cNvPr id="6" name="Picture 5" descr="A close-up of several papers&#10;&#10;Description automatically generated">
            <a:extLst>
              <a:ext uri="{FF2B5EF4-FFF2-40B4-BE49-F238E27FC236}">
                <a16:creationId xmlns:a16="http://schemas.microsoft.com/office/drawing/2014/main" id="{BAAD551E-ED0B-FBED-9A2B-4AB4A95B8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544" y="2163489"/>
            <a:ext cx="4573335" cy="3050378"/>
          </a:xfrm>
          <a:prstGeom prst="rect">
            <a:avLst/>
          </a:prstGeom>
        </p:spPr>
      </p:pic>
    </p:spTree>
    <p:custDataLst>
      <p:tags r:id="rId1"/>
    </p:custDataLst>
    <p:extLst>
      <p:ext uri="{BB962C8B-B14F-4D97-AF65-F5344CB8AC3E}">
        <p14:creationId xmlns:p14="http://schemas.microsoft.com/office/powerpoint/2010/main" val="98097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0A9FB-7F98-2800-4AED-168713918C94}"/>
              </a:ext>
            </a:extLst>
          </p:cNvPr>
          <p:cNvSpPr>
            <a:spLocks noGrp="1"/>
          </p:cNvSpPr>
          <p:nvPr>
            <p:ph type="ctrTitle"/>
          </p:nvPr>
        </p:nvSpPr>
        <p:spPr>
          <a:xfrm>
            <a:off x="0" y="0"/>
            <a:ext cx="12192000" cy="2387600"/>
          </a:xfrm>
        </p:spPr>
        <p:txBody>
          <a:bodyPr/>
          <a:lstStyle/>
          <a:p>
            <a:r>
              <a:rPr lang="en-US" dirty="0">
                <a:solidFill>
                  <a:srgbClr val="38D430"/>
                </a:solidFill>
                <a:latin typeface="Arial" panose="020B0604020202020204" pitchFamily="34" charset="0"/>
                <a:cs typeface="Arial" panose="020B0604020202020204" pitchFamily="34" charset="0"/>
              </a:rPr>
              <a:t>Youth Toolkits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35C740-A5FB-0340-170E-1E55D78F712C}"/>
              </a:ext>
            </a:extLst>
          </p:cNvPr>
          <p:cNvSpPr txBox="1"/>
          <p:nvPr/>
        </p:nvSpPr>
        <p:spPr>
          <a:xfrm>
            <a:off x="0" y="1644133"/>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8D430"/>
                </a:solidFill>
                <a:effectLst/>
                <a:uLnTx/>
                <a:uFillTx/>
                <a:latin typeface="Arial" panose="020B0604020202020204" pitchFamily="34" charset="0"/>
                <a:ea typeface="ＭＳ Ｐゴシック" panose="020B0600070205080204" pitchFamily="34" charset="-128"/>
                <a:cs typeface="Arial" panose="020B0604020202020204" pitchFamily="34" charset="0"/>
              </a:rPr>
              <a:t>Request via GreenFlags@familysafetyandhealing.org</a:t>
            </a:r>
          </a:p>
        </p:txBody>
      </p:sp>
      <p:pic>
        <p:nvPicPr>
          <p:cNvPr id="2" name="Picture 1" descr="A green bag with a pen and a green bag&#10;&#10;Description automatically generated">
            <a:extLst>
              <a:ext uri="{FF2B5EF4-FFF2-40B4-BE49-F238E27FC236}">
                <a16:creationId xmlns:a16="http://schemas.microsoft.com/office/drawing/2014/main" id="{824751C2-760F-F01B-BA62-CCA5B49CB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15" y="2162611"/>
            <a:ext cx="4571169" cy="3051256"/>
          </a:xfrm>
          <a:prstGeom prst="rect">
            <a:avLst/>
          </a:prstGeom>
        </p:spPr>
      </p:pic>
    </p:spTree>
    <p:custDataLst>
      <p:tags r:id="rId1"/>
    </p:custDataLst>
    <p:extLst>
      <p:ext uri="{BB962C8B-B14F-4D97-AF65-F5344CB8AC3E}">
        <p14:creationId xmlns:p14="http://schemas.microsoft.com/office/powerpoint/2010/main" val="146556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Teen Relationship </a:t>
            </a:r>
            <a:r>
              <a:rPr lang="en-US" b="1" dirty="0">
                <a:solidFill>
                  <a:srgbClr val="0070C0"/>
                </a:solidFill>
              </a:rPr>
              <a:t>Pressures</a:t>
            </a:r>
          </a:p>
        </p:txBody>
      </p:sp>
      <p:sp>
        <p:nvSpPr>
          <p:cNvPr id="3" name="Content Placeholder 2"/>
          <p:cNvSpPr>
            <a:spLocks noGrp="1"/>
          </p:cNvSpPr>
          <p:nvPr>
            <p:ph idx="1"/>
          </p:nvPr>
        </p:nvSpPr>
        <p:spPr>
          <a:xfrm>
            <a:off x="2514600" y="1825625"/>
            <a:ext cx="8839200" cy="3355975"/>
          </a:xfrm>
        </p:spPr>
        <p:txBody>
          <a:bodyPr>
            <a:normAutofit lnSpcReduction="10000"/>
          </a:bodyPr>
          <a:lstStyle/>
          <a:p>
            <a:r>
              <a:rPr lang="en-US" dirty="0"/>
              <a:t>Technology is extremely integrated into many teens’ lives and may be used against a dating partner.</a:t>
            </a:r>
          </a:p>
          <a:p>
            <a:endParaRPr lang="en-US" dirty="0"/>
          </a:p>
          <a:p>
            <a:r>
              <a:rPr lang="en-US" dirty="0"/>
              <a:t>Teens are living in what the WHO calls an </a:t>
            </a:r>
            <a:r>
              <a:rPr lang="en-US" b="1" dirty="0"/>
              <a:t>infodemic</a:t>
            </a:r>
            <a:r>
              <a:rPr lang="en-US" dirty="0"/>
              <a:t> – “</a:t>
            </a:r>
            <a:r>
              <a:rPr lang="en-US" dirty="0">
                <a:solidFill>
                  <a:srgbClr val="1E1E1E"/>
                </a:solidFill>
              </a:rPr>
              <a:t>an overabundance of information—some accurate and some not—that makes it hard for people to find trustworthy sources and reliable guidance when they need it.”</a:t>
            </a:r>
            <a:endParaRPr lang="en-US" dirty="0">
              <a:solidFill>
                <a:srgbClr val="000000"/>
              </a:solidFill>
            </a:endParaRPr>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2B9A23A9-B468-46D0-B787-FB59FEEB5726}"/>
              </a:ext>
            </a:extLst>
          </p:cNvPr>
          <p:cNvPicPr>
            <a:picLocks noChangeAspect="1"/>
          </p:cNvPicPr>
          <p:nvPr/>
        </p:nvPicPr>
        <p:blipFill>
          <a:blip r:embed="rId4"/>
          <a:stretch>
            <a:fillRect/>
          </a:stretch>
        </p:blipFill>
        <p:spPr>
          <a:xfrm>
            <a:off x="685800" y="1696254"/>
            <a:ext cx="1696765" cy="3480266"/>
          </a:xfrm>
          <a:prstGeom prst="rect">
            <a:avLst/>
          </a:prstGeom>
        </p:spPr>
      </p:pic>
    </p:spTree>
    <p:custDataLst>
      <p:tags r:id="rId1"/>
    </p:custDataLst>
    <p:extLst>
      <p:ext uri="{BB962C8B-B14F-4D97-AF65-F5344CB8AC3E}">
        <p14:creationId xmlns:p14="http://schemas.microsoft.com/office/powerpoint/2010/main" val="302239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5620"/>
            <a:ext cx="6096000" cy="1006475"/>
          </a:xfrm>
        </p:spPr>
        <p:txBody>
          <a:bodyPr>
            <a:noAutofit/>
          </a:bodyPr>
          <a:lstStyle/>
          <a:p>
            <a:pPr algn="ctr"/>
            <a:r>
              <a:rPr lang="en-US" sz="4000" b="1"/>
              <a:t>Key Aspects of </a:t>
            </a:r>
            <a:br>
              <a:rPr lang="en-US" sz="4000" b="1"/>
            </a:br>
            <a:r>
              <a:rPr lang="en-US" sz="4000" b="1">
                <a:solidFill>
                  <a:srgbClr val="0070C0"/>
                </a:solidFill>
              </a:rPr>
              <a:t>Healthy Teen Relationships</a:t>
            </a:r>
          </a:p>
        </p:txBody>
      </p:sp>
      <p:sp>
        <p:nvSpPr>
          <p:cNvPr id="3" name="Content Placeholder 2"/>
          <p:cNvSpPr>
            <a:spLocks noGrp="1"/>
          </p:cNvSpPr>
          <p:nvPr>
            <p:ph idx="1"/>
          </p:nvPr>
        </p:nvSpPr>
        <p:spPr/>
        <p:txBody>
          <a:bodyPr/>
          <a:lstStyle/>
          <a:p>
            <a:pPr>
              <a:lnSpc>
                <a:spcPct val="100000"/>
              </a:lnSpc>
            </a:pPr>
            <a:r>
              <a:rPr lang="en-US" sz="3600"/>
              <a:t>Comfortable Pace</a:t>
            </a:r>
          </a:p>
          <a:p>
            <a:pPr>
              <a:lnSpc>
                <a:spcPct val="100000"/>
              </a:lnSpc>
            </a:pPr>
            <a:r>
              <a:rPr lang="en-US" sz="3600"/>
              <a:t>Trust</a:t>
            </a:r>
          </a:p>
          <a:p>
            <a:pPr>
              <a:lnSpc>
                <a:spcPct val="100000"/>
              </a:lnSpc>
            </a:pPr>
            <a:r>
              <a:rPr lang="en-US" sz="3600"/>
              <a:t>Honesty</a:t>
            </a:r>
          </a:p>
          <a:p>
            <a:pPr>
              <a:lnSpc>
                <a:spcPct val="100000"/>
              </a:lnSpc>
            </a:pPr>
            <a:r>
              <a:rPr lang="en-US" sz="3600"/>
              <a:t>Independence</a:t>
            </a:r>
          </a:p>
          <a:p>
            <a:pPr>
              <a:lnSpc>
                <a:spcPct val="100000"/>
              </a:lnSpc>
            </a:pPr>
            <a:r>
              <a:rPr lang="en-US" sz="3600"/>
              <a:t>Respect</a:t>
            </a:r>
          </a:p>
          <a:p>
            <a:endParaRPr lang="en-US"/>
          </a:p>
          <a:p>
            <a:endParaRPr lang="en-US"/>
          </a:p>
          <a:p>
            <a:endParaRPr lang="en-US"/>
          </a:p>
          <a:p>
            <a:endParaRPr lang="en-US"/>
          </a:p>
        </p:txBody>
      </p:sp>
      <p:pic>
        <p:nvPicPr>
          <p:cNvPr id="8" name="Picture 7">
            <a:extLst>
              <a:ext uri="{FF2B5EF4-FFF2-40B4-BE49-F238E27FC236}">
                <a16:creationId xmlns:a16="http://schemas.microsoft.com/office/drawing/2014/main" id="{01868D74-EA9E-41CC-B6C5-C1D6ACE352BC}"/>
              </a:ext>
            </a:extLst>
          </p:cNvPr>
          <p:cNvPicPr>
            <a:picLocks noChangeAspect="1"/>
          </p:cNvPicPr>
          <p:nvPr/>
        </p:nvPicPr>
        <p:blipFill rotWithShape="1">
          <a:blip r:embed="rId4"/>
          <a:srcRect t="6611" b="5795"/>
          <a:stretch/>
        </p:blipFill>
        <p:spPr>
          <a:xfrm>
            <a:off x="7119025" y="631195"/>
            <a:ext cx="4379409"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2D65E91-7B48-4230-B8D4-A1029FE05CF9}"/>
              </a:ext>
            </a:extLst>
          </p:cNvPr>
          <p:cNvSpPr txBox="1"/>
          <p:nvPr/>
        </p:nvSpPr>
        <p:spPr>
          <a:xfrm>
            <a:off x="7086599" y="5050795"/>
            <a:ext cx="4379409" cy="261610"/>
          </a:xfrm>
          <a:prstGeom prst="rect">
            <a:avLst/>
          </a:prstGeom>
          <a:noFill/>
        </p:spPr>
        <p:txBody>
          <a:bodyPr wrap="square" rtlCol="0">
            <a:spAutoFit/>
          </a:bodyPr>
          <a:lstStyle/>
          <a:p>
            <a:pPr algn="ctr"/>
            <a:r>
              <a:rPr lang="en-US" sz="1100">
                <a:solidFill>
                  <a:schemeClr val="bg1">
                    <a:lumMod val="65000"/>
                  </a:schemeClr>
                </a:solidFill>
              </a:rPr>
              <a:t>Graphic Source- loveisrespect.org, posted on Instagram October 25,2021</a:t>
            </a:r>
          </a:p>
        </p:txBody>
      </p:sp>
    </p:spTree>
    <p:custDataLst>
      <p:tags r:id="rId1"/>
    </p:custDataLst>
    <p:extLst>
      <p:ext uri="{BB962C8B-B14F-4D97-AF65-F5344CB8AC3E}">
        <p14:creationId xmlns:p14="http://schemas.microsoft.com/office/powerpoint/2010/main" val="383184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99169" cy="1006475"/>
          </a:xfrm>
        </p:spPr>
        <p:txBody>
          <a:bodyPr>
            <a:normAutofit fontScale="90000"/>
          </a:bodyPr>
          <a:lstStyle/>
          <a:p>
            <a:pPr algn="ctr"/>
            <a:r>
              <a:rPr lang="en-US" b="1"/>
              <a:t>Key Aspects of </a:t>
            </a:r>
            <a:br>
              <a:rPr lang="en-US" b="1"/>
            </a:br>
            <a:r>
              <a:rPr lang="en-US" b="1">
                <a:solidFill>
                  <a:srgbClr val="0070C0"/>
                </a:solidFill>
              </a:rPr>
              <a:t>Healthy Teen Relationships</a:t>
            </a:r>
          </a:p>
        </p:txBody>
      </p:sp>
      <p:sp>
        <p:nvSpPr>
          <p:cNvPr id="3" name="Content Placeholder 2"/>
          <p:cNvSpPr>
            <a:spLocks noGrp="1"/>
          </p:cNvSpPr>
          <p:nvPr>
            <p:ph idx="1"/>
          </p:nvPr>
        </p:nvSpPr>
        <p:spPr/>
        <p:txBody>
          <a:bodyPr>
            <a:normAutofit/>
          </a:bodyPr>
          <a:lstStyle/>
          <a:p>
            <a:pPr>
              <a:lnSpc>
                <a:spcPct val="120000"/>
              </a:lnSpc>
            </a:pPr>
            <a:r>
              <a:rPr lang="en-US" sz="3600" dirty="0"/>
              <a:t>Equality</a:t>
            </a:r>
          </a:p>
          <a:p>
            <a:pPr>
              <a:lnSpc>
                <a:spcPct val="120000"/>
              </a:lnSpc>
            </a:pPr>
            <a:r>
              <a:rPr lang="en-US" sz="3600" dirty="0"/>
              <a:t>Compassion</a:t>
            </a:r>
          </a:p>
          <a:p>
            <a:pPr>
              <a:lnSpc>
                <a:spcPct val="120000"/>
              </a:lnSpc>
            </a:pPr>
            <a:r>
              <a:rPr lang="en-US" sz="3600" dirty="0"/>
              <a:t>Taking Responsibility for Actions</a:t>
            </a:r>
          </a:p>
          <a:p>
            <a:pPr>
              <a:lnSpc>
                <a:spcPct val="120000"/>
              </a:lnSpc>
            </a:pPr>
            <a:r>
              <a:rPr lang="en-US" sz="3600" dirty="0"/>
              <a:t>Healthy Communication</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CA47ED30-1429-4A4A-BC2F-70EFC68C83DA}"/>
              </a:ext>
            </a:extLst>
          </p:cNvPr>
          <p:cNvPicPr>
            <a:picLocks noChangeAspect="1"/>
          </p:cNvPicPr>
          <p:nvPr/>
        </p:nvPicPr>
        <p:blipFill>
          <a:blip r:embed="rId4"/>
          <a:stretch>
            <a:fillRect/>
          </a:stretch>
        </p:blipFill>
        <p:spPr>
          <a:xfrm>
            <a:off x="7940040" y="1063752"/>
            <a:ext cx="3816429" cy="3802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89CA972B-8C56-4ADC-BAD3-746871BAA1D9}"/>
              </a:ext>
            </a:extLst>
          </p:cNvPr>
          <p:cNvSpPr txBox="1"/>
          <p:nvPr/>
        </p:nvSpPr>
        <p:spPr>
          <a:xfrm>
            <a:off x="7884497" y="4971978"/>
            <a:ext cx="3927514" cy="400110"/>
          </a:xfrm>
          <a:prstGeom prst="rect">
            <a:avLst/>
          </a:prstGeom>
          <a:noFill/>
        </p:spPr>
        <p:txBody>
          <a:bodyPr wrap="square" rtlCol="0">
            <a:spAutoFit/>
          </a:bodyPr>
          <a:lstStyle/>
          <a:p>
            <a:pPr algn="ctr"/>
            <a:r>
              <a:rPr lang="en-US" sz="1000" dirty="0">
                <a:solidFill>
                  <a:schemeClr val="bg1">
                    <a:lumMod val="65000"/>
                  </a:schemeClr>
                </a:solidFill>
              </a:rPr>
              <a:t>Graphic Source- loveisrespect.org, posted on Instagram </a:t>
            </a:r>
          </a:p>
          <a:p>
            <a:pPr algn="ctr"/>
            <a:r>
              <a:rPr lang="en-US" sz="1000" dirty="0">
                <a:solidFill>
                  <a:schemeClr val="bg1">
                    <a:lumMod val="65000"/>
                  </a:schemeClr>
                </a:solidFill>
              </a:rPr>
              <a:t>July 14,2021</a:t>
            </a:r>
          </a:p>
        </p:txBody>
      </p:sp>
    </p:spTree>
    <p:custDataLst>
      <p:tags r:id="rId1"/>
    </p:custDataLst>
    <p:extLst>
      <p:ext uri="{BB962C8B-B14F-4D97-AF65-F5344CB8AC3E}">
        <p14:creationId xmlns:p14="http://schemas.microsoft.com/office/powerpoint/2010/main" val="140772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21D4C-504F-95AF-B692-DFBD57109889}"/>
              </a:ext>
            </a:extLst>
          </p:cNvPr>
          <p:cNvPicPr>
            <a:picLocks noChangeAspect="1"/>
          </p:cNvPicPr>
          <p:nvPr/>
        </p:nvPicPr>
        <p:blipFill>
          <a:blip r:embed="rId3"/>
          <a:stretch>
            <a:fillRect/>
          </a:stretch>
        </p:blipFill>
        <p:spPr>
          <a:xfrm>
            <a:off x="2490567" y="130028"/>
            <a:ext cx="7210866" cy="6597944"/>
          </a:xfrm>
          <a:prstGeom prst="rect">
            <a:avLst/>
          </a:prstGeom>
        </p:spPr>
      </p:pic>
    </p:spTree>
    <p:custDataLst>
      <p:tags r:id="rId1"/>
    </p:custDataLst>
    <p:extLst>
      <p:ext uri="{BB962C8B-B14F-4D97-AF65-F5344CB8AC3E}">
        <p14:creationId xmlns:p14="http://schemas.microsoft.com/office/powerpoint/2010/main" val="994693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7FB-3497-4363-946D-2201DAD3716C}"/>
              </a:ext>
            </a:extLst>
          </p:cNvPr>
          <p:cNvSpPr>
            <a:spLocks noGrp="1"/>
          </p:cNvSpPr>
          <p:nvPr>
            <p:ph type="title"/>
          </p:nvPr>
        </p:nvSpPr>
        <p:spPr/>
        <p:txBody>
          <a:bodyPr>
            <a:normAutofit/>
          </a:bodyPr>
          <a:lstStyle/>
          <a:p>
            <a:r>
              <a:rPr lang="en-US" sz="6000" dirty="0">
                <a:latin typeface="+mn-lt"/>
                <a:cs typeface="Arial" panose="020B0604020202020204" pitchFamily="34" charset="0"/>
              </a:rPr>
              <a:t>Reflection</a:t>
            </a:r>
          </a:p>
        </p:txBody>
      </p:sp>
      <p:sp>
        <p:nvSpPr>
          <p:cNvPr id="3" name="Text Placeholder 2">
            <a:extLst>
              <a:ext uri="{FF2B5EF4-FFF2-40B4-BE49-F238E27FC236}">
                <a16:creationId xmlns:a16="http://schemas.microsoft.com/office/drawing/2014/main" id="{96DAAB77-3CA1-42D5-8E55-2F33629429BE}"/>
              </a:ext>
            </a:extLst>
          </p:cNvPr>
          <p:cNvSpPr>
            <a:spLocks noGrp="1"/>
          </p:cNvSpPr>
          <p:nvPr>
            <p:ph type="body" idx="1"/>
          </p:nvPr>
        </p:nvSpPr>
        <p:spPr>
          <a:xfrm>
            <a:off x="1866900" y="2923308"/>
            <a:ext cx="8458200" cy="2041236"/>
          </a:xfrm>
        </p:spPr>
        <p:txBody>
          <a:bodyPr>
            <a:normAutofit fontScale="92500" lnSpcReduction="10000"/>
          </a:bodyPr>
          <a:lstStyle/>
          <a:p>
            <a:pPr marL="25400" indent="0" algn="ctr">
              <a:buNone/>
            </a:pPr>
            <a:r>
              <a:rPr lang="en-US" sz="5400" dirty="0">
                <a:solidFill>
                  <a:srgbClr val="0070C0"/>
                </a:solidFill>
                <a:cs typeface="Arial" panose="020B0604020202020204" pitchFamily="34" charset="0"/>
              </a:rPr>
              <a:t>Most adults can identify the warning signs of abuse in teen dating relationships.</a:t>
            </a:r>
          </a:p>
        </p:txBody>
      </p:sp>
      <p:pic>
        <p:nvPicPr>
          <p:cNvPr id="4" name="Picture 3" descr="A picture containing text, vector graphics&#10;&#10;Description automatically generated">
            <a:extLst>
              <a:ext uri="{FF2B5EF4-FFF2-40B4-BE49-F238E27FC236}">
                <a16:creationId xmlns:a16="http://schemas.microsoft.com/office/drawing/2014/main" id="{A35DC630-2395-4FF5-9698-3F7CAEDEABA6}"/>
              </a:ext>
            </a:extLst>
          </p:cNvPr>
          <p:cNvPicPr>
            <a:picLocks noChangeAspect="1"/>
          </p:cNvPicPr>
          <p:nvPr/>
        </p:nvPicPr>
        <p:blipFill>
          <a:blip r:embed="rId4"/>
          <a:stretch>
            <a:fillRect/>
          </a:stretch>
        </p:blipFill>
        <p:spPr>
          <a:xfrm>
            <a:off x="6905499" y="96253"/>
            <a:ext cx="4151522" cy="2353798"/>
          </a:xfrm>
          <a:prstGeom prst="rect">
            <a:avLst/>
          </a:prstGeom>
        </p:spPr>
      </p:pic>
    </p:spTree>
    <p:custDataLst>
      <p:tags r:id="rId1"/>
    </p:custDataLst>
    <p:extLst>
      <p:ext uri="{BB962C8B-B14F-4D97-AF65-F5344CB8AC3E}">
        <p14:creationId xmlns:p14="http://schemas.microsoft.com/office/powerpoint/2010/main" val="3807076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621ec08e-5380-489a-9acd-c2bef40c04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B3DCEFE1D2F04180E480B51B5BF509" ma:contentTypeVersion="21" ma:contentTypeDescription="Create a new document." ma:contentTypeScope="" ma:versionID="4603980d169247eb060c2a7040ccca81">
  <xsd:schema xmlns:xsd="http://www.w3.org/2001/XMLSchema" xmlns:xs="http://www.w3.org/2001/XMLSchema" xmlns:p="http://schemas.microsoft.com/office/2006/metadata/properties" xmlns:ns1="http://schemas.microsoft.com/sharepoint/v3" xmlns:ns3="03604fe4-67a5-4710-9c6b-0cbf9904ab15" xmlns:ns4="621ec08e-5380-489a-9acd-c2bef40c04a9" targetNamespace="http://schemas.microsoft.com/office/2006/metadata/properties" ma:root="true" ma:fieldsID="389619308c391ac262afd1b494982ad6" ns1:_="" ns3:_="" ns4:_="">
    <xsd:import namespace="http://schemas.microsoft.com/sharepoint/v3"/>
    <xsd:import namespace="03604fe4-67a5-4710-9c6b-0cbf9904ab15"/>
    <xsd:import namespace="621ec08e-5380-489a-9acd-c2bef40c04a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1:_ip_UnifiedCompliancePolicyProperties" minOccurs="0"/>
                <xsd:element ref="ns1:_ip_UnifiedCompliancePolicyUIAction" minOccurs="0"/>
                <xsd:element ref="ns4:MediaServiceLocation"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604fe4-67a5-4710-9c6b-0cbf9904ab1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1ec08e-5380-489a-9acd-c2bef40c04a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D709E1-1478-4FFE-B9D0-3833D5D7C1EA}">
  <ds:schemaRefs>
    <ds:schemaRef ds:uri="http://schemas.microsoft.com/office/2006/metadata/properties"/>
    <ds:schemaRef ds:uri="http://schemas.microsoft.com/office/infopath/2007/PartnerControls"/>
    <ds:schemaRef ds:uri="http://schemas.microsoft.com/sharepoint/v3"/>
    <ds:schemaRef ds:uri="03604fe4-67a5-4710-9c6b-0cbf9904ab15"/>
    <ds:schemaRef ds:uri="http://purl.org/dc/terms/"/>
    <ds:schemaRef ds:uri="http://schemas.microsoft.com/office/2006/documentManagement/types"/>
    <ds:schemaRef ds:uri="621ec08e-5380-489a-9acd-c2bef40c04a9"/>
    <ds:schemaRef ds:uri="http://schemas.openxmlformats.org/package/2006/metadata/core-propertie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971388FF-C144-4670-B6CA-5CF3F3BAFF3E}">
  <ds:schemaRefs>
    <ds:schemaRef ds:uri="http://schemas.microsoft.com/sharepoint/v3/contenttype/forms"/>
  </ds:schemaRefs>
</ds:datastoreItem>
</file>

<file path=customXml/itemProps3.xml><?xml version="1.0" encoding="utf-8"?>
<ds:datastoreItem xmlns:ds="http://schemas.openxmlformats.org/officeDocument/2006/customXml" ds:itemID="{6490EFF4-ECF4-47F3-A66C-DC262D13D6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3604fe4-67a5-4710-9c6b-0cbf9904ab15"/>
    <ds:schemaRef ds:uri="621ec08e-5380-489a-9acd-c2bef40c04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6925</TotalTime>
  <Words>4733</Words>
  <Application>Microsoft Office PowerPoint</Application>
  <PresentationFormat>Widescreen</PresentationFormat>
  <Paragraphs>452</Paragraphs>
  <Slides>44</Slides>
  <Notes>36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44</vt:i4>
      </vt:variant>
    </vt:vector>
  </HeadingPairs>
  <TitlesOfParts>
    <vt:vector size="54" baseType="lpstr">
      <vt:lpstr>MS PGothic</vt:lpstr>
      <vt:lpstr>Adobe Garamond Pro</vt:lpstr>
      <vt:lpstr>Arial</vt:lpstr>
      <vt:lpstr>Calibri</vt:lpstr>
      <vt:lpstr>Wingdings</vt:lpstr>
      <vt:lpstr>2_Office Theme</vt:lpstr>
      <vt:lpstr>Custom Design</vt:lpstr>
      <vt:lpstr>5_Office Theme</vt:lpstr>
      <vt:lpstr>1_Office Theme</vt:lpstr>
      <vt:lpstr>3_Office Theme</vt:lpstr>
      <vt:lpstr>The Center for  Family Safety and Healing</vt:lpstr>
      <vt:lpstr>Learning Objectives</vt:lpstr>
      <vt:lpstr>Reflection</vt:lpstr>
      <vt:lpstr>Teen Relationship Pressures</vt:lpstr>
      <vt:lpstr>Teen Relationship Pressures</vt:lpstr>
      <vt:lpstr>Key Aspects of  Healthy Teen Relationships</vt:lpstr>
      <vt:lpstr>Key Aspects of  Healthy Teen Relationships</vt:lpstr>
      <vt:lpstr>PowerPoint Presentation</vt:lpstr>
      <vt:lpstr>Reflection</vt:lpstr>
      <vt:lpstr>PowerPoint Presentation</vt:lpstr>
      <vt:lpstr>PowerPoint Presentation</vt:lpstr>
      <vt:lpstr>Engaging in Abusive Behavior</vt:lpstr>
      <vt:lpstr>Engaging in Abusive Behavior</vt:lpstr>
      <vt:lpstr>PowerPoint Presentation</vt:lpstr>
      <vt:lpstr>Experiencing Abusive Behaviors</vt:lpstr>
      <vt:lpstr>Experiencing Abusive Behaviors</vt:lpstr>
      <vt:lpstr>Types of Abusive Behaviors</vt:lpstr>
      <vt:lpstr>Reflection</vt:lpstr>
      <vt:lpstr> What is Technology-Facilitated Abuse? </vt:lpstr>
      <vt:lpstr>PowerPoint Presentation</vt:lpstr>
      <vt:lpstr> Technology-Facilitated Abusive Behaviors </vt:lpstr>
      <vt:lpstr>What is Sextortion?</vt:lpstr>
      <vt:lpstr>What is a Deepfake?</vt:lpstr>
      <vt:lpstr>PowerPoint Presentation</vt:lpstr>
      <vt:lpstr>Healthy Digital Boundaries for Teens</vt:lpstr>
      <vt:lpstr>PowerPoint Presentation</vt:lpstr>
      <vt:lpstr>Approximately Ages &lt;13 – 15</vt:lpstr>
      <vt:lpstr>Risk Coping Skills – “What If?”</vt:lpstr>
      <vt:lpstr>Exit Strategies</vt:lpstr>
      <vt:lpstr>Approximately Ages &lt;16 – 18</vt:lpstr>
      <vt:lpstr>PowerPoint Presentation</vt:lpstr>
      <vt:lpstr>Approach with Curiosity </vt:lpstr>
      <vt:lpstr>  Shifting Our Language</vt:lpstr>
      <vt:lpstr>PowerPoint Presentation</vt:lpstr>
      <vt:lpstr>Children and Screens</vt:lpstr>
      <vt:lpstr>PowerPoint Presentation</vt:lpstr>
      <vt:lpstr>Green Flags Overview</vt:lpstr>
      <vt:lpstr>Call, Text, Chat: </vt:lpstr>
      <vt:lpstr>Website: </vt:lpstr>
      <vt:lpstr>PowerPoint Presentation</vt:lpstr>
      <vt:lpstr>Healthcare Toolkits  </vt:lpstr>
      <vt:lpstr>Parent Toolkits  </vt:lpstr>
      <vt:lpstr>School Toolkits  </vt:lpstr>
      <vt:lpstr>Youth Toolkits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Children’s Trust Fund -  CAC Prevention Grant</dc:title>
  <dc:creator>Tully, Caitlin</dc:creator>
  <cp:lastModifiedBy>Tully, Caitlin</cp:lastModifiedBy>
  <cp:revision>8</cp:revision>
  <dcterms:created xsi:type="dcterms:W3CDTF">2022-09-14T15:05:13Z</dcterms:created>
  <dcterms:modified xsi:type="dcterms:W3CDTF">2025-07-30T13:49:14Z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362280C2-6BD3-4811-8700-182AC2FEDDCB</vt:lpwstr>
  </property>
  <property fmtid="{D5CDD505-2E9C-101B-9397-08002B2CF9AE}" pid="3" name="ArticulatePath">
    <vt:lpwstr>https://nationwidechildrens-my.sharepoint.com/personal/caitlin_tully_familysafetyandhealing_org/Documents/Microsoft Teams Chat Files/Supporting Healthy Digital Boundaries Families Westerville</vt:lpwstr>
  </property>
  <property fmtid="{D5CDD505-2E9C-101B-9397-08002B2CF9AE}" pid="4" name="ContentTypeId">
    <vt:lpwstr>0x01010060B3DCEFE1D2F04180E480B51B5BF509</vt:lpwstr>
  </property>
</Properties>
</file>