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Lst>
  <p:notesMasterIdLst>
    <p:notesMasterId r:id="rId25"/>
  </p:notesMasterIdLst>
  <p:handoutMasterIdLst>
    <p:handoutMasterId r:id="rId26"/>
  </p:handoutMasterIdLst>
  <p:sldIdLst>
    <p:sldId id="256" r:id="rId2"/>
    <p:sldId id="271" r:id="rId3"/>
    <p:sldId id="344" r:id="rId4"/>
    <p:sldId id="257" r:id="rId5"/>
    <p:sldId id="273" r:id="rId6"/>
    <p:sldId id="269" r:id="rId7"/>
    <p:sldId id="277" r:id="rId8"/>
    <p:sldId id="278" r:id="rId9"/>
    <p:sldId id="279" r:id="rId10"/>
    <p:sldId id="329" r:id="rId11"/>
    <p:sldId id="281" r:id="rId12"/>
    <p:sldId id="280" r:id="rId13"/>
    <p:sldId id="282" r:id="rId14"/>
    <p:sldId id="283" r:id="rId15"/>
    <p:sldId id="284" r:id="rId16"/>
    <p:sldId id="340" r:id="rId17"/>
    <p:sldId id="341" r:id="rId18"/>
    <p:sldId id="342" r:id="rId19"/>
    <p:sldId id="270" r:id="rId20"/>
    <p:sldId id="296" r:id="rId21"/>
    <p:sldId id="297" r:id="rId22"/>
    <p:sldId id="389" r:id="rId23"/>
    <p:sldId id="298"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01"/>
    <p:restoredTop sz="94737"/>
  </p:normalViewPr>
  <p:slideViewPr>
    <p:cSldViewPr snapToGrid="0" snapToObjects="1">
      <p:cViewPr varScale="1">
        <p:scale>
          <a:sx n="91" d="100"/>
          <a:sy n="91" d="100"/>
        </p:scale>
        <p:origin x="10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FB760E-E631-794E-B6E5-3C1E59A6C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BDB205A-00A3-3848-8A46-39CDFDA22F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3C260AC-1A82-3340-982E-342C99C1F0E4}" type="datetimeFigureOut">
              <a:rPr lang="en-US" smtClean="0"/>
              <a:t>7/29/25</a:t>
            </a:fld>
            <a:endParaRPr lang="en-US"/>
          </a:p>
        </p:txBody>
      </p:sp>
      <p:sp>
        <p:nvSpPr>
          <p:cNvPr id="4" name="Footer Placeholder 3">
            <a:extLst>
              <a:ext uri="{FF2B5EF4-FFF2-40B4-BE49-F238E27FC236}">
                <a16:creationId xmlns:a16="http://schemas.microsoft.com/office/drawing/2014/main" id="{2A4395D3-DD2F-874B-A5FE-E751B888F0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3670646-FA8A-024B-A423-441B33FE06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EEC8D8-3767-174D-A87C-C008EA44F844}" type="slidenum">
              <a:rPr lang="en-US" smtClean="0"/>
              <a:t>‹#›</a:t>
            </a:fld>
            <a:endParaRPr lang="en-US"/>
          </a:p>
        </p:txBody>
      </p:sp>
    </p:spTree>
    <p:extLst>
      <p:ext uri="{BB962C8B-B14F-4D97-AF65-F5344CB8AC3E}">
        <p14:creationId xmlns:p14="http://schemas.microsoft.com/office/powerpoint/2010/main" val="1868163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Google Shape;16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solidFill>
                  <a:schemeClr val="dk1"/>
                </a:solidFill>
                <a:latin typeface="Calibri"/>
                <a:ea typeface="Calibri"/>
                <a:cs typeface="Calibri"/>
                <a:sym typeface="Calibri"/>
              </a:rPr>
              <a:t>Create the context/invitation:</a:t>
            </a:r>
            <a:endParaRPr dirty="0"/>
          </a:p>
          <a:p>
            <a:pPr marL="0" lvl="0" indent="0" algn="l" rtl="0">
              <a:spcBef>
                <a:spcPts val="0"/>
              </a:spcBef>
              <a:spcAft>
                <a:spcPts val="0"/>
              </a:spcAft>
              <a:buNone/>
            </a:pPr>
            <a:endParaRPr sz="1200" dirty="0">
              <a:solidFill>
                <a:schemeClr val="dk1"/>
              </a:solidFill>
              <a:latin typeface="Calibri"/>
              <a:ea typeface="Calibri"/>
              <a:cs typeface="Calibri"/>
              <a:sym typeface="Calibri"/>
            </a:endParaRPr>
          </a:p>
          <a:p>
            <a:pPr marL="0" lvl="0" indent="0" algn="l" rtl="0">
              <a:spcBef>
                <a:spcPts val="0"/>
              </a:spcBef>
              <a:spcAft>
                <a:spcPts val="0"/>
              </a:spcAft>
              <a:buNone/>
            </a:pPr>
            <a:r>
              <a:rPr lang="en-US" sz="1200" dirty="0">
                <a:solidFill>
                  <a:schemeClr val="dk1"/>
                </a:solidFill>
                <a:latin typeface="Calibri"/>
                <a:ea typeface="Calibri"/>
                <a:cs typeface="Calibri"/>
                <a:sym typeface="Calibri"/>
              </a:rPr>
              <a:t>Several years ago someone asked me – how many times a week are you regulated- I released a deep belly laugh….</a:t>
            </a:r>
            <a:endParaRPr dirty="0"/>
          </a:p>
          <a:p>
            <a:pPr marL="0" lvl="0" indent="0" algn="l" rtl="0">
              <a:spcBef>
                <a:spcPts val="0"/>
              </a:spcBef>
              <a:spcAft>
                <a:spcPts val="0"/>
              </a:spcAft>
              <a:buNone/>
            </a:pPr>
            <a:r>
              <a:rPr lang="en-US" sz="1200" dirty="0">
                <a:solidFill>
                  <a:schemeClr val="dk1"/>
                </a:solidFill>
                <a:latin typeface="Calibri"/>
                <a:ea typeface="Calibri"/>
                <a:cs typeface="Calibri"/>
                <a:sym typeface="Calibri"/>
              </a:rPr>
              <a:t>When I was asked to come here it </a:t>
            </a:r>
            <a:r>
              <a:rPr lang="en-US" sz="1200" dirty="0" err="1">
                <a:solidFill>
                  <a:schemeClr val="dk1"/>
                </a:solidFill>
                <a:latin typeface="Calibri"/>
                <a:ea typeface="Calibri"/>
                <a:cs typeface="Calibri"/>
                <a:sym typeface="Calibri"/>
              </a:rPr>
              <a:t>wasin</a:t>
            </a:r>
            <a:r>
              <a:rPr lang="en-US" sz="1200" dirty="0">
                <a:solidFill>
                  <a:schemeClr val="dk1"/>
                </a:solidFill>
                <a:latin typeface="Calibri"/>
                <a:ea typeface="Calibri"/>
                <a:cs typeface="Calibri"/>
                <a:sym typeface="Calibri"/>
              </a:rPr>
              <a:t> the invitation to do a keynote during lunch- I was honored and humbled but what I was really interested in was having the time/space to engage you, us all in an experience that allows us the capacity to relate</a:t>
            </a:r>
            <a:endParaRPr dirty="0"/>
          </a:p>
          <a:p>
            <a:pPr marL="0" lvl="0" indent="0" algn="l" rtl="0">
              <a:spcBef>
                <a:spcPts val="0"/>
              </a:spcBef>
              <a:spcAft>
                <a:spcPts val="0"/>
              </a:spcAft>
              <a:buNone/>
            </a:pPr>
            <a:r>
              <a:rPr lang="en-US" sz="1200" dirty="0">
                <a:solidFill>
                  <a:schemeClr val="dk1"/>
                </a:solidFill>
                <a:latin typeface="Calibri"/>
                <a:ea typeface="Calibri"/>
                <a:cs typeface="Calibri"/>
                <a:sym typeface="Calibri"/>
              </a:rPr>
              <a:t>Capacity to relate</a:t>
            </a:r>
            <a:endParaRPr dirty="0"/>
          </a:p>
          <a:p>
            <a:pPr marL="0" lvl="0" indent="0" algn="l" rtl="0">
              <a:spcBef>
                <a:spcPts val="0"/>
              </a:spcBef>
              <a:spcAft>
                <a:spcPts val="0"/>
              </a:spcAft>
              <a:buNone/>
            </a:pPr>
            <a:r>
              <a:rPr lang="en-US" sz="1200" dirty="0">
                <a:solidFill>
                  <a:schemeClr val="dk1"/>
                </a:solidFill>
                <a:latin typeface="Calibri"/>
                <a:ea typeface="Calibri"/>
                <a:cs typeface="Calibri"/>
                <a:sym typeface="Calibri"/>
              </a:rPr>
              <a:t>Using our voice</a:t>
            </a:r>
            <a:endParaRPr dirty="0"/>
          </a:p>
          <a:p>
            <a:pPr marL="0" lvl="0" indent="0" algn="l" rtl="0">
              <a:spcBef>
                <a:spcPts val="0"/>
              </a:spcBef>
              <a:spcAft>
                <a:spcPts val="0"/>
              </a:spcAft>
              <a:buNone/>
            </a:pPr>
            <a:endParaRPr sz="1200" dirty="0">
              <a:solidFill>
                <a:schemeClr val="dk1"/>
              </a:solidFill>
              <a:latin typeface="Calibri"/>
              <a:ea typeface="Calibri"/>
              <a:cs typeface="Calibri"/>
              <a:sym typeface="Calibri"/>
            </a:endParaRPr>
          </a:p>
          <a:p>
            <a:pPr marL="0" lvl="0" indent="0" algn="l" rtl="0">
              <a:spcBef>
                <a:spcPts val="0"/>
              </a:spcBef>
              <a:spcAft>
                <a:spcPts val="0"/>
              </a:spcAft>
              <a:buNone/>
            </a:pPr>
            <a:r>
              <a:rPr lang="en-US" sz="1200" dirty="0">
                <a:solidFill>
                  <a:schemeClr val="dk1"/>
                </a:solidFill>
                <a:latin typeface="Calibri"/>
                <a:ea typeface="Calibri"/>
                <a:cs typeface="Calibri"/>
                <a:sym typeface="Calibri"/>
              </a:rPr>
              <a:t> a circle is an improvement over a square, however, tables reinforce our isolation, our aloneness, this is a metaphor for the kind of connection needed to be trauma responsive.  This requires the capacity to relate.  Trauma is not an individual event, just as healing is not individual- healing happens in relationship.</a:t>
            </a:r>
            <a:r>
              <a:rPr lang="en-US" dirty="0"/>
              <a:t> </a:t>
            </a:r>
            <a:endParaRPr dirty="0"/>
          </a:p>
        </p:txBody>
      </p:sp>
      <p:sp>
        <p:nvSpPr>
          <p:cNvPr id="164" name="Google Shape;16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88048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inward practice- a way to deepen our relationship with ourselves but also a way to broaden our feelings </a:t>
            </a:r>
            <a:r>
              <a:rPr lang="en-US" dirty="0" err="1"/>
              <a:t>vocabularly</a:t>
            </a:r>
            <a:r>
              <a:rPr lang="en-US" dirty="0"/>
              <a:t>- </a:t>
            </a:r>
          </a:p>
          <a:p>
            <a:endParaRPr lang="en-US" dirty="0"/>
          </a:p>
          <a:p>
            <a:r>
              <a:rPr lang="en-US" dirty="0"/>
              <a:t>A practice to accept that we are not our emotions and that deep listening starts with the self. </a:t>
            </a:r>
          </a:p>
          <a:p>
            <a:endParaRPr lang="en-US" dirty="0"/>
          </a:p>
          <a:p>
            <a:r>
              <a:rPr lang="en-US" dirty="0"/>
              <a:t>What struck you about that experience.</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1" dirty="0">
                <a:solidFill>
                  <a:schemeClr val="dk1"/>
                </a:solidFill>
                <a:latin typeface="Calibri"/>
                <a:ea typeface="Calibri"/>
                <a:cs typeface="Calibri"/>
                <a:sym typeface="Calibri"/>
              </a:rPr>
              <a:t>The invitation is What is something someone else said that resonated with you</a:t>
            </a:r>
            <a:r>
              <a:rPr lang="en-US" sz="1200" dirty="0">
                <a:solidFill>
                  <a:schemeClr val="dk1"/>
                </a:solidFill>
                <a:latin typeface="Calibri"/>
                <a:ea typeface="Calibri"/>
                <a:cs typeface="Calibri"/>
                <a:sym typeface="Calibri"/>
              </a:rPr>
              <a:t>- how can you share that in a conscience way- if its shorter we get to the heart of it. </a:t>
            </a:r>
            <a:r>
              <a:rPr lang="en-US" sz="1200" b="1" dirty="0">
                <a:solidFill>
                  <a:schemeClr val="dk1"/>
                </a:solidFill>
                <a:latin typeface="Calibri"/>
                <a:ea typeface="Calibri"/>
                <a:cs typeface="Calibri"/>
                <a:sym typeface="Calibri"/>
              </a:rPr>
              <a:t>Because we practice this here it’s because it’s a way of being- reflecting back what we heard someone say with appreciation and resisting our urge to make our point.  [notice our desire to hear our voice heard….how meaningful that can be, notice what it feels like when our voice has been heard.</a:t>
            </a:r>
            <a:endParaRPr lang="en-US" sz="1200" dirty="0">
              <a:solidFill>
                <a:schemeClr val="dk1"/>
              </a:solidFill>
              <a:latin typeface="Calibri"/>
              <a:ea typeface="Calibri"/>
              <a:cs typeface="Calibri"/>
              <a:sym typeface="Calibri"/>
            </a:endParaRP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39905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RHC adaptation</a:t>
            </a:r>
          </a:p>
        </p:txBody>
      </p:sp>
      <p:sp>
        <p:nvSpPr>
          <p:cNvPr id="4" name="Slide Number Placeholder 3"/>
          <p:cNvSpPr>
            <a:spLocks noGrp="1"/>
          </p:cNvSpPr>
          <p:nvPr>
            <p:ph type="sldNum" sz="quarter" idx="5"/>
          </p:nvPr>
        </p:nvSpPr>
        <p:spPr/>
        <p:txBody>
          <a:bodyPr/>
          <a:lstStyle/>
          <a:p>
            <a:fld id="{E35A1BB0-B338-9E45-B614-3B5ED2CD6D5D}" type="slidenum">
              <a:rPr lang="en-US" smtClean="0"/>
              <a:t>16</a:t>
            </a:fld>
            <a:endParaRPr lang="en-US"/>
          </a:p>
        </p:txBody>
      </p:sp>
    </p:spTree>
    <p:extLst>
      <p:ext uri="{BB962C8B-B14F-4D97-AF65-F5344CB8AC3E}">
        <p14:creationId xmlns:p14="http://schemas.microsoft.com/office/powerpoint/2010/main" val="907021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“trauma responsive communication” is my language</a:t>
            </a:r>
          </a:p>
        </p:txBody>
      </p:sp>
      <p:sp>
        <p:nvSpPr>
          <p:cNvPr id="4" name="Slide Number Placeholder 3"/>
          <p:cNvSpPr>
            <a:spLocks noGrp="1"/>
          </p:cNvSpPr>
          <p:nvPr>
            <p:ph type="sldNum" sz="quarter" idx="5"/>
          </p:nvPr>
        </p:nvSpPr>
        <p:spPr/>
        <p:txBody>
          <a:bodyPr/>
          <a:lstStyle/>
          <a:p>
            <a:fld id="{E35A1BB0-B338-9E45-B614-3B5ED2CD6D5D}" type="slidenum">
              <a:rPr lang="en-US" smtClean="0"/>
              <a:t>17</a:t>
            </a:fld>
            <a:endParaRPr lang="en-US"/>
          </a:p>
        </p:txBody>
      </p:sp>
    </p:spTree>
    <p:extLst>
      <p:ext uri="{BB962C8B-B14F-4D97-AF65-F5344CB8AC3E}">
        <p14:creationId xmlns:p14="http://schemas.microsoft.com/office/powerpoint/2010/main" val="36499483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A1BB0-B338-9E45-B614-3B5ED2CD6D5D}" type="slidenum">
              <a:rPr lang="en-US" smtClean="0"/>
              <a:t>18</a:t>
            </a:fld>
            <a:endParaRPr lang="en-US"/>
          </a:p>
        </p:txBody>
      </p:sp>
    </p:spTree>
    <p:extLst>
      <p:ext uri="{BB962C8B-B14F-4D97-AF65-F5344CB8AC3E}">
        <p14:creationId xmlns:p14="http://schemas.microsoft.com/office/powerpoint/2010/main" val="4197212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err="1">
                <a:solidFill>
                  <a:schemeClr val="dk1"/>
                </a:solidFill>
                <a:effectLst/>
                <a:latin typeface="Calibri"/>
                <a:ea typeface="Calibri"/>
                <a:cs typeface="Calibri"/>
                <a:sym typeface="Calibri"/>
              </a:rPr>
              <a:t>Covid</a:t>
            </a:r>
            <a:r>
              <a:rPr lang="en-US" sz="1200" b="0" i="0" u="none" strike="noStrike" cap="none" dirty="0">
                <a:solidFill>
                  <a:schemeClr val="dk1"/>
                </a:solidFill>
                <a:effectLst/>
                <a:latin typeface="Calibri"/>
                <a:ea typeface="Calibri"/>
                <a:cs typeface="Calibri"/>
                <a:sym typeface="Calibri"/>
              </a:rPr>
              <a:t>, the world is burning, white supremacy is running rampant, systemic racism is being named and discussed in a new way (not for everyone, people of color and white allies have been hard at work in their brains and bodies….) school is about to start….</a:t>
            </a:r>
            <a:r>
              <a:rPr lang="en-US" sz="1200" b="0" i="0" u="none" strike="noStrike" cap="none" dirty="0" err="1">
                <a:solidFill>
                  <a:schemeClr val="dk1"/>
                </a:solidFill>
                <a:effectLst/>
                <a:latin typeface="Calibri"/>
                <a:ea typeface="Calibri"/>
                <a:cs typeface="Calibri"/>
                <a:sym typeface="Calibri"/>
              </a:rPr>
              <a:t>etc</a:t>
            </a:r>
            <a:r>
              <a:rPr lang="en-US" sz="1200" b="0" i="0" u="none" strike="noStrike" cap="none" dirty="0">
                <a:solidFill>
                  <a:schemeClr val="dk1"/>
                </a:solidFill>
                <a:effectLst/>
                <a:latin typeface="Calibri"/>
                <a:ea typeface="Calibri"/>
                <a:cs typeface="Calibri"/>
                <a:sym typeface="Calibri"/>
              </a:rPr>
              <a:t>, state of the world, hardship and the joy…..take some time to journal with the following prompts: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6487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a:t>
            </a:r>
          </a:p>
          <a:p>
            <a:r>
              <a:rPr lang="en-US" dirty="0"/>
              <a:t>Logistics</a:t>
            </a:r>
          </a:p>
          <a:p>
            <a:r>
              <a:rPr lang="en-US" dirty="0"/>
              <a:t>Flow of the day</a:t>
            </a:r>
          </a:p>
          <a:p>
            <a:r>
              <a:rPr lang="en-US" dirty="0"/>
              <a:t>Riff on thoughts from the quote</a:t>
            </a:r>
          </a:p>
          <a:p>
            <a:r>
              <a:rPr lang="en-US" dirty="0"/>
              <a:t>Today we are going to… create a space where we can build up the capacity to help others feel known, deeply, , before we can help others being known, we have to know our selves….our focus is going to be on self and those in the room (talk about people outside of the room we have no power…..)</a:t>
            </a:r>
          </a:p>
          <a:p>
            <a:endParaRPr lang="en-US" dirty="0"/>
          </a:p>
          <a:p>
            <a:r>
              <a:rPr lang="en-US" dirty="0"/>
              <a:t>Name, role, why was it important for you to be here today?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52310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sz="1200" dirty="0">
              <a:solidFill>
                <a:schemeClr val="dk1"/>
              </a:solidFill>
              <a:latin typeface="Calibri"/>
              <a:ea typeface="Calibri"/>
              <a:cs typeface="Calibri"/>
              <a:sym typeface="Calibri"/>
            </a:endParaRPr>
          </a:p>
          <a:p>
            <a:pPr marL="0" lvl="0" indent="0" algn="l" rtl="0">
              <a:spcBef>
                <a:spcPts val="0"/>
              </a:spcBef>
              <a:spcAft>
                <a:spcPts val="0"/>
              </a:spcAft>
              <a:buNone/>
            </a:pPr>
            <a:r>
              <a:rPr lang="en-US" sz="1200" dirty="0">
                <a:solidFill>
                  <a:schemeClr val="dk1"/>
                </a:solidFill>
                <a:latin typeface="Calibri"/>
                <a:ea typeface="Calibri"/>
                <a:cs typeface="Calibri"/>
                <a:sym typeface="Calibri"/>
              </a:rPr>
              <a:t>Regulation</a:t>
            </a:r>
            <a:endParaRPr dirty="0"/>
          </a:p>
          <a:p>
            <a:pPr marL="0" lvl="0" indent="0" algn="l" rtl="0">
              <a:spcBef>
                <a:spcPts val="0"/>
              </a:spcBef>
              <a:spcAft>
                <a:spcPts val="0"/>
              </a:spcAft>
              <a:buNone/>
            </a:pPr>
            <a:r>
              <a:rPr lang="en-US" sz="1200" dirty="0">
                <a:solidFill>
                  <a:schemeClr val="dk1"/>
                </a:solidFill>
                <a:latin typeface="Calibri"/>
                <a:ea typeface="Calibri"/>
                <a:cs typeface="Calibri"/>
                <a:sym typeface="Calibri"/>
              </a:rPr>
              <a:t>Our capacity to relate to others</a:t>
            </a:r>
            <a:endParaRPr dirty="0"/>
          </a:p>
          <a:p>
            <a:pPr marL="0" marR="0" lvl="0" indent="0" algn="l" rtl="0">
              <a:lnSpc>
                <a:spcPct val="100000"/>
              </a:lnSpc>
              <a:spcBef>
                <a:spcPts val="0"/>
              </a:spcBef>
              <a:spcAft>
                <a:spcPts val="0"/>
              </a:spcAft>
              <a:buClr>
                <a:schemeClr val="dk1"/>
              </a:buClr>
              <a:buSzPts val="1200"/>
              <a:buFont typeface="Calibri"/>
              <a:buNone/>
            </a:pPr>
            <a:endParaRPr sz="12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r>
              <a:rPr lang="en-US" sz="1200" dirty="0">
                <a:solidFill>
                  <a:schemeClr val="dk1"/>
                </a:solidFill>
                <a:latin typeface="Calibri"/>
                <a:ea typeface="Calibri"/>
                <a:cs typeface="Calibri"/>
                <a:sym typeface="Calibri"/>
              </a:rPr>
              <a:t>The way we bring our being into the room we use our voice- we have a short time to dig in and so I’ve taken a slice- we all know the impact of trauma is that we don’t have a voice. . to get into the being of the work we need to unpack what voice means to us- how can we step into that part of our being to </a:t>
            </a:r>
            <a:endParaRPr dirty="0"/>
          </a:p>
          <a:p>
            <a:pPr marL="0" lvl="0" indent="0" algn="l" rtl="0">
              <a:spcBef>
                <a:spcPts val="0"/>
              </a:spcBef>
              <a:spcAft>
                <a:spcPts val="0"/>
              </a:spcAft>
              <a:buNone/>
            </a:pPr>
            <a:endParaRPr sz="1200" dirty="0">
              <a:solidFill>
                <a:schemeClr val="dk1"/>
              </a:solidFill>
              <a:latin typeface="Calibri"/>
              <a:ea typeface="Calibri"/>
              <a:cs typeface="Calibri"/>
              <a:sym typeface="Calibri"/>
            </a:endParaRPr>
          </a:p>
          <a:p>
            <a:pPr marL="0" lvl="0" indent="0" algn="l" rtl="0">
              <a:spcBef>
                <a:spcPts val="0"/>
              </a:spcBef>
              <a:spcAft>
                <a:spcPts val="0"/>
              </a:spcAft>
              <a:buNone/>
            </a:pPr>
            <a:endParaRPr sz="1200" dirty="0">
              <a:solidFill>
                <a:schemeClr val="dk1"/>
              </a:solidFill>
              <a:latin typeface="Calibri"/>
              <a:ea typeface="Calibri"/>
              <a:cs typeface="Calibri"/>
              <a:sym typeface="Calibri"/>
            </a:endParaRPr>
          </a:p>
          <a:p>
            <a:pPr marL="0" lvl="0" indent="0" algn="l" rtl="0">
              <a:spcBef>
                <a:spcPts val="0"/>
              </a:spcBef>
              <a:spcAft>
                <a:spcPts val="0"/>
              </a:spcAft>
              <a:buNone/>
            </a:pPr>
            <a:endParaRPr sz="1200" dirty="0">
              <a:solidFill>
                <a:schemeClr val="dk1"/>
              </a:solidFill>
              <a:latin typeface="Calibri"/>
              <a:ea typeface="Calibri"/>
              <a:cs typeface="Calibri"/>
              <a:sym typeface="Calibri"/>
            </a:endParaRPr>
          </a:p>
          <a:p>
            <a:pPr marL="0" lvl="0" indent="0" algn="l" rtl="0">
              <a:spcBef>
                <a:spcPts val="0"/>
              </a:spcBef>
              <a:spcAft>
                <a:spcPts val="0"/>
              </a:spcAft>
              <a:buNone/>
            </a:pPr>
            <a:r>
              <a:rPr lang="en-US" sz="1200" dirty="0">
                <a:solidFill>
                  <a:schemeClr val="dk1"/>
                </a:solidFill>
                <a:latin typeface="Calibri"/>
                <a:ea typeface="Calibri"/>
                <a:cs typeface="Calibri"/>
                <a:sym typeface="Calibri"/>
              </a:rPr>
              <a:t>How might we commit our individual and collective power to bring more voice, choice and control in the world?  This begins by taking what we know about resilience and applying it to ourselves.  Begins by taking what we know about resilience and bringing it to life.</a:t>
            </a:r>
            <a:r>
              <a:rPr lang="en-US" dirty="0"/>
              <a:t> </a:t>
            </a:r>
            <a:endParaRPr dirty="0"/>
          </a:p>
        </p:txBody>
      </p:sp>
      <p:sp>
        <p:nvSpPr>
          <p:cNvPr id="172" name="Google Shape;17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we’re here-</a:t>
            </a:r>
          </a:p>
          <a:p>
            <a:r>
              <a:rPr lang="en-US" dirty="0"/>
              <a:t>Trauma is an experience of….</a:t>
            </a:r>
            <a:r>
              <a:rPr lang="en-US" sz="1200" b="0" i="0" u="none" strike="noStrike" cap="none" dirty="0">
                <a:solidFill>
                  <a:schemeClr val="dk1"/>
                </a:solidFill>
                <a:effectLst/>
                <a:latin typeface="Calibri"/>
                <a:ea typeface="Calibri"/>
                <a:cs typeface="Calibri"/>
                <a:sym typeface="Calibri"/>
              </a:rPr>
              <a:t> Content/Context</a:t>
            </a:r>
          </a:p>
          <a:p>
            <a:pPr lvl="1"/>
            <a:r>
              <a:rPr lang="en-US" sz="1200" b="0" i="0" u="none" strike="noStrike" cap="none" dirty="0">
                <a:solidFill>
                  <a:schemeClr val="dk1"/>
                </a:solidFill>
                <a:effectLst/>
                <a:latin typeface="Calibri"/>
                <a:ea typeface="Calibri"/>
                <a:cs typeface="Calibri"/>
                <a:sym typeface="Calibri"/>
              </a:rPr>
              <a:t>Review of trauma (power over, power taken away. Unsafe, unseen, unheard)</a:t>
            </a:r>
          </a:p>
          <a:p>
            <a:pPr lvl="1"/>
            <a:r>
              <a:rPr lang="en-US" sz="1200" b="0" i="0" u="none" strike="noStrike" cap="none" dirty="0">
                <a:solidFill>
                  <a:schemeClr val="dk1"/>
                </a:solidFill>
                <a:effectLst/>
                <a:latin typeface="Calibri"/>
                <a:ea typeface="Calibri"/>
                <a:cs typeface="Calibri"/>
                <a:sym typeface="Calibri"/>
              </a:rPr>
              <a:t>Hand brain</a:t>
            </a:r>
          </a:p>
          <a:p>
            <a:pPr lvl="2"/>
            <a:r>
              <a:rPr lang="en-US" sz="1200" b="0" i="0" u="none" strike="noStrike" cap="none" dirty="0">
                <a:solidFill>
                  <a:schemeClr val="dk1"/>
                </a:solidFill>
                <a:effectLst/>
                <a:latin typeface="Calibri"/>
                <a:ea typeface="Calibri"/>
                <a:cs typeface="Calibri"/>
                <a:sym typeface="Calibri"/>
              </a:rPr>
              <a:t>Connect before we correct</a:t>
            </a:r>
          </a:p>
          <a:p>
            <a:pPr lvl="2"/>
            <a:r>
              <a:rPr lang="en-US" sz="1200" b="0" i="0" u="none" strike="noStrike" cap="none" dirty="0">
                <a:solidFill>
                  <a:schemeClr val="dk1"/>
                </a:solidFill>
                <a:effectLst/>
                <a:latin typeface="Calibri"/>
                <a:ea typeface="Calibri"/>
                <a:cs typeface="Calibri"/>
                <a:sym typeface="Calibri"/>
              </a:rPr>
              <a:t>Connect with emotions the person is experiencing not what they are saying/doing.  </a:t>
            </a:r>
          </a:p>
          <a:p>
            <a:r>
              <a:rPr lang="en-US" sz="1200" b="0" i="0" u="none" strike="noStrike" cap="none" dirty="0">
                <a:solidFill>
                  <a:schemeClr val="dk1"/>
                </a:solidFill>
                <a:effectLst/>
                <a:latin typeface="Calibri"/>
                <a:ea typeface="Calibri"/>
                <a:cs typeface="Calibri"/>
                <a:sym typeface="Calibri"/>
              </a:rPr>
              <a:t>People often ask though “what if I don’t know the emotions, what if they are non-verbal? Or they aren’t saying how they feel?” and my answer to that is we need to deepen our capacity to listen for </a:t>
            </a:r>
            <a:r>
              <a:rPr lang="en-US" sz="1200" b="0" i="0" u="none" strike="noStrike" cap="none" dirty="0" err="1">
                <a:solidFill>
                  <a:schemeClr val="dk1"/>
                </a:solidFill>
                <a:effectLst/>
                <a:latin typeface="Calibri"/>
                <a:ea typeface="Calibri"/>
                <a:cs typeface="Calibri"/>
                <a:sym typeface="Calibri"/>
              </a:rPr>
              <a:t>whats</a:t>
            </a:r>
            <a:r>
              <a:rPr lang="en-US" sz="1200" b="0" i="0" u="none" strike="noStrike" cap="none" dirty="0">
                <a:solidFill>
                  <a:schemeClr val="dk1"/>
                </a:solidFill>
                <a:effectLst/>
                <a:latin typeface="Calibri"/>
                <a:ea typeface="Calibri"/>
                <a:cs typeface="Calibri"/>
                <a:sym typeface="Calibri"/>
              </a:rPr>
              <a:t> NOT being said….what are the emotions underneath the story one is telling or the behavior we’re experiencing in that moment. </a:t>
            </a:r>
          </a:p>
          <a:p>
            <a:pPr lvl="1"/>
            <a:r>
              <a:rPr lang="en-US" sz="1200" b="0" i="0" u="none" strike="noStrike" cap="none" dirty="0">
                <a:solidFill>
                  <a:schemeClr val="dk1"/>
                </a:solidFill>
                <a:effectLst/>
                <a:latin typeface="Calibri"/>
                <a:ea typeface="Calibri"/>
                <a:cs typeface="Calibri"/>
                <a:sym typeface="Calibri"/>
              </a:rPr>
              <a:t>It takes practice to be able to reflect back </a:t>
            </a:r>
            <a:r>
              <a:rPr lang="en-US" sz="1200" b="0" i="0" u="none" strike="noStrike" cap="none" dirty="0" err="1">
                <a:solidFill>
                  <a:schemeClr val="dk1"/>
                </a:solidFill>
                <a:effectLst/>
                <a:latin typeface="Calibri"/>
                <a:ea typeface="Calibri"/>
                <a:cs typeface="Calibri"/>
                <a:sym typeface="Calibri"/>
              </a:rPr>
              <a:t>someones</a:t>
            </a:r>
            <a:r>
              <a:rPr lang="en-US" sz="1200" b="0" i="0" u="none" strike="noStrike" cap="none" dirty="0">
                <a:solidFill>
                  <a:schemeClr val="dk1"/>
                </a:solidFill>
                <a:effectLst/>
                <a:latin typeface="Calibri"/>
                <a:ea typeface="Calibri"/>
                <a:cs typeface="Calibri"/>
                <a:sym typeface="Calibri"/>
              </a:rPr>
              <a:t> emotions in a true authentic way. But </a:t>
            </a:r>
            <a:r>
              <a:rPr lang="en-US" sz="1200" b="0" i="0" u="none" strike="noStrike" cap="none" dirty="0" err="1">
                <a:solidFill>
                  <a:schemeClr val="dk1"/>
                </a:solidFill>
                <a:effectLst/>
                <a:latin typeface="Calibri"/>
                <a:ea typeface="Calibri"/>
                <a:cs typeface="Calibri"/>
                <a:sym typeface="Calibri"/>
              </a:rPr>
              <a:t>thats</a:t>
            </a:r>
            <a:r>
              <a:rPr lang="en-US" sz="1200" b="0" i="0" u="none" strike="noStrike" cap="none" dirty="0">
                <a:solidFill>
                  <a:schemeClr val="dk1"/>
                </a:solidFill>
                <a:effectLst/>
                <a:latin typeface="Calibri"/>
                <a:ea typeface="Calibri"/>
                <a:cs typeface="Calibri"/>
                <a:sym typeface="Calibri"/>
              </a:rPr>
              <a:t> why we’re here today and I am going to introduce two practices that will support us in building this new muscle.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7705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Content/Context</a:t>
            </a:r>
          </a:p>
          <a:p>
            <a:pPr lvl="1"/>
            <a:r>
              <a:rPr lang="en-US" sz="1200" b="0" i="0" u="none" strike="noStrike" cap="none" dirty="0">
                <a:solidFill>
                  <a:schemeClr val="dk1"/>
                </a:solidFill>
                <a:effectLst/>
                <a:latin typeface="Calibri"/>
                <a:ea typeface="Calibri"/>
                <a:cs typeface="Calibri"/>
                <a:sym typeface="Calibri"/>
              </a:rPr>
              <a:t>Review of trauma (power over, power taken away. Unsafe, unseen, unheard)</a:t>
            </a:r>
          </a:p>
          <a:p>
            <a:pPr lvl="1"/>
            <a:r>
              <a:rPr lang="en-US" sz="1200" b="0" i="0" u="none" strike="noStrike" cap="none" dirty="0">
                <a:solidFill>
                  <a:schemeClr val="dk1"/>
                </a:solidFill>
                <a:effectLst/>
                <a:latin typeface="Calibri"/>
                <a:ea typeface="Calibri"/>
                <a:cs typeface="Calibri"/>
                <a:sym typeface="Calibri"/>
              </a:rPr>
              <a:t>Hand brain</a:t>
            </a:r>
          </a:p>
          <a:p>
            <a:pPr lvl="2"/>
            <a:r>
              <a:rPr lang="en-US" sz="1200" b="0" i="0" u="none" strike="noStrike" cap="none" dirty="0">
                <a:solidFill>
                  <a:schemeClr val="dk1"/>
                </a:solidFill>
                <a:effectLst/>
                <a:latin typeface="Calibri"/>
                <a:ea typeface="Calibri"/>
                <a:cs typeface="Calibri"/>
                <a:sym typeface="Calibri"/>
              </a:rPr>
              <a:t>Connect before we correct</a:t>
            </a:r>
          </a:p>
          <a:p>
            <a:pPr lvl="2"/>
            <a:r>
              <a:rPr lang="en-US" sz="1200" b="0" i="0" u="none" strike="noStrike" cap="none" dirty="0">
                <a:solidFill>
                  <a:schemeClr val="dk1"/>
                </a:solidFill>
                <a:effectLst/>
                <a:latin typeface="Calibri"/>
                <a:ea typeface="Calibri"/>
                <a:cs typeface="Calibri"/>
                <a:sym typeface="Calibri"/>
              </a:rPr>
              <a:t>Connect with emotions the person is experiencing not what they are saying/doing.  </a:t>
            </a:r>
          </a:p>
          <a:p>
            <a:r>
              <a:rPr lang="en-US" sz="1200" b="0" i="0" u="none" strike="noStrike" cap="none" dirty="0">
                <a:solidFill>
                  <a:schemeClr val="dk1"/>
                </a:solidFill>
                <a:effectLst/>
                <a:latin typeface="Calibri"/>
                <a:ea typeface="Calibri"/>
                <a:cs typeface="Calibri"/>
                <a:sym typeface="Calibri"/>
              </a:rPr>
              <a:t>People often ask though “what if I don’t know the emotions, what if they are non-verbal? Or they aren’t saying how they feel?” and my answer to that is we need to deepen our capacity to listen for </a:t>
            </a:r>
            <a:r>
              <a:rPr lang="en-US" sz="1200" b="0" i="0" u="none" strike="noStrike" cap="none" dirty="0" err="1">
                <a:solidFill>
                  <a:schemeClr val="dk1"/>
                </a:solidFill>
                <a:effectLst/>
                <a:latin typeface="Calibri"/>
                <a:ea typeface="Calibri"/>
                <a:cs typeface="Calibri"/>
                <a:sym typeface="Calibri"/>
              </a:rPr>
              <a:t>whats</a:t>
            </a:r>
            <a:r>
              <a:rPr lang="en-US" sz="1200" b="0" i="0" u="none" strike="noStrike" cap="none" dirty="0">
                <a:solidFill>
                  <a:schemeClr val="dk1"/>
                </a:solidFill>
                <a:effectLst/>
                <a:latin typeface="Calibri"/>
                <a:ea typeface="Calibri"/>
                <a:cs typeface="Calibri"/>
                <a:sym typeface="Calibri"/>
              </a:rPr>
              <a:t> NOT being said….what are the emotions underneath the story one is telling or the behavior we’re experiencing in that moment. </a:t>
            </a:r>
          </a:p>
          <a:p>
            <a:pPr lvl="1"/>
            <a:r>
              <a:rPr lang="en-US" sz="1200" b="0" i="0" u="none" strike="noStrike" cap="none" dirty="0">
                <a:solidFill>
                  <a:schemeClr val="dk1"/>
                </a:solidFill>
                <a:effectLst/>
                <a:latin typeface="Calibri"/>
                <a:ea typeface="Calibri"/>
                <a:cs typeface="Calibri"/>
                <a:sym typeface="Calibri"/>
              </a:rPr>
              <a:t>It takes practice to be able to reflect back </a:t>
            </a:r>
            <a:r>
              <a:rPr lang="en-US" sz="1200" b="0" i="0" u="none" strike="noStrike" cap="none" dirty="0" err="1">
                <a:solidFill>
                  <a:schemeClr val="dk1"/>
                </a:solidFill>
                <a:effectLst/>
                <a:latin typeface="Calibri"/>
                <a:ea typeface="Calibri"/>
                <a:cs typeface="Calibri"/>
                <a:sym typeface="Calibri"/>
              </a:rPr>
              <a:t>someones</a:t>
            </a:r>
            <a:r>
              <a:rPr lang="en-US" sz="1200" b="0" i="0" u="none" strike="noStrike" cap="none" dirty="0">
                <a:solidFill>
                  <a:schemeClr val="dk1"/>
                </a:solidFill>
                <a:effectLst/>
                <a:latin typeface="Calibri"/>
                <a:ea typeface="Calibri"/>
                <a:cs typeface="Calibri"/>
                <a:sym typeface="Calibri"/>
              </a:rPr>
              <a:t> emotions in a true authentic way. But </a:t>
            </a:r>
            <a:r>
              <a:rPr lang="en-US" sz="1200" b="0" i="0" u="none" strike="noStrike" cap="none" dirty="0" err="1">
                <a:solidFill>
                  <a:schemeClr val="dk1"/>
                </a:solidFill>
                <a:effectLst/>
                <a:latin typeface="Calibri"/>
                <a:ea typeface="Calibri"/>
                <a:cs typeface="Calibri"/>
                <a:sym typeface="Calibri"/>
              </a:rPr>
              <a:t>thats</a:t>
            </a:r>
            <a:r>
              <a:rPr lang="en-US" sz="1200" b="0" i="0" u="none" strike="noStrike" cap="none" dirty="0">
                <a:solidFill>
                  <a:schemeClr val="dk1"/>
                </a:solidFill>
                <a:effectLst/>
                <a:latin typeface="Calibri"/>
                <a:ea typeface="Calibri"/>
                <a:cs typeface="Calibri"/>
                <a:sym typeface="Calibri"/>
              </a:rPr>
              <a:t> why we’re here today and I am going to introduce two practices that will support us in building this new muscle.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45995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lvl="1"/>
            <a:r>
              <a:rPr lang="en-US" sz="1200" b="0" i="0" u="none" strike="noStrike" cap="none" dirty="0">
                <a:solidFill>
                  <a:schemeClr val="dk1"/>
                </a:solidFill>
                <a:effectLst/>
                <a:latin typeface="Calibri"/>
                <a:ea typeface="Calibri"/>
                <a:cs typeface="Calibri"/>
                <a:sym typeface="Calibri"/>
              </a:rPr>
              <a:t>Notice, Accept, Invite</a:t>
            </a:r>
          </a:p>
          <a:p>
            <a:pPr lvl="2"/>
            <a:r>
              <a:rPr lang="en-US" sz="1200" b="0" i="0" u="none" strike="noStrike" cap="none" dirty="0">
                <a:solidFill>
                  <a:schemeClr val="dk1"/>
                </a:solidFill>
                <a:effectLst/>
                <a:latin typeface="Calibri"/>
                <a:ea typeface="Calibri"/>
                <a:cs typeface="Calibri"/>
                <a:sym typeface="Calibri"/>
              </a:rPr>
              <a:t>This broadens our feelings vocabulary so we can get more familiar with the range of emotions (and body sensations)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37619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cap="none" dirty="0">
                <a:solidFill>
                  <a:schemeClr val="dk1"/>
                </a:solidFill>
                <a:effectLst/>
                <a:latin typeface="Calibri"/>
                <a:ea typeface="Calibri"/>
                <a:cs typeface="Calibri"/>
                <a:sym typeface="Calibri"/>
              </a:rPr>
              <a:t>Both of these practices help us build Relational resilience </a:t>
            </a:r>
          </a:p>
          <a:p>
            <a:pPr lvl="2"/>
            <a:r>
              <a:rPr lang="en-US" sz="1200" b="0" i="0" u="none" strike="noStrike" cap="none" dirty="0">
                <a:solidFill>
                  <a:schemeClr val="dk1"/>
                </a:solidFill>
                <a:effectLst/>
                <a:latin typeface="Calibri"/>
                <a:ea typeface="Calibri"/>
                <a:cs typeface="Calibri"/>
                <a:sym typeface="Calibri"/>
              </a:rPr>
              <a:t>Capacity to be safe in relationship with self and others</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0" i="0" u="none" strike="noStrike" cap="none" dirty="0">
                <a:solidFill>
                  <a:schemeClr val="dk1"/>
                </a:solidFill>
                <a:effectLst/>
                <a:latin typeface="Calibri"/>
                <a:ea typeface="Calibri"/>
                <a:cs typeface="Calibri"/>
                <a:sym typeface="Calibri"/>
              </a:rPr>
              <a:t>Introduce the sheets (CREDIT NVC) Sensations, Feelings,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50184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a story- noticing worry before a training session, accepting it for the role it has played in my </a:t>
            </a:r>
            <a:r>
              <a:rPr lang="en-US" dirty="0" err="1"/>
              <a:t>life..worry</a:t>
            </a:r>
            <a:r>
              <a:rPr lang="en-US" dirty="0"/>
              <a:t> has helped me study harder, or practice what I preach, worry has helped me ….</a:t>
            </a:r>
          </a:p>
          <a:p>
            <a:r>
              <a:rPr lang="en-US" dirty="0"/>
              <a:t>But I don’t just want worry with me when I go into a training or fear with me when I have to have a hard conversation with a loved one, I want to be able to invite other emotions to the table, other states of being.  </a:t>
            </a:r>
          </a:p>
          <a:p>
            <a:r>
              <a:rPr lang="en-US" dirty="0"/>
              <a:t>I can invite confidence, humility, </a:t>
            </a:r>
            <a:r>
              <a:rPr lang="en-US" dirty="0" err="1"/>
              <a:t>precence</a:t>
            </a:r>
            <a:endParaRPr lang="en-US" dirty="0"/>
          </a:p>
          <a:p>
            <a:r>
              <a:rPr lang="en-US" dirty="0"/>
              <a:t>Notice- with awareness we have choices</a:t>
            </a:r>
          </a:p>
          <a:p>
            <a:r>
              <a:rPr lang="en-US" dirty="0"/>
              <a:t>Accept- what you resist persists</a:t>
            </a:r>
          </a:p>
          <a:p>
            <a:endParaRPr lang="en-US" dirty="0"/>
          </a:p>
          <a:p>
            <a:pPr lvl="2"/>
            <a:r>
              <a:rPr lang="en-US" sz="1200" b="0" i="0" u="none" strike="noStrike" cap="none" dirty="0">
                <a:solidFill>
                  <a:schemeClr val="dk1"/>
                </a:solidFill>
                <a:effectLst/>
                <a:latin typeface="Calibri"/>
                <a:ea typeface="Calibri"/>
                <a:cs typeface="Calibri"/>
                <a:sym typeface="Calibri"/>
              </a:rPr>
              <a:t>This practice broadens our feelings vocabulary so we can get more familiar with the range of emotions (and body sensations) accessible to the human experience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34009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lvl="1"/>
            <a:r>
              <a:rPr lang="en-US" sz="1200" b="0" i="0" u="none" strike="noStrike" cap="none" dirty="0">
                <a:solidFill>
                  <a:schemeClr val="dk1"/>
                </a:solidFill>
                <a:effectLst/>
                <a:latin typeface="Calibri"/>
                <a:ea typeface="Calibri"/>
                <a:cs typeface="Calibri"/>
                <a:sym typeface="Calibri"/>
              </a:rPr>
              <a:t>Pick a spot in your life right now when you know you’re not being heard or your voice is unexpressed. </a:t>
            </a:r>
          </a:p>
          <a:p>
            <a:pPr lvl="2"/>
            <a:r>
              <a:rPr lang="en-US" sz="1200" b="0" i="0" u="none" strike="noStrike" cap="none" dirty="0">
                <a:solidFill>
                  <a:schemeClr val="dk1"/>
                </a:solidFill>
                <a:effectLst/>
                <a:latin typeface="Calibri"/>
                <a:ea typeface="Calibri"/>
                <a:cs typeface="Calibri"/>
                <a:sym typeface="Calibri"/>
              </a:rPr>
              <a:t>What is that situation, who is involved, what is the context….we’re going to take a few minutes to journal about that experience….</a:t>
            </a:r>
          </a:p>
          <a:p>
            <a:pPr lvl="2"/>
            <a:endParaRPr lang="en-US" sz="1200" b="0" i="0" u="none" strike="noStrike" cap="none" dirty="0">
              <a:solidFill>
                <a:schemeClr val="dk1"/>
              </a:solidFill>
              <a:effectLst/>
              <a:latin typeface="Calibri"/>
              <a:ea typeface="Calibri"/>
              <a:cs typeface="Calibri"/>
              <a:sym typeface="Calibri"/>
            </a:endParaRPr>
          </a:p>
          <a:p>
            <a:pPr lvl="2"/>
            <a:r>
              <a:rPr lang="en-US" sz="1200" b="0" i="0" u="none" strike="noStrike" cap="none" dirty="0">
                <a:solidFill>
                  <a:schemeClr val="dk1"/>
                </a:solidFill>
                <a:effectLst/>
                <a:latin typeface="Calibri"/>
                <a:ea typeface="Calibri"/>
                <a:cs typeface="Calibri"/>
                <a:sym typeface="Calibri"/>
              </a:rPr>
              <a:t>Music…10 minutes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1181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208ED-D81A-2A45-90DE-65F4296FEC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37B3BA6-F5EF-E640-8015-FEECE9D4ECA5}"/>
              </a:ext>
            </a:extLst>
          </p:cNvPr>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AF8AC5-2DCD-BD41-B23F-E2A97785A36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4AC528E-E754-B049-806C-A436C740E4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25D8B-9753-8A4C-A601-AE987F80EA5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601707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8C846-1FBF-2645-9DCD-7AA117C929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018CCB-6900-1C44-A0C1-2342F3DA8B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A2BA8-8105-2443-9BF7-3D77FA017C7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2BCAB94-782B-0345-9E7F-CE1AB5B642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539F92-5360-104A-81B3-8EA1CD8CCA2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67389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08D53-B16B-7E43-8FE0-65C5F18647FC}"/>
              </a:ext>
            </a:extLst>
          </p:cNvPr>
          <p:cNvSpPr>
            <a:spLocks noGrp="1"/>
          </p:cNvSpPr>
          <p:nvPr>
            <p:ph type="title" orient="vert"/>
          </p:nvPr>
        </p:nvSpPr>
        <p:spPr>
          <a:xfrm>
            <a:off x="8724901" y="365126"/>
            <a:ext cx="2628900" cy="581183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D78F88-FCA1-4B42-B907-47BE8D3B2FFB}"/>
              </a:ext>
            </a:extLst>
          </p:cNvPr>
          <p:cNvSpPr>
            <a:spLocks noGrp="1"/>
          </p:cNvSpPr>
          <p:nvPr>
            <p:ph type="body" orient="vert" idx="1"/>
          </p:nvPr>
        </p:nvSpPr>
        <p:spPr>
          <a:xfrm>
            <a:off x="838201" y="365126"/>
            <a:ext cx="7734300" cy="58118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10B57D-CA04-0F4D-AE1D-D457D81CC8C3}"/>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911086-D303-0741-95EF-9B209ACADD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83642-642D-3248-8C00-99BB2161A95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891566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415600" y="1557233"/>
            <a:ext cx="11360800" cy="2640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1"/>
              </a:buClr>
              <a:buSzPts val="11000"/>
              <a:buNone/>
              <a:defRPr sz="14666">
                <a:solidFill>
                  <a:schemeClr val="dk1"/>
                </a:solidFill>
              </a:defRPr>
            </a:lvl1pPr>
            <a:lvl2pPr lvl="1" algn="ctr">
              <a:spcBef>
                <a:spcPts val="0"/>
              </a:spcBef>
              <a:spcAft>
                <a:spcPts val="0"/>
              </a:spcAft>
              <a:buClr>
                <a:schemeClr val="dk1"/>
              </a:buClr>
              <a:buSzPts val="11000"/>
              <a:buNone/>
              <a:defRPr sz="14666">
                <a:solidFill>
                  <a:schemeClr val="dk1"/>
                </a:solidFill>
              </a:defRPr>
            </a:lvl2pPr>
            <a:lvl3pPr lvl="2" algn="ctr">
              <a:spcBef>
                <a:spcPts val="0"/>
              </a:spcBef>
              <a:spcAft>
                <a:spcPts val="0"/>
              </a:spcAft>
              <a:buClr>
                <a:schemeClr val="dk1"/>
              </a:buClr>
              <a:buSzPts val="11000"/>
              <a:buNone/>
              <a:defRPr sz="14666">
                <a:solidFill>
                  <a:schemeClr val="dk1"/>
                </a:solidFill>
              </a:defRPr>
            </a:lvl3pPr>
            <a:lvl4pPr lvl="3" algn="ctr">
              <a:spcBef>
                <a:spcPts val="0"/>
              </a:spcBef>
              <a:spcAft>
                <a:spcPts val="0"/>
              </a:spcAft>
              <a:buClr>
                <a:schemeClr val="dk1"/>
              </a:buClr>
              <a:buSzPts val="11000"/>
              <a:buNone/>
              <a:defRPr sz="14666">
                <a:solidFill>
                  <a:schemeClr val="dk1"/>
                </a:solidFill>
              </a:defRPr>
            </a:lvl4pPr>
            <a:lvl5pPr lvl="4" algn="ctr">
              <a:spcBef>
                <a:spcPts val="0"/>
              </a:spcBef>
              <a:spcAft>
                <a:spcPts val="0"/>
              </a:spcAft>
              <a:buClr>
                <a:schemeClr val="dk1"/>
              </a:buClr>
              <a:buSzPts val="11000"/>
              <a:buNone/>
              <a:defRPr sz="14666">
                <a:solidFill>
                  <a:schemeClr val="dk1"/>
                </a:solidFill>
              </a:defRPr>
            </a:lvl5pPr>
            <a:lvl6pPr lvl="5" algn="ctr">
              <a:spcBef>
                <a:spcPts val="0"/>
              </a:spcBef>
              <a:spcAft>
                <a:spcPts val="0"/>
              </a:spcAft>
              <a:buClr>
                <a:schemeClr val="dk1"/>
              </a:buClr>
              <a:buSzPts val="11000"/>
              <a:buNone/>
              <a:defRPr sz="14666">
                <a:solidFill>
                  <a:schemeClr val="dk1"/>
                </a:solidFill>
              </a:defRPr>
            </a:lvl6pPr>
            <a:lvl7pPr lvl="6" algn="ctr">
              <a:spcBef>
                <a:spcPts val="0"/>
              </a:spcBef>
              <a:spcAft>
                <a:spcPts val="0"/>
              </a:spcAft>
              <a:buClr>
                <a:schemeClr val="dk1"/>
              </a:buClr>
              <a:buSzPts val="11000"/>
              <a:buNone/>
              <a:defRPr sz="14666">
                <a:solidFill>
                  <a:schemeClr val="dk1"/>
                </a:solidFill>
              </a:defRPr>
            </a:lvl7pPr>
            <a:lvl8pPr lvl="7" algn="ctr">
              <a:spcBef>
                <a:spcPts val="0"/>
              </a:spcBef>
              <a:spcAft>
                <a:spcPts val="0"/>
              </a:spcAft>
              <a:buClr>
                <a:schemeClr val="dk1"/>
              </a:buClr>
              <a:buSzPts val="11000"/>
              <a:buNone/>
              <a:defRPr sz="14666">
                <a:solidFill>
                  <a:schemeClr val="dk1"/>
                </a:solidFill>
              </a:defRPr>
            </a:lvl8pPr>
            <a:lvl9pPr lvl="8" algn="ctr">
              <a:spcBef>
                <a:spcPts val="0"/>
              </a:spcBef>
              <a:spcAft>
                <a:spcPts val="0"/>
              </a:spcAft>
              <a:buClr>
                <a:schemeClr val="dk1"/>
              </a:buClr>
              <a:buSzPts val="11000"/>
              <a:buNone/>
              <a:defRPr sz="14666">
                <a:solidFill>
                  <a:schemeClr val="dk1"/>
                </a:solidFill>
              </a:defRPr>
            </a:lvl9pPr>
          </a:lstStyle>
          <a:p>
            <a:r>
              <a:t>xx%</a:t>
            </a:r>
          </a:p>
        </p:txBody>
      </p:sp>
      <p:sp>
        <p:nvSpPr>
          <p:cNvPr id="48" name="Google Shape;48;p11"/>
          <p:cNvSpPr txBox="1">
            <a:spLocks noGrp="1"/>
          </p:cNvSpPr>
          <p:nvPr>
            <p:ph type="body" idx="1"/>
          </p:nvPr>
        </p:nvSpPr>
        <p:spPr>
          <a:xfrm>
            <a:off x="415600" y="4299000"/>
            <a:ext cx="11360800" cy="14288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pPr lvl="0"/>
            <a:r>
              <a:rPr lang="en-US"/>
              <a:t>Edit Master text styles</a:t>
            </a:r>
          </a:p>
        </p:txBody>
      </p:sp>
      <p:sp>
        <p:nvSpPr>
          <p:cNvPr id="49" name="Google Shape;49;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1970162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a:p>
        </p:txBody>
      </p:sp>
      <p:sp>
        <p:nvSpPr>
          <p:cNvPr id="19" name="Google Shape;19;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pPr lvl="0"/>
            <a:r>
              <a:rPr lang="en-US"/>
              <a:t>Edit Master text styles</a:t>
            </a: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8723754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
        <p:cNvGrpSpPr/>
        <p:nvPr/>
      </p:nvGrpSpPr>
      <p:grpSpPr>
        <a:xfrm>
          <a:off x="0" y="0"/>
          <a:ext cx="0" cy="0"/>
          <a:chOff x="0" y="0"/>
          <a:chExt cx="0" cy="0"/>
        </a:xfrm>
      </p:grpSpPr>
      <p:sp>
        <p:nvSpPr>
          <p:cNvPr id="39" name="Google Shape;39;p9"/>
          <p:cNvSpPr txBox="1">
            <a:spLocks noGrp="1"/>
          </p:cNvSpPr>
          <p:nvPr>
            <p:ph type="title"/>
          </p:nvPr>
        </p:nvSpPr>
        <p:spPr>
          <a:xfrm>
            <a:off x="354000" y="1834132"/>
            <a:ext cx="5393600" cy="20692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5067"/>
            </a:lvl1pPr>
            <a:lvl2pPr lvl="1" algn="ctr">
              <a:spcBef>
                <a:spcPts val="0"/>
              </a:spcBef>
              <a:spcAft>
                <a:spcPts val="0"/>
              </a:spcAft>
              <a:buSzPts val="3800"/>
              <a:buNone/>
              <a:defRPr sz="5067"/>
            </a:lvl2pPr>
            <a:lvl3pPr lvl="2" algn="ctr">
              <a:spcBef>
                <a:spcPts val="0"/>
              </a:spcBef>
              <a:spcAft>
                <a:spcPts val="0"/>
              </a:spcAft>
              <a:buSzPts val="3800"/>
              <a:buNone/>
              <a:defRPr sz="5067"/>
            </a:lvl3pPr>
            <a:lvl4pPr lvl="3" algn="ctr">
              <a:spcBef>
                <a:spcPts val="0"/>
              </a:spcBef>
              <a:spcAft>
                <a:spcPts val="0"/>
              </a:spcAft>
              <a:buSzPts val="3800"/>
              <a:buNone/>
              <a:defRPr sz="5067"/>
            </a:lvl4pPr>
            <a:lvl5pPr lvl="4" algn="ctr">
              <a:spcBef>
                <a:spcPts val="0"/>
              </a:spcBef>
              <a:spcAft>
                <a:spcPts val="0"/>
              </a:spcAft>
              <a:buSzPts val="3800"/>
              <a:buNone/>
              <a:defRPr sz="5067"/>
            </a:lvl5pPr>
            <a:lvl6pPr lvl="5" algn="ctr">
              <a:spcBef>
                <a:spcPts val="0"/>
              </a:spcBef>
              <a:spcAft>
                <a:spcPts val="0"/>
              </a:spcAft>
              <a:buSzPts val="3800"/>
              <a:buNone/>
              <a:defRPr sz="5067"/>
            </a:lvl6pPr>
            <a:lvl7pPr lvl="6" algn="ctr">
              <a:spcBef>
                <a:spcPts val="0"/>
              </a:spcBef>
              <a:spcAft>
                <a:spcPts val="0"/>
              </a:spcAft>
              <a:buSzPts val="3800"/>
              <a:buNone/>
              <a:defRPr sz="5067"/>
            </a:lvl7pPr>
            <a:lvl8pPr lvl="7" algn="ctr">
              <a:spcBef>
                <a:spcPts val="0"/>
              </a:spcBef>
              <a:spcAft>
                <a:spcPts val="0"/>
              </a:spcAft>
              <a:buSzPts val="3800"/>
              <a:buNone/>
              <a:defRPr sz="5067"/>
            </a:lvl8pPr>
            <a:lvl9pPr lvl="8" algn="ctr">
              <a:spcBef>
                <a:spcPts val="0"/>
              </a:spcBef>
              <a:spcAft>
                <a:spcPts val="0"/>
              </a:spcAft>
              <a:buSzPts val="3800"/>
              <a:buNone/>
              <a:defRPr sz="5067"/>
            </a:lvl9pPr>
          </a:lstStyle>
          <a:p>
            <a:r>
              <a:rPr lang="en-US"/>
              <a:t>Click to edit Master title style</a:t>
            </a:r>
            <a:endParaRPr/>
          </a:p>
        </p:txBody>
      </p:sp>
      <p:sp>
        <p:nvSpPr>
          <p:cNvPr id="40" name="Google Shape;40;p9"/>
          <p:cNvSpPr txBox="1">
            <a:spLocks noGrp="1"/>
          </p:cNvSpPr>
          <p:nvPr>
            <p:ph type="subTitle" idx="1"/>
          </p:nvPr>
        </p:nvSpPr>
        <p:spPr>
          <a:xfrm>
            <a:off x="354000" y="3974833"/>
            <a:ext cx="5393600" cy="1794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r>
              <a:rPr lang="en-US"/>
              <a:t>Click to edit Master subtitle style</a:t>
            </a:r>
            <a:endParaRPr/>
          </a:p>
        </p:txBody>
      </p:sp>
      <p:sp>
        <p:nvSpPr>
          <p:cNvPr id="41" name="Google Shape;41;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pPr lvl="0"/>
            <a:r>
              <a:rPr lang="en-US"/>
              <a:t>Edit Master text styles</a:t>
            </a:r>
          </a:p>
        </p:txBody>
      </p:sp>
      <p:sp>
        <p:nvSpPr>
          <p:cNvPr id="42" name="Google Shape;42;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0035807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3307400"/>
            <a:ext cx="10819200" cy="32612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6800"/>
              <a:buNone/>
              <a:defRPr sz="9066">
                <a:solidFill>
                  <a:schemeClr val="lt1"/>
                </a:solidFill>
              </a:defRPr>
            </a:lvl1pPr>
            <a:lvl2pPr lvl="1">
              <a:spcBef>
                <a:spcPts val="0"/>
              </a:spcBef>
              <a:spcAft>
                <a:spcPts val="0"/>
              </a:spcAft>
              <a:buClr>
                <a:schemeClr val="lt1"/>
              </a:buClr>
              <a:buSzPts val="6800"/>
              <a:buNone/>
              <a:defRPr sz="9066">
                <a:solidFill>
                  <a:schemeClr val="lt1"/>
                </a:solidFill>
              </a:defRPr>
            </a:lvl2pPr>
            <a:lvl3pPr lvl="2">
              <a:spcBef>
                <a:spcPts val="0"/>
              </a:spcBef>
              <a:spcAft>
                <a:spcPts val="0"/>
              </a:spcAft>
              <a:buClr>
                <a:schemeClr val="lt1"/>
              </a:buClr>
              <a:buSzPts val="6800"/>
              <a:buNone/>
              <a:defRPr sz="9066">
                <a:solidFill>
                  <a:schemeClr val="lt1"/>
                </a:solidFill>
              </a:defRPr>
            </a:lvl3pPr>
            <a:lvl4pPr lvl="3">
              <a:spcBef>
                <a:spcPts val="0"/>
              </a:spcBef>
              <a:spcAft>
                <a:spcPts val="0"/>
              </a:spcAft>
              <a:buClr>
                <a:schemeClr val="lt1"/>
              </a:buClr>
              <a:buSzPts val="6800"/>
              <a:buNone/>
              <a:defRPr sz="9066">
                <a:solidFill>
                  <a:schemeClr val="lt1"/>
                </a:solidFill>
              </a:defRPr>
            </a:lvl4pPr>
            <a:lvl5pPr lvl="4">
              <a:spcBef>
                <a:spcPts val="0"/>
              </a:spcBef>
              <a:spcAft>
                <a:spcPts val="0"/>
              </a:spcAft>
              <a:buClr>
                <a:schemeClr val="lt1"/>
              </a:buClr>
              <a:buSzPts val="6800"/>
              <a:buNone/>
              <a:defRPr sz="9066">
                <a:solidFill>
                  <a:schemeClr val="lt1"/>
                </a:solidFill>
              </a:defRPr>
            </a:lvl5pPr>
            <a:lvl6pPr lvl="5">
              <a:spcBef>
                <a:spcPts val="0"/>
              </a:spcBef>
              <a:spcAft>
                <a:spcPts val="0"/>
              </a:spcAft>
              <a:buClr>
                <a:schemeClr val="lt1"/>
              </a:buClr>
              <a:buSzPts val="6800"/>
              <a:buNone/>
              <a:defRPr sz="9066">
                <a:solidFill>
                  <a:schemeClr val="lt1"/>
                </a:solidFill>
              </a:defRPr>
            </a:lvl6pPr>
            <a:lvl7pPr lvl="6">
              <a:spcBef>
                <a:spcPts val="0"/>
              </a:spcBef>
              <a:spcAft>
                <a:spcPts val="0"/>
              </a:spcAft>
              <a:buClr>
                <a:schemeClr val="lt1"/>
              </a:buClr>
              <a:buSzPts val="6800"/>
              <a:buNone/>
              <a:defRPr sz="9066">
                <a:solidFill>
                  <a:schemeClr val="lt1"/>
                </a:solidFill>
              </a:defRPr>
            </a:lvl7pPr>
            <a:lvl8pPr lvl="7">
              <a:spcBef>
                <a:spcPts val="0"/>
              </a:spcBef>
              <a:spcAft>
                <a:spcPts val="0"/>
              </a:spcAft>
              <a:buClr>
                <a:schemeClr val="lt1"/>
              </a:buClr>
              <a:buSzPts val="6800"/>
              <a:buNone/>
              <a:defRPr sz="9066">
                <a:solidFill>
                  <a:schemeClr val="lt1"/>
                </a:solidFill>
              </a:defRPr>
            </a:lvl8pPr>
            <a:lvl9pPr lvl="8">
              <a:spcBef>
                <a:spcPts val="0"/>
              </a:spcBef>
              <a:spcAft>
                <a:spcPts val="0"/>
              </a:spcAft>
              <a:buClr>
                <a:schemeClr val="lt1"/>
              </a:buClr>
              <a:buSzPts val="6800"/>
              <a:buNone/>
              <a:defRPr sz="9066">
                <a:solidFill>
                  <a:schemeClr val="lt1"/>
                </a:solidFill>
              </a:defRPr>
            </a:lvl9pPr>
          </a:lstStyle>
          <a:p>
            <a:r>
              <a:rPr lang="en-US"/>
              <a:t>Click to edit Master title style</a:t>
            </a:r>
            <a:endParaRPr/>
          </a:p>
        </p:txBody>
      </p:sp>
      <p:sp>
        <p:nvSpPr>
          <p:cNvPr id="16" name="Google Shape;16;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6202052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913775" y="618517"/>
            <a:ext cx="10364451" cy="1596177"/>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913775" y="2367093"/>
            <a:ext cx="10364452" cy="3424107"/>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33" name="Google Shape;33;p4"/>
          <p:cNvSpPr txBox="1">
            <a:spLocks noGrp="1"/>
          </p:cNvSpPr>
          <p:nvPr>
            <p:ph type="dt" idx="10"/>
          </p:nvPr>
        </p:nvSpPr>
        <p:spPr>
          <a:xfrm>
            <a:off x="7678737" y="5883275"/>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4"/>
          <p:cNvSpPr txBox="1">
            <a:spLocks noGrp="1"/>
          </p:cNvSpPr>
          <p:nvPr>
            <p:ph type="ftr" idx="11"/>
          </p:nvPr>
        </p:nvSpPr>
        <p:spPr>
          <a:xfrm>
            <a:off x="913774" y="5883275"/>
            <a:ext cx="667288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4"/>
          <p:cNvSpPr txBox="1">
            <a:spLocks noGrp="1"/>
          </p:cNvSpPr>
          <p:nvPr>
            <p:ph type="sldNum" idx="12"/>
          </p:nvPr>
        </p:nvSpPr>
        <p:spPr>
          <a:xfrm>
            <a:off x="10514011" y="5883275"/>
            <a:ext cx="76421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872312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05884-A6B8-104B-A195-EEB665E979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B94A4C-5280-7046-AE04-C19E1C2F88F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911D8D-01E2-9A49-9C45-B988937D9F5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41F81FE-9F21-0242-94F8-4CB0F7BA3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E49156-44B1-FA4A-8E1F-42A57BD6F93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70622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C9DFD-DFF1-F649-82AF-EBB384982F08}"/>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200DA3-C7B8-A541-9129-9509C7129FA7}"/>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CB16D54-0EFA-2E4B-896C-3B4DBFBE032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D68DB16-EB0D-934E-8A7F-2C4843D495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F4B1F-D36A-DF4C-9417-AAC4924D14B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5918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D5D50-120C-8845-8A54-BFD21490E0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873FA-1656-5243-8225-0F7BD0D92705}"/>
              </a:ext>
            </a:extLst>
          </p:cNvPr>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A36734-7AB1-E447-AE8F-72B89A26EA92}"/>
              </a:ext>
            </a:extLst>
          </p:cNvPr>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94C6C1-0C58-EF4F-8E6A-8D1D1E855AF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E941AB7-1116-D447-B881-1A3A5EA84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C13564-4B7A-9846-AF0F-10FE17F7B468}"/>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75161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87706-B53F-9846-897D-F6F40C4B5D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A0635D-399F-DF41-BDA2-9D0A401F5E09}"/>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8FA3675-79B6-F140-B7AF-923EDDD5F7C0}"/>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449983-D886-9B4A-8888-4124CC17B04B}"/>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971A5A-9442-7349-A144-B5ADDAD892DF}"/>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EC0F75-8F32-6B44-B362-FE9CE64115EA}"/>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2CD65DF5-DA43-024D-982F-A9A3A3F31E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73D462-8ACC-EF44-8F3C-E2B136EFD7C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30281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E7A2B-8E80-314A-B6F4-1B9E380817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490634-B5D8-2145-94A9-5E5B10604CA7}"/>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6D8EEC82-C2EF-774C-B5C0-51BE870073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D28664-1969-984B-90FA-684A794D94E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67323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75AD4A-1CED-C845-A649-57C5CA8B9538}"/>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9CAE0FE2-03CB-3149-80B5-2AFD3452A8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AE768E-0688-1847-8063-C2F7208B459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7364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6E222-46A5-C746-8AD2-4946367CAB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6FBE69-ACBC-E047-AC2C-9A46B1986EDC}"/>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7FC8ED-F155-164D-9965-75DAA24542EB}"/>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41D1D7-8B9C-A847-BC7C-96092F6E591C}"/>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1107BFC9-D69A-F444-993A-97A475B434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9FC4D5-71A5-A24C-8EC4-BECCA3A1502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54930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02196-D6FD-9C41-9C14-7EA95EF3B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EAAE55-2259-6145-B18F-B5100FBC1E8D}"/>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955172A-F4C3-8246-9AEB-3281E3D77108}"/>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3B80F6-5081-AA43-B72A-D8A3639B248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125E8A9-7CDA-EE43-8293-F890D1B897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E312F1-5DFC-994B-AA99-35AA73A99D3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5390445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E2786"/>
            </a:gs>
            <a:gs pos="100000">
              <a:srgbClr val="5B39C5"/>
            </a:gs>
            <a:gs pos="100000">
              <a:srgbClr val="5B39C5"/>
            </a:gs>
          </a:gsLst>
          <a:lin ang="5400000" scaled="1"/>
          <a:tileRect/>
        </a:gradFill>
        <a:effectLst/>
      </p:bgPr>
    </p:bg>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409C6D46-242C-B747-921F-8155572D8154}"/>
              </a:ext>
            </a:extLst>
          </p:cNvPr>
          <p:cNvSpPr/>
          <p:nvPr/>
        </p:nvSpPr>
        <p:spPr>
          <a:xfrm flipH="1">
            <a:off x="10204538" y="4890053"/>
            <a:ext cx="1987463" cy="196794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67"/>
          </a:p>
        </p:txBody>
      </p:sp>
      <p:sp>
        <p:nvSpPr>
          <p:cNvPr id="2" name="Title Placeholder 1">
            <a:extLst>
              <a:ext uri="{FF2B5EF4-FFF2-40B4-BE49-F238E27FC236}">
                <a16:creationId xmlns:a16="http://schemas.microsoft.com/office/drawing/2014/main" id="{C0B9EADB-4613-094C-92AD-57EC8035F5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6A31F50-E0A4-6B43-BD8C-809644F5C9DB}"/>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8E26B2D-1197-DE45-B4EA-BC0FF07A847A}"/>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97C5519C-B701-0948-899A-8BA27939BB4A}"/>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0F8FD9-148A-7D49-849A-DB2D337BE141}"/>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pic>
        <p:nvPicPr>
          <p:cNvPr id="7" name="Picture 6">
            <a:extLst>
              <a:ext uri="{FF2B5EF4-FFF2-40B4-BE49-F238E27FC236}">
                <a16:creationId xmlns:a16="http://schemas.microsoft.com/office/drawing/2014/main" id="{9A314C1B-5D0D-DC43-911B-A2705FFF4B78}"/>
              </a:ext>
            </a:extLst>
          </p:cNvPr>
          <p:cNvPicPr>
            <a:picLocks noChangeAspect="1"/>
          </p:cNvPicPr>
          <p:nvPr/>
        </p:nvPicPr>
        <p:blipFill>
          <a:blip r:embed="rId18"/>
          <a:stretch>
            <a:fillRect/>
          </a:stretch>
        </p:blipFill>
        <p:spPr>
          <a:xfrm>
            <a:off x="10965184" y="5735641"/>
            <a:ext cx="1205865" cy="1143000"/>
          </a:xfrm>
          <a:prstGeom prst="rect">
            <a:avLst/>
          </a:prstGeom>
        </p:spPr>
      </p:pic>
      <p:sp>
        <p:nvSpPr>
          <p:cNvPr id="9" name="Right Triangle 8">
            <a:extLst>
              <a:ext uri="{FF2B5EF4-FFF2-40B4-BE49-F238E27FC236}">
                <a16:creationId xmlns:a16="http://schemas.microsoft.com/office/drawing/2014/main" id="{1E96CC2A-FAF5-D648-AAC3-8FE40DD4177F}"/>
              </a:ext>
            </a:extLst>
          </p:cNvPr>
          <p:cNvSpPr/>
          <p:nvPr/>
        </p:nvSpPr>
        <p:spPr>
          <a:xfrm flipH="1">
            <a:off x="10204538" y="4890053"/>
            <a:ext cx="1987463" cy="196794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67"/>
          </a:p>
        </p:txBody>
      </p:sp>
      <p:pic>
        <p:nvPicPr>
          <p:cNvPr id="10" name="Picture 9">
            <a:extLst>
              <a:ext uri="{FF2B5EF4-FFF2-40B4-BE49-F238E27FC236}">
                <a16:creationId xmlns:a16="http://schemas.microsoft.com/office/drawing/2014/main" id="{85980362-E671-CF45-A332-35CFF63BA190}"/>
              </a:ext>
            </a:extLst>
          </p:cNvPr>
          <p:cNvPicPr>
            <a:picLocks noChangeAspect="1"/>
          </p:cNvPicPr>
          <p:nvPr/>
        </p:nvPicPr>
        <p:blipFill>
          <a:blip r:embed="rId18"/>
          <a:stretch>
            <a:fillRect/>
          </a:stretch>
        </p:blipFill>
        <p:spPr>
          <a:xfrm>
            <a:off x="10996612" y="5736721"/>
            <a:ext cx="1205865" cy="1143000"/>
          </a:xfrm>
          <a:prstGeom prst="rect">
            <a:avLst/>
          </a:prstGeom>
        </p:spPr>
      </p:pic>
      <p:sp>
        <p:nvSpPr>
          <p:cNvPr id="11" name="Right Triangle 10">
            <a:extLst>
              <a:ext uri="{FF2B5EF4-FFF2-40B4-BE49-F238E27FC236}">
                <a16:creationId xmlns:a16="http://schemas.microsoft.com/office/drawing/2014/main" id="{E81A326A-1606-1246-A291-F0D5960BDA71}"/>
              </a:ext>
            </a:extLst>
          </p:cNvPr>
          <p:cNvSpPr/>
          <p:nvPr/>
        </p:nvSpPr>
        <p:spPr>
          <a:xfrm flipH="1">
            <a:off x="10204538" y="4890053"/>
            <a:ext cx="1987463" cy="1967947"/>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67"/>
          </a:p>
        </p:txBody>
      </p:sp>
      <p:pic>
        <p:nvPicPr>
          <p:cNvPr id="12" name="Picture 11">
            <a:extLst>
              <a:ext uri="{FF2B5EF4-FFF2-40B4-BE49-F238E27FC236}">
                <a16:creationId xmlns:a16="http://schemas.microsoft.com/office/drawing/2014/main" id="{2DA7639B-F2E9-2D48-A277-9533C790C6DF}"/>
              </a:ext>
            </a:extLst>
          </p:cNvPr>
          <p:cNvPicPr>
            <a:picLocks noChangeAspect="1"/>
          </p:cNvPicPr>
          <p:nvPr/>
        </p:nvPicPr>
        <p:blipFill>
          <a:blip r:embed="rId18"/>
          <a:stretch>
            <a:fillRect/>
          </a:stretch>
        </p:blipFill>
        <p:spPr>
          <a:xfrm>
            <a:off x="10996612" y="5736721"/>
            <a:ext cx="1205865" cy="1143000"/>
          </a:xfrm>
          <a:prstGeom prst="rect">
            <a:avLst/>
          </a:prstGeom>
        </p:spPr>
      </p:pic>
    </p:spTree>
    <p:extLst>
      <p:ext uri="{BB962C8B-B14F-4D97-AF65-F5344CB8AC3E}">
        <p14:creationId xmlns:p14="http://schemas.microsoft.com/office/powerpoint/2010/main" val="364133010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Lst>
  <p:hf sldNum="0" hdr="0" ftr="0" dt="0"/>
  <p:txStyles>
    <p:titleStyle>
      <a:lvl1pPr algn="l" defTabSz="914377" rtl="0" eaLnBrk="1" latinLnBrk="0" hangingPunct="1">
        <a:lnSpc>
          <a:spcPct val="90000"/>
        </a:lnSpc>
        <a:spcBef>
          <a:spcPct val="0"/>
        </a:spcBef>
        <a:buNone/>
        <a:defRPr sz="4400" b="1" kern="1200" baseline="0">
          <a:solidFill>
            <a:schemeClr val="bg1"/>
          </a:solidFill>
          <a:latin typeface="Hiragino Kaku Gothic Std W8" panose="020B0800000000000000" pitchFamily="34" charset="-128"/>
          <a:ea typeface="Hiragino Kaku Gothic Std W8" panose="020B0800000000000000" pitchFamily="34" charset="-128"/>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www.soulbirdconsulting.info/"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gm9CIJ74Oxw" TargetMode="External"/><Relationship Id="rId2" Type="http://schemas.openxmlformats.org/officeDocument/2006/relationships/hyperlink" Target="https://www.cnvc.org/" TargetMode="External"/><Relationship Id="rId1" Type="http://schemas.openxmlformats.org/officeDocument/2006/relationships/slideLayout" Target="../slideLayouts/slideLayout2.xml"/><Relationship Id="rId4" Type="http://schemas.openxmlformats.org/officeDocument/2006/relationships/hyperlink" Target="https://www.ndcollaborative.com/six-conversation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0"/>
          <p:cNvSpPr txBox="1">
            <a:spLocks noGrp="1"/>
          </p:cNvSpPr>
          <p:nvPr>
            <p:ph type="ctrTitle"/>
          </p:nvPr>
        </p:nvSpPr>
        <p:spPr>
          <a:xfrm>
            <a:off x="1485900" y="1228497"/>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800"/>
              <a:buFont typeface="Twentieth Century"/>
              <a:buNone/>
            </a:pPr>
            <a:r>
              <a:rPr lang="en-US" sz="8800" dirty="0">
                <a:latin typeface="+mj-lt"/>
              </a:rPr>
              <a:t>WELCOME!</a:t>
            </a:r>
            <a:endParaRPr sz="8800" dirty="0">
              <a:latin typeface="+mj-lt"/>
            </a:endParaRPr>
          </a:p>
        </p:txBody>
      </p:sp>
      <p:sp>
        <p:nvSpPr>
          <p:cNvPr id="167" name="Google Shape;167;p20"/>
          <p:cNvSpPr txBox="1">
            <a:spLocks noGrp="1"/>
          </p:cNvSpPr>
          <p:nvPr>
            <p:ph type="subTitle" idx="1"/>
          </p:nvPr>
        </p:nvSpPr>
        <p:spPr>
          <a:xfrm>
            <a:off x="1485900" y="3708171"/>
            <a:ext cx="9144000" cy="1655763"/>
          </a:xfrm>
          <a:prstGeom prst="rect">
            <a:avLst/>
          </a:prstGeom>
          <a:noFill/>
          <a:ln>
            <a:noFill/>
          </a:ln>
        </p:spPr>
        <p:txBody>
          <a:bodyPr spcFirstLastPara="1" wrap="square" lIns="91425" tIns="45700" rIns="91425" bIns="45700" anchor="t" anchorCtr="0">
            <a:noAutofit/>
          </a:bodyPr>
          <a:lstStyle/>
          <a:p>
            <a:pPr marL="0" lvl="0" indent="0" algn="ctr" rtl="0">
              <a:lnSpc>
                <a:spcPct val="120000"/>
              </a:lnSpc>
              <a:spcBef>
                <a:spcPts val="0"/>
              </a:spcBef>
              <a:spcAft>
                <a:spcPts val="0"/>
              </a:spcAft>
              <a:buSzPts val="2200"/>
              <a:buNone/>
            </a:pPr>
            <a:r>
              <a:rPr lang="en-US" sz="3200" dirty="0"/>
              <a:t>WE’RE GLAD YOU’RE HERE.</a:t>
            </a:r>
          </a:p>
          <a:p>
            <a:pPr marL="0" lvl="0" indent="0" algn="ctr" rtl="0">
              <a:lnSpc>
                <a:spcPct val="120000"/>
              </a:lnSpc>
              <a:spcBef>
                <a:spcPts val="0"/>
              </a:spcBef>
              <a:spcAft>
                <a:spcPts val="0"/>
              </a:spcAft>
              <a:buSzPts val="2200"/>
              <a:buNone/>
            </a:pPr>
            <a:r>
              <a:rPr lang="en-US" sz="3200" i="1" dirty="0"/>
              <a:t>Enjoy the tunes and we’ll begin soon </a:t>
            </a:r>
            <a:r>
              <a:rPr lang="en-US" sz="3200" i="1" dirty="0">
                <a:sym typeface="Wingdings" pitchFamily="2" charset="2"/>
              </a:rPr>
              <a:t></a:t>
            </a:r>
            <a:endParaRPr sz="3200" i="1" dirty="0"/>
          </a:p>
        </p:txBody>
      </p:sp>
      <p:sp>
        <p:nvSpPr>
          <p:cNvPr id="2" name="TextBox 1">
            <a:extLst>
              <a:ext uri="{FF2B5EF4-FFF2-40B4-BE49-F238E27FC236}">
                <a16:creationId xmlns:a16="http://schemas.microsoft.com/office/drawing/2014/main" id="{3E34055E-1B52-5D40-9D67-E67B91A985CA}"/>
              </a:ext>
            </a:extLst>
          </p:cNvPr>
          <p:cNvSpPr txBox="1"/>
          <p:nvPr/>
        </p:nvSpPr>
        <p:spPr>
          <a:xfrm>
            <a:off x="3314700" y="5216925"/>
            <a:ext cx="5486400" cy="584775"/>
          </a:xfrm>
          <a:prstGeom prst="rect">
            <a:avLst/>
          </a:prstGeom>
          <a:noFill/>
        </p:spPr>
        <p:txBody>
          <a:bodyPr wrap="square" rtlCol="0">
            <a:spAutoFit/>
          </a:bodyPr>
          <a:lstStyle/>
          <a:p>
            <a:pPr algn="ctr"/>
            <a:r>
              <a:rPr lang="en-US" sz="1600" dirty="0">
                <a:solidFill>
                  <a:schemeClr val="bg1"/>
                </a:solidFill>
                <a:latin typeface="+mn-lt"/>
              </a:rPr>
              <a:t>Sarah Buffie, MSW, LSW</a:t>
            </a:r>
          </a:p>
          <a:p>
            <a:pPr algn="ctr"/>
            <a:r>
              <a:rPr lang="en-US" sz="1600" dirty="0">
                <a:solidFill>
                  <a:schemeClr val="bg1"/>
                </a:solidFill>
                <a:latin typeface="+mn-lt"/>
              </a:rPr>
              <a:t>Soul </a:t>
            </a:r>
            <a:r>
              <a:rPr lang="en-US" sz="1600">
                <a:solidFill>
                  <a:schemeClr val="bg1"/>
                </a:solidFill>
                <a:latin typeface="+mn-lt"/>
              </a:rPr>
              <a:t>Bird Consulting</a:t>
            </a:r>
            <a:endParaRPr lang="en-US" sz="1600" dirty="0">
              <a:solidFill>
                <a:schemeClr val="bg1"/>
              </a:solidFill>
              <a:latin typeface="+mn-lt"/>
            </a:endParaRPr>
          </a:p>
        </p:txBody>
      </p:sp>
      <p:sp>
        <p:nvSpPr>
          <p:cNvPr id="5" name="Rectangle 4">
            <a:extLst>
              <a:ext uri="{FF2B5EF4-FFF2-40B4-BE49-F238E27FC236}">
                <a16:creationId xmlns:a16="http://schemas.microsoft.com/office/drawing/2014/main" id="{D07D2950-B24F-D44F-AA2E-55D8B21F4EF8}"/>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6B221-5E7F-3249-B8BC-94856D916584}"/>
              </a:ext>
            </a:extLst>
          </p:cNvPr>
          <p:cNvSpPr>
            <a:spLocks noGrp="1"/>
          </p:cNvSpPr>
          <p:nvPr>
            <p:ph type="title"/>
          </p:nvPr>
        </p:nvSpPr>
        <p:spPr/>
        <p:txBody>
          <a:bodyPr/>
          <a:lstStyle/>
          <a:p>
            <a:r>
              <a:rPr lang="en-US" dirty="0"/>
              <a:t>Sensations. Feelings.</a:t>
            </a:r>
          </a:p>
        </p:txBody>
      </p:sp>
      <p:sp>
        <p:nvSpPr>
          <p:cNvPr id="3" name="Text Placeholder 2">
            <a:extLst>
              <a:ext uri="{FF2B5EF4-FFF2-40B4-BE49-F238E27FC236}">
                <a16:creationId xmlns:a16="http://schemas.microsoft.com/office/drawing/2014/main" id="{75803F51-EDF5-6D4D-BB67-F22CBF1F7E43}"/>
              </a:ext>
            </a:extLst>
          </p:cNvPr>
          <p:cNvSpPr>
            <a:spLocks noGrp="1"/>
          </p:cNvSpPr>
          <p:nvPr>
            <p:ph type="body" idx="1"/>
          </p:nvPr>
        </p:nvSpPr>
        <p:spPr/>
        <p:txBody>
          <a:bodyPr/>
          <a:lstStyle/>
          <a:p>
            <a:endParaRPr lang="en-US"/>
          </a:p>
        </p:txBody>
      </p:sp>
      <p:sp>
        <p:nvSpPr>
          <p:cNvPr id="4" name="Rectangle 3">
            <a:extLst>
              <a:ext uri="{FF2B5EF4-FFF2-40B4-BE49-F238E27FC236}">
                <a16:creationId xmlns:a16="http://schemas.microsoft.com/office/drawing/2014/main" id="{AAD92F72-0A9B-6F48-808F-C2E84507813B}"/>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1184867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E9B8-F23D-5A4D-B7B5-3DD67B35D985}"/>
              </a:ext>
            </a:extLst>
          </p:cNvPr>
          <p:cNvSpPr>
            <a:spLocks noGrp="1"/>
          </p:cNvSpPr>
          <p:nvPr>
            <p:ph type="title"/>
          </p:nvPr>
        </p:nvSpPr>
        <p:spPr/>
        <p:txBody>
          <a:bodyPr/>
          <a:lstStyle/>
          <a:p>
            <a:r>
              <a:rPr lang="en-US" dirty="0"/>
              <a:t>NOTICE – ACCEPT - INVITE</a:t>
            </a:r>
          </a:p>
        </p:txBody>
      </p:sp>
      <p:sp>
        <p:nvSpPr>
          <p:cNvPr id="3" name="Text Placeholder 2">
            <a:extLst>
              <a:ext uri="{FF2B5EF4-FFF2-40B4-BE49-F238E27FC236}">
                <a16:creationId xmlns:a16="http://schemas.microsoft.com/office/drawing/2014/main" id="{0C4759E8-2F66-DC47-9E90-3D09F47D8DBC}"/>
              </a:ext>
            </a:extLst>
          </p:cNvPr>
          <p:cNvSpPr>
            <a:spLocks noGrp="1"/>
          </p:cNvSpPr>
          <p:nvPr>
            <p:ph type="body" idx="1"/>
          </p:nvPr>
        </p:nvSpPr>
        <p:spPr/>
        <p:txBody>
          <a:bodyPr/>
          <a:lstStyle/>
          <a:p>
            <a:pPr marL="114300" indent="0">
              <a:buNone/>
            </a:pPr>
            <a:r>
              <a:rPr lang="en-US" sz="3200" dirty="0"/>
              <a:t>NOTICE- your emotions/sensations</a:t>
            </a:r>
          </a:p>
          <a:p>
            <a:pPr marL="114300" indent="0">
              <a:buNone/>
            </a:pPr>
            <a:endParaRPr lang="en-US" sz="3200" dirty="0"/>
          </a:p>
          <a:p>
            <a:pPr marL="114300" indent="0">
              <a:buNone/>
            </a:pPr>
            <a:r>
              <a:rPr lang="en-US" sz="3200" dirty="0"/>
              <a:t>ACCEPT- their role in your life</a:t>
            </a:r>
          </a:p>
          <a:p>
            <a:pPr marL="114300" indent="0">
              <a:buNone/>
            </a:pPr>
            <a:endParaRPr lang="en-US" sz="3200" dirty="0"/>
          </a:p>
          <a:p>
            <a:pPr marL="114300" indent="0">
              <a:buNone/>
            </a:pPr>
            <a:r>
              <a:rPr lang="en-US" sz="3200" dirty="0"/>
              <a:t>INVITE- others to join you</a:t>
            </a:r>
          </a:p>
          <a:p>
            <a:pPr marL="114300" indent="0">
              <a:buNone/>
            </a:pPr>
            <a:endParaRPr lang="en-US" sz="3200" dirty="0"/>
          </a:p>
        </p:txBody>
      </p:sp>
      <p:sp>
        <p:nvSpPr>
          <p:cNvPr id="4" name="Rectangle 3">
            <a:extLst>
              <a:ext uri="{FF2B5EF4-FFF2-40B4-BE49-F238E27FC236}">
                <a16:creationId xmlns:a16="http://schemas.microsoft.com/office/drawing/2014/main" id="{2A7A4C44-7C57-BA44-9399-13450B7BC456}"/>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45758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2D1AF3-1ECA-A746-A00A-54660F0BA94C}"/>
              </a:ext>
            </a:extLst>
          </p:cNvPr>
          <p:cNvSpPr>
            <a:spLocks noGrp="1"/>
          </p:cNvSpPr>
          <p:nvPr>
            <p:ph type="body" idx="1"/>
          </p:nvPr>
        </p:nvSpPr>
        <p:spPr>
          <a:xfrm>
            <a:off x="1066175" y="1735727"/>
            <a:ext cx="10364452" cy="3424107"/>
          </a:xfrm>
        </p:spPr>
        <p:txBody>
          <a:bodyPr/>
          <a:lstStyle/>
          <a:p>
            <a:pPr marL="114300" indent="0" algn="ctr">
              <a:buNone/>
            </a:pPr>
            <a:r>
              <a:rPr lang="en-US" sz="5400" i="1" dirty="0"/>
              <a:t>Pick a spot in your life right now, when you know you’re not being heard, or where your voice is unexpressed.</a:t>
            </a:r>
          </a:p>
        </p:txBody>
      </p:sp>
      <p:sp>
        <p:nvSpPr>
          <p:cNvPr id="4" name="Rectangle 3">
            <a:extLst>
              <a:ext uri="{FF2B5EF4-FFF2-40B4-BE49-F238E27FC236}">
                <a16:creationId xmlns:a16="http://schemas.microsoft.com/office/drawing/2014/main" id="{F0CD8076-97C0-CC43-B53F-54E5FB022FF5}"/>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3474866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7FDB0-7610-A740-991A-FAB40A521FA5}"/>
              </a:ext>
            </a:extLst>
          </p:cNvPr>
          <p:cNvSpPr>
            <a:spLocks noGrp="1"/>
          </p:cNvSpPr>
          <p:nvPr>
            <p:ph type="title"/>
          </p:nvPr>
        </p:nvSpPr>
        <p:spPr/>
        <p:txBody>
          <a:bodyPr/>
          <a:lstStyle/>
          <a:p>
            <a:r>
              <a:rPr lang="en-US" dirty="0"/>
              <a:t>NOTICE</a:t>
            </a:r>
          </a:p>
        </p:txBody>
      </p:sp>
      <p:sp>
        <p:nvSpPr>
          <p:cNvPr id="3" name="Text Placeholder 2">
            <a:extLst>
              <a:ext uri="{FF2B5EF4-FFF2-40B4-BE49-F238E27FC236}">
                <a16:creationId xmlns:a16="http://schemas.microsoft.com/office/drawing/2014/main" id="{547FEAAE-A94F-FF49-832C-EEE84795D14B}"/>
              </a:ext>
            </a:extLst>
          </p:cNvPr>
          <p:cNvSpPr>
            <a:spLocks noGrp="1"/>
          </p:cNvSpPr>
          <p:nvPr>
            <p:ph type="body" idx="1"/>
          </p:nvPr>
        </p:nvSpPr>
        <p:spPr/>
        <p:txBody>
          <a:bodyPr/>
          <a:lstStyle/>
          <a:p>
            <a:r>
              <a:rPr lang="en-US" sz="3200" b="1" dirty="0"/>
              <a:t>Circle</a:t>
            </a:r>
            <a:r>
              <a:rPr lang="en-US" sz="3200" dirty="0"/>
              <a:t> or jot down any </a:t>
            </a:r>
            <a:r>
              <a:rPr lang="en-US" sz="3200" b="1" dirty="0"/>
              <a:t>sensations</a:t>
            </a:r>
            <a:r>
              <a:rPr lang="en-US" sz="3200" dirty="0"/>
              <a:t> that you are experiencing right now in your body as you have been journaling about this experience.</a:t>
            </a:r>
          </a:p>
          <a:p>
            <a:r>
              <a:rPr lang="en-US" sz="3200" b="1" dirty="0"/>
              <a:t>Circle</a:t>
            </a:r>
            <a:r>
              <a:rPr lang="en-US" sz="3200" dirty="0"/>
              <a:t> or jot down any </a:t>
            </a:r>
            <a:r>
              <a:rPr lang="en-US" sz="3200" b="1" dirty="0"/>
              <a:t>emotions</a:t>
            </a:r>
            <a:r>
              <a:rPr lang="en-US" sz="3200" dirty="0"/>
              <a:t> you are feeling in this moment</a:t>
            </a:r>
          </a:p>
        </p:txBody>
      </p:sp>
      <p:sp>
        <p:nvSpPr>
          <p:cNvPr id="4" name="Rectangle 3">
            <a:extLst>
              <a:ext uri="{FF2B5EF4-FFF2-40B4-BE49-F238E27FC236}">
                <a16:creationId xmlns:a16="http://schemas.microsoft.com/office/drawing/2014/main" id="{C8E68A69-4050-9C46-BE66-F12396C1F6C5}"/>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213369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9487D-2E0A-9741-AB94-C837A36DA19C}"/>
              </a:ext>
            </a:extLst>
          </p:cNvPr>
          <p:cNvSpPr>
            <a:spLocks noGrp="1"/>
          </p:cNvSpPr>
          <p:nvPr>
            <p:ph type="title"/>
          </p:nvPr>
        </p:nvSpPr>
        <p:spPr/>
        <p:txBody>
          <a:bodyPr/>
          <a:lstStyle/>
          <a:p>
            <a:r>
              <a:rPr lang="en-US" dirty="0"/>
              <a:t>Accept</a:t>
            </a:r>
          </a:p>
        </p:txBody>
      </p:sp>
      <p:sp>
        <p:nvSpPr>
          <p:cNvPr id="3" name="Text Placeholder 2">
            <a:extLst>
              <a:ext uri="{FF2B5EF4-FFF2-40B4-BE49-F238E27FC236}">
                <a16:creationId xmlns:a16="http://schemas.microsoft.com/office/drawing/2014/main" id="{55A3298F-CB94-9740-94B6-4DB2621163F3}"/>
              </a:ext>
            </a:extLst>
          </p:cNvPr>
          <p:cNvSpPr>
            <a:spLocks noGrp="1"/>
          </p:cNvSpPr>
          <p:nvPr>
            <p:ph type="body" idx="1"/>
          </p:nvPr>
        </p:nvSpPr>
        <p:spPr/>
        <p:txBody>
          <a:bodyPr/>
          <a:lstStyle/>
          <a:p>
            <a:r>
              <a:rPr lang="en-US" sz="3600" dirty="0"/>
              <a:t>These emotions as true for you in this moment.</a:t>
            </a:r>
          </a:p>
          <a:p>
            <a:r>
              <a:rPr lang="en-US" sz="3600" dirty="0"/>
              <a:t>What we resist, persists. </a:t>
            </a:r>
          </a:p>
          <a:p>
            <a:r>
              <a:rPr lang="en-US" sz="3600" dirty="0"/>
              <a:t>Their role in your life- maybe they have been helpful before, maybe they served a purpose.</a:t>
            </a:r>
          </a:p>
          <a:p>
            <a:pPr marL="114300" indent="0">
              <a:buNone/>
            </a:pPr>
            <a:endParaRPr lang="en-US" sz="3600" dirty="0"/>
          </a:p>
        </p:txBody>
      </p:sp>
      <p:sp>
        <p:nvSpPr>
          <p:cNvPr id="4" name="Rectangle 3">
            <a:extLst>
              <a:ext uri="{FF2B5EF4-FFF2-40B4-BE49-F238E27FC236}">
                <a16:creationId xmlns:a16="http://schemas.microsoft.com/office/drawing/2014/main" id="{DA45A30F-B495-FE4D-BF43-23B797105325}"/>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882030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8047-9F90-8847-85F4-21CD636C92C6}"/>
              </a:ext>
            </a:extLst>
          </p:cNvPr>
          <p:cNvSpPr>
            <a:spLocks noGrp="1"/>
          </p:cNvSpPr>
          <p:nvPr>
            <p:ph type="title"/>
          </p:nvPr>
        </p:nvSpPr>
        <p:spPr/>
        <p:txBody>
          <a:bodyPr/>
          <a:lstStyle/>
          <a:p>
            <a:r>
              <a:rPr lang="en-US" dirty="0"/>
              <a:t>Invite</a:t>
            </a:r>
          </a:p>
        </p:txBody>
      </p:sp>
      <p:sp>
        <p:nvSpPr>
          <p:cNvPr id="3" name="Text Placeholder 2">
            <a:extLst>
              <a:ext uri="{FF2B5EF4-FFF2-40B4-BE49-F238E27FC236}">
                <a16:creationId xmlns:a16="http://schemas.microsoft.com/office/drawing/2014/main" id="{19BC54EF-B0E5-D240-8FA7-31844A89AC7E}"/>
              </a:ext>
            </a:extLst>
          </p:cNvPr>
          <p:cNvSpPr>
            <a:spLocks noGrp="1"/>
          </p:cNvSpPr>
          <p:nvPr>
            <p:ph type="body" idx="1"/>
          </p:nvPr>
        </p:nvSpPr>
        <p:spPr/>
        <p:txBody>
          <a:bodyPr/>
          <a:lstStyle/>
          <a:p>
            <a:r>
              <a:rPr lang="en-US" sz="3600" dirty="0"/>
              <a:t>We are not our emotions.</a:t>
            </a:r>
          </a:p>
          <a:p>
            <a:r>
              <a:rPr lang="en-US" sz="3600" dirty="0"/>
              <a:t>I am experiencing ______ (e.g. sadness, anger, joy)</a:t>
            </a:r>
          </a:p>
          <a:p>
            <a:r>
              <a:rPr lang="en-US" sz="3600" dirty="0"/>
              <a:t>What other emotions/states do you want with you in this moment?</a:t>
            </a:r>
          </a:p>
        </p:txBody>
      </p:sp>
      <p:sp>
        <p:nvSpPr>
          <p:cNvPr id="4" name="Rectangle 3">
            <a:extLst>
              <a:ext uri="{FF2B5EF4-FFF2-40B4-BE49-F238E27FC236}">
                <a16:creationId xmlns:a16="http://schemas.microsoft.com/office/drawing/2014/main" id="{8A0452BE-5DA3-874F-ABC7-4A65A7CA627F}"/>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2161962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5CA9D4-79B0-7B48-AECE-3ABC8A4859EF}"/>
              </a:ext>
            </a:extLst>
          </p:cNvPr>
          <p:cNvSpPr>
            <a:spLocks noGrp="1"/>
          </p:cNvSpPr>
          <p:nvPr>
            <p:ph type="title"/>
          </p:nvPr>
        </p:nvSpPr>
        <p:spPr>
          <a:xfrm>
            <a:off x="464847" y="1392499"/>
            <a:ext cx="11727153" cy="2852737"/>
          </a:xfrm>
        </p:spPr>
        <p:txBody>
          <a:bodyPr/>
          <a:lstStyle/>
          <a:p>
            <a:r>
              <a:rPr lang="en-US" dirty="0"/>
              <a:t>Mirror, Affirm, Respond</a:t>
            </a:r>
          </a:p>
        </p:txBody>
      </p:sp>
      <p:sp>
        <p:nvSpPr>
          <p:cNvPr id="3" name="Rectangle 2">
            <a:extLst>
              <a:ext uri="{FF2B5EF4-FFF2-40B4-BE49-F238E27FC236}">
                <a16:creationId xmlns:a16="http://schemas.microsoft.com/office/drawing/2014/main" id="{EF9EB11E-4BE6-1B40-9E03-178552B8A11C}"/>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1744540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29DB4-67A2-914E-9FD5-AA344C4E3A80}"/>
              </a:ext>
            </a:extLst>
          </p:cNvPr>
          <p:cNvSpPr>
            <a:spLocks noGrp="1"/>
          </p:cNvSpPr>
          <p:nvPr>
            <p:ph type="title"/>
          </p:nvPr>
        </p:nvSpPr>
        <p:spPr>
          <a:xfrm>
            <a:off x="375556" y="346464"/>
            <a:ext cx="11440887" cy="1325563"/>
          </a:xfrm>
        </p:spPr>
        <p:txBody>
          <a:bodyPr>
            <a:normAutofit/>
          </a:bodyPr>
          <a:lstStyle/>
          <a:p>
            <a:pPr algn="ctr"/>
            <a:r>
              <a:rPr lang="en-US" dirty="0"/>
              <a:t>Relational Communication</a:t>
            </a:r>
          </a:p>
        </p:txBody>
      </p:sp>
      <p:sp>
        <p:nvSpPr>
          <p:cNvPr id="3" name="Content Placeholder 2">
            <a:extLst>
              <a:ext uri="{FF2B5EF4-FFF2-40B4-BE49-F238E27FC236}">
                <a16:creationId xmlns:a16="http://schemas.microsoft.com/office/drawing/2014/main" id="{F9D42700-4CCE-BD4F-ABB3-C3390A6CBA52}"/>
              </a:ext>
            </a:extLst>
          </p:cNvPr>
          <p:cNvSpPr>
            <a:spLocks noGrp="1"/>
          </p:cNvSpPr>
          <p:nvPr>
            <p:ph idx="1"/>
          </p:nvPr>
        </p:nvSpPr>
        <p:spPr/>
        <p:txBody>
          <a:bodyPr>
            <a:normAutofit/>
          </a:bodyPr>
          <a:lstStyle/>
          <a:p>
            <a:r>
              <a:rPr lang="en-US" sz="3600" b="1" dirty="0"/>
              <a:t>Mirror</a:t>
            </a:r>
            <a:r>
              <a:rPr lang="en-US" sz="3600" dirty="0"/>
              <a:t> your partner, child, colleague </a:t>
            </a:r>
          </a:p>
          <a:p>
            <a:pPr lvl="1"/>
            <a:r>
              <a:rPr lang="en-US" sz="3200" dirty="0"/>
              <a:t>The emotions or exact words you’re experiencing from others</a:t>
            </a:r>
          </a:p>
          <a:p>
            <a:r>
              <a:rPr lang="en-US" sz="3600" b="1" dirty="0"/>
              <a:t>Affirm</a:t>
            </a:r>
            <a:r>
              <a:rPr lang="en-US" sz="3600" dirty="0"/>
              <a:t> their perceived reality</a:t>
            </a:r>
          </a:p>
          <a:p>
            <a:pPr lvl="1"/>
            <a:r>
              <a:rPr lang="en-US" sz="3200" dirty="0"/>
              <a:t>Perceived threat and real threat can impact the stress response in similar ways</a:t>
            </a:r>
          </a:p>
          <a:p>
            <a:r>
              <a:rPr lang="en-US" sz="3600" b="1" dirty="0"/>
              <a:t>Respond</a:t>
            </a:r>
            <a:r>
              <a:rPr lang="en-US" sz="3600" dirty="0"/>
              <a:t> to the emotion vs. reacting to the behavior</a:t>
            </a:r>
          </a:p>
          <a:p>
            <a:pPr lvl="1"/>
            <a:r>
              <a:rPr lang="en-US" sz="3200" dirty="0"/>
              <a:t>Safety, Curiosity, Unmet Needs</a:t>
            </a:r>
          </a:p>
        </p:txBody>
      </p:sp>
      <p:sp>
        <p:nvSpPr>
          <p:cNvPr id="4" name="Rectangle 3">
            <a:extLst>
              <a:ext uri="{FF2B5EF4-FFF2-40B4-BE49-F238E27FC236}">
                <a16:creationId xmlns:a16="http://schemas.microsoft.com/office/drawing/2014/main" id="{82CBF616-F576-D841-86F3-E87C2638FF77}"/>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3165236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7D58-5345-5746-91D1-18EBDF51189A}"/>
              </a:ext>
            </a:extLst>
          </p:cNvPr>
          <p:cNvSpPr>
            <a:spLocks noGrp="1"/>
          </p:cNvSpPr>
          <p:nvPr>
            <p:ph type="title"/>
          </p:nvPr>
        </p:nvSpPr>
        <p:spPr>
          <a:xfrm>
            <a:off x="273787" y="603742"/>
            <a:ext cx="11644423" cy="1325563"/>
          </a:xfrm>
        </p:spPr>
        <p:txBody>
          <a:bodyPr>
            <a:normAutofit/>
          </a:bodyPr>
          <a:lstStyle/>
          <a:p>
            <a:pPr algn="ctr"/>
            <a:r>
              <a:rPr lang="en-US" b="1" dirty="0"/>
              <a:t>Healing Power of Relational Communication</a:t>
            </a:r>
          </a:p>
        </p:txBody>
      </p:sp>
      <p:sp>
        <p:nvSpPr>
          <p:cNvPr id="3" name="Content Placeholder 2">
            <a:extLst>
              <a:ext uri="{FF2B5EF4-FFF2-40B4-BE49-F238E27FC236}">
                <a16:creationId xmlns:a16="http://schemas.microsoft.com/office/drawing/2014/main" id="{F33D9A15-8DEE-7242-BB32-E1A6444561F0}"/>
              </a:ext>
            </a:extLst>
          </p:cNvPr>
          <p:cNvSpPr>
            <a:spLocks noGrp="1"/>
          </p:cNvSpPr>
          <p:nvPr>
            <p:ph idx="1"/>
          </p:nvPr>
        </p:nvSpPr>
        <p:spPr>
          <a:xfrm>
            <a:off x="838199" y="2506661"/>
            <a:ext cx="10515600" cy="4351339"/>
          </a:xfrm>
        </p:spPr>
        <p:txBody>
          <a:bodyPr>
            <a:normAutofit/>
          </a:bodyPr>
          <a:lstStyle/>
          <a:p>
            <a:pPr lvl="0"/>
            <a:r>
              <a:rPr lang="en-US" sz="3200" dirty="0"/>
              <a:t>When you </a:t>
            </a:r>
            <a:r>
              <a:rPr lang="en-US" sz="3200" b="1" dirty="0"/>
              <a:t>MIRROR</a:t>
            </a:r>
            <a:r>
              <a:rPr lang="en-US" sz="3200" dirty="0"/>
              <a:t>, dopamine is released in the brain</a:t>
            </a:r>
          </a:p>
          <a:p>
            <a:pPr lvl="0"/>
            <a:r>
              <a:rPr lang="en-US" sz="3200" dirty="0"/>
              <a:t>When you </a:t>
            </a:r>
            <a:r>
              <a:rPr lang="en-US" sz="3200" b="1" dirty="0"/>
              <a:t>AFFIRM</a:t>
            </a:r>
            <a:r>
              <a:rPr lang="en-US" sz="3200" dirty="0"/>
              <a:t> ones experience or perspective the brain releases oxytocin</a:t>
            </a:r>
          </a:p>
          <a:p>
            <a:pPr lvl="0"/>
            <a:r>
              <a:rPr lang="en-US" sz="3200" dirty="0"/>
              <a:t>Now you are able to </a:t>
            </a:r>
            <a:r>
              <a:rPr lang="en-US" sz="3200" b="1" dirty="0"/>
              <a:t>RESPOND</a:t>
            </a:r>
            <a:r>
              <a:rPr lang="en-US" sz="3200" dirty="0"/>
              <a:t> in a way that addresses the root, vs reacting the symptoms</a:t>
            </a:r>
          </a:p>
          <a:p>
            <a:pPr marL="0" indent="0">
              <a:buNone/>
            </a:pPr>
            <a:endParaRPr lang="en-US" dirty="0"/>
          </a:p>
        </p:txBody>
      </p:sp>
      <p:sp>
        <p:nvSpPr>
          <p:cNvPr id="4" name="Rectangle 3">
            <a:extLst>
              <a:ext uri="{FF2B5EF4-FFF2-40B4-BE49-F238E27FC236}">
                <a16:creationId xmlns:a16="http://schemas.microsoft.com/office/drawing/2014/main" id="{43A23739-CF53-E84F-AB60-984702DE9562}"/>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2474163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99BC0A3-992C-714D-BF01-A8EF9172164A}"/>
              </a:ext>
            </a:extLst>
          </p:cNvPr>
          <p:cNvSpPr>
            <a:spLocks noGrp="1"/>
          </p:cNvSpPr>
          <p:nvPr>
            <p:ph type="title"/>
          </p:nvPr>
        </p:nvSpPr>
        <p:spPr>
          <a:xfrm>
            <a:off x="838200" y="865867"/>
            <a:ext cx="10515600" cy="1325563"/>
          </a:xfrm>
        </p:spPr>
        <p:txBody>
          <a:bodyPr>
            <a:noAutofit/>
          </a:bodyPr>
          <a:lstStyle/>
          <a:p>
            <a:pPr algn="ctr"/>
            <a:r>
              <a:rPr lang="en-US" sz="3200" i="1" dirty="0"/>
              <a:t>What is the crossroads you’re at at this point in your life, personally or professionally? </a:t>
            </a:r>
            <a:br>
              <a:rPr lang="en-US" sz="3200" dirty="0"/>
            </a:br>
            <a:endParaRPr lang="en-US" sz="3200" dirty="0"/>
          </a:p>
        </p:txBody>
      </p:sp>
      <p:sp>
        <p:nvSpPr>
          <p:cNvPr id="7" name="Content Placeholder 6">
            <a:extLst>
              <a:ext uri="{FF2B5EF4-FFF2-40B4-BE49-F238E27FC236}">
                <a16:creationId xmlns:a16="http://schemas.microsoft.com/office/drawing/2014/main" id="{ECF8CF1B-B28C-384F-A813-4A8C95CCFC29}"/>
              </a:ext>
            </a:extLst>
          </p:cNvPr>
          <p:cNvSpPr>
            <a:spLocks noGrp="1"/>
          </p:cNvSpPr>
          <p:nvPr>
            <p:ph idx="1"/>
          </p:nvPr>
        </p:nvSpPr>
        <p:spPr>
          <a:xfrm>
            <a:off x="838200" y="2481943"/>
            <a:ext cx="10515600" cy="3695021"/>
          </a:xfrm>
        </p:spPr>
        <p:txBody>
          <a:bodyPr>
            <a:normAutofit/>
          </a:bodyPr>
          <a:lstStyle/>
          <a:p>
            <a:r>
              <a:rPr lang="en-US" sz="4000" b="1" dirty="0"/>
              <a:t>Mirror</a:t>
            </a:r>
            <a:r>
              <a:rPr lang="en-US" sz="4000" dirty="0"/>
              <a:t> the emotions you hear</a:t>
            </a:r>
          </a:p>
          <a:p>
            <a:pPr lvl="1"/>
            <a:r>
              <a:rPr lang="en-US" sz="3600" dirty="0"/>
              <a:t>Mirror the words you hear- without judgement, advice or your own anecdotes</a:t>
            </a:r>
          </a:p>
          <a:p>
            <a:pPr lvl="1"/>
            <a:r>
              <a:rPr lang="en-US" sz="3600" i="1" dirty="0"/>
              <a:t>Let go of your need to be helpful!</a:t>
            </a:r>
          </a:p>
          <a:p>
            <a:r>
              <a:rPr lang="en-US" sz="4000" b="1" dirty="0"/>
              <a:t>Affirm</a:t>
            </a:r>
            <a:r>
              <a:rPr lang="en-US" sz="4000" dirty="0"/>
              <a:t> their courage or experience- thank them for sharing</a:t>
            </a:r>
          </a:p>
        </p:txBody>
      </p:sp>
      <p:sp>
        <p:nvSpPr>
          <p:cNvPr id="4" name="Rectangle 3">
            <a:extLst>
              <a:ext uri="{FF2B5EF4-FFF2-40B4-BE49-F238E27FC236}">
                <a16:creationId xmlns:a16="http://schemas.microsoft.com/office/drawing/2014/main" id="{92371531-47CE-6C4A-AC6E-1ED5FDDF2012}"/>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327347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2FCC3C-FA57-5348-95C4-2241481E43AF}"/>
              </a:ext>
            </a:extLst>
          </p:cNvPr>
          <p:cNvSpPr>
            <a:spLocks noGrp="1"/>
          </p:cNvSpPr>
          <p:nvPr>
            <p:ph type="title"/>
          </p:nvPr>
        </p:nvSpPr>
        <p:spPr>
          <a:xfrm>
            <a:off x="831851" y="2117959"/>
            <a:ext cx="10515600" cy="2852737"/>
          </a:xfrm>
        </p:spPr>
        <p:txBody>
          <a:bodyPr>
            <a:noAutofit/>
          </a:bodyPr>
          <a:lstStyle/>
          <a:p>
            <a:pPr algn="ctr"/>
            <a:r>
              <a:rPr lang="en-US" sz="4000" i="1" dirty="0">
                <a:latin typeface="+mj-lt"/>
              </a:rPr>
              <a:t>To be home is to be known.  </a:t>
            </a:r>
            <a:br>
              <a:rPr lang="en-US" sz="4000" i="1" dirty="0">
                <a:latin typeface="+mj-lt"/>
              </a:rPr>
            </a:br>
            <a:r>
              <a:rPr lang="en-US" sz="4000" i="1" dirty="0">
                <a:latin typeface="+mj-lt"/>
              </a:rPr>
              <a:t>It is to be loved for who you are.  It is to share a common ground, common interests, </a:t>
            </a:r>
            <a:br>
              <a:rPr lang="en-US" sz="4000" i="1" dirty="0">
                <a:latin typeface="+mj-lt"/>
              </a:rPr>
            </a:br>
            <a:r>
              <a:rPr lang="en-US" sz="4000" i="1" dirty="0">
                <a:latin typeface="+mj-lt"/>
              </a:rPr>
              <a:t>pursuits and values with others that truly care about you.</a:t>
            </a:r>
            <a:br>
              <a:rPr lang="en-US" sz="4000" i="1" dirty="0">
                <a:latin typeface="+mj-lt"/>
              </a:rPr>
            </a:br>
            <a:endParaRPr lang="en-US" sz="4000" i="1" dirty="0">
              <a:latin typeface="+mj-lt"/>
            </a:endParaRPr>
          </a:p>
        </p:txBody>
      </p:sp>
      <p:sp>
        <p:nvSpPr>
          <p:cNvPr id="5" name="Text Placeholder 4">
            <a:extLst>
              <a:ext uri="{FF2B5EF4-FFF2-40B4-BE49-F238E27FC236}">
                <a16:creationId xmlns:a16="http://schemas.microsoft.com/office/drawing/2014/main" id="{345ECA8B-168A-0A4D-AD94-415ACFD880E9}"/>
              </a:ext>
            </a:extLst>
          </p:cNvPr>
          <p:cNvSpPr>
            <a:spLocks noGrp="1"/>
          </p:cNvSpPr>
          <p:nvPr>
            <p:ph type="body" idx="1"/>
          </p:nvPr>
        </p:nvSpPr>
        <p:spPr>
          <a:xfrm>
            <a:off x="831851" y="4997683"/>
            <a:ext cx="10515600" cy="1500187"/>
          </a:xfrm>
        </p:spPr>
        <p:txBody>
          <a:bodyPr/>
          <a:lstStyle/>
          <a:p>
            <a:pPr algn="ctr"/>
            <a:r>
              <a:rPr lang="en-US" dirty="0">
                <a:solidFill>
                  <a:schemeClr val="bg1"/>
                </a:solidFill>
              </a:rPr>
              <a:t>-“Together” </a:t>
            </a:r>
            <a:r>
              <a:rPr lang="en-US" dirty="0" err="1">
                <a:solidFill>
                  <a:schemeClr val="bg1"/>
                </a:solidFill>
              </a:rPr>
              <a:t>Vivek</a:t>
            </a:r>
            <a:r>
              <a:rPr lang="en-US" dirty="0">
                <a:solidFill>
                  <a:schemeClr val="bg1"/>
                </a:solidFill>
              </a:rPr>
              <a:t> Murthy MD.</a:t>
            </a:r>
          </a:p>
        </p:txBody>
      </p:sp>
      <p:sp>
        <p:nvSpPr>
          <p:cNvPr id="6" name="Rectangle 5">
            <a:extLst>
              <a:ext uri="{FF2B5EF4-FFF2-40B4-BE49-F238E27FC236}">
                <a16:creationId xmlns:a16="http://schemas.microsoft.com/office/drawing/2014/main" id="{E4D07598-EC4E-E14C-9AE3-340EED3615A4}"/>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1157484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617B3-AB6A-F048-ABFC-76DBF76F7B0A}"/>
              </a:ext>
            </a:extLst>
          </p:cNvPr>
          <p:cNvSpPr>
            <a:spLocks noGrp="1"/>
          </p:cNvSpPr>
          <p:nvPr>
            <p:ph type="title"/>
          </p:nvPr>
        </p:nvSpPr>
        <p:spPr/>
        <p:txBody>
          <a:bodyPr/>
          <a:lstStyle/>
          <a:p>
            <a:r>
              <a:rPr lang="en-US" dirty="0"/>
              <a:t>Mirror, Affirm, Respond</a:t>
            </a:r>
          </a:p>
        </p:txBody>
      </p:sp>
      <p:sp>
        <p:nvSpPr>
          <p:cNvPr id="3" name="Content Placeholder 2">
            <a:extLst>
              <a:ext uri="{FF2B5EF4-FFF2-40B4-BE49-F238E27FC236}">
                <a16:creationId xmlns:a16="http://schemas.microsoft.com/office/drawing/2014/main" id="{9A273437-3113-764C-A275-7D27C9B4E601}"/>
              </a:ext>
            </a:extLst>
          </p:cNvPr>
          <p:cNvSpPr>
            <a:spLocks noGrp="1"/>
          </p:cNvSpPr>
          <p:nvPr>
            <p:ph idx="1"/>
          </p:nvPr>
        </p:nvSpPr>
        <p:spPr/>
        <p:txBody>
          <a:bodyPr>
            <a:normAutofit/>
          </a:bodyPr>
          <a:lstStyle/>
          <a:p>
            <a:r>
              <a:rPr lang="en-US" sz="4000" b="1" dirty="0"/>
              <a:t>Mirror</a:t>
            </a:r>
            <a:r>
              <a:rPr lang="en-US" sz="4000" dirty="0"/>
              <a:t> the emotions</a:t>
            </a:r>
          </a:p>
          <a:p>
            <a:r>
              <a:rPr lang="en-US" sz="4000" b="1" dirty="0"/>
              <a:t>Affirm</a:t>
            </a:r>
            <a:r>
              <a:rPr lang="en-US" sz="4000" dirty="0"/>
              <a:t> the experience, courage to share</a:t>
            </a:r>
          </a:p>
          <a:p>
            <a:r>
              <a:rPr lang="en-US" sz="4000" b="1" dirty="0"/>
              <a:t>Respond</a:t>
            </a:r>
            <a:r>
              <a:rPr lang="en-US" sz="4000" dirty="0"/>
              <a:t>:</a:t>
            </a:r>
          </a:p>
          <a:p>
            <a:pPr lvl="1"/>
            <a:r>
              <a:rPr lang="en-US" sz="3600" dirty="0"/>
              <a:t>With compassion</a:t>
            </a:r>
          </a:p>
          <a:p>
            <a:pPr lvl="1"/>
            <a:r>
              <a:rPr lang="en-US" sz="3600" dirty="0"/>
              <a:t>With genuine Curiosity</a:t>
            </a:r>
          </a:p>
          <a:p>
            <a:pPr lvl="1"/>
            <a:r>
              <a:rPr lang="en-US" sz="3600" dirty="0"/>
              <a:t>To unmet needs</a:t>
            </a:r>
          </a:p>
        </p:txBody>
      </p:sp>
      <p:sp>
        <p:nvSpPr>
          <p:cNvPr id="4" name="Rectangle 3">
            <a:extLst>
              <a:ext uri="{FF2B5EF4-FFF2-40B4-BE49-F238E27FC236}">
                <a16:creationId xmlns:a16="http://schemas.microsoft.com/office/drawing/2014/main" id="{D45297AB-7018-4F42-A75D-F2DFF24F2EAB}"/>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251802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3EF97-DB74-4945-8C04-6102A5A273C5}"/>
              </a:ext>
            </a:extLst>
          </p:cNvPr>
          <p:cNvSpPr>
            <a:spLocks noGrp="1"/>
          </p:cNvSpPr>
          <p:nvPr>
            <p:ph type="title"/>
          </p:nvPr>
        </p:nvSpPr>
        <p:spPr>
          <a:xfrm>
            <a:off x="838200" y="675091"/>
            <a:ext cx="10515600" cy="1325563"/>
          </a:xfrm>
        </p:spPr>
        <p:txBody>
          <a:bodyPr/>
          <a:lstStyle/>
          <a:p>
            <a:r>
              <a:rPr lang="en-US" dirty="0"/>
              <a:t>Consider your role:</a:t>
            </a:r>
          </a:p>
        </p:txBody>
      </p:sp>
      <p:sp>
        <p:nvSpPr>
          <p:cNvPr id="3" name="Content Placeholder 2">
            <a:extLst>
              <a:ext uri="{FF2B5EF4-FFF2-40B4-BE49-F238E27FC236}">
                <a16:creationId xmlns:a16="http://schemas.microsoft.com/office/drawing/2014/main" id="{280EF695-7201-5245-813E-239AA179471B}"/>
              </a:ext>
            </a:extLst>
          </p:cNvPr>
          <p:cNvSpPr>
            <a:spLocks noGrp="1"/>
          </p:cNvSpPr>
          <p:nvPr>
            <p:ph idx="1"/>
          </p:nvPr>
        </p:nvSpPr>
        <p:spPr>
          <a:xfrm>
            <a:off x="838200" y="2587625"/>
            <a:ext cx="10515600" cy="2811689"/>
          </a:xfrm>
        </p:spPr>
        <p:txBody>
          <a:bodyPr>
            <a:normAutofit fontScale="92500" lnSpcReduction="20000"/>
          </a:bodyPr>
          <a:lstStyle/>
          <a:p>
            <a:pPr marL="0" indent="0" algn="ctr">
              <a:buNone/>
            </a:pPr>
            <a:r>
              <a:rPr lang="en-US" sz="6000" i="1" dirty="0"/>
              <a:t>How might you offer those you support the deep listening and presence that you have</a:t>
            </a:r>
          </a:p>
          <a:p>
            <a:pPr marL="0" indent="0" algn="ctr">
              <a:buNone/>
            </a:pPr>
            <a:r>
              <a:rPr lang="en-US" sz="6000" i="1" dirty="0"/>
              <a:t>experienced today? </a:t>
            </a:r>
            <a:endParaRPr lang="en-US" sz="6000" dirty="0"/>
          </a:p>
          <a:p>
            <a:pPr marL="0" indent="0">
              <a:buNone/>
            </a:pPr>
            <a:endParaRPr lang="en-US" dirty="0"/>
          </a:p>
        </p:txBody>
      </p:sp>
      <p:sp>
        <p:nvSpPr>
          <p:cNvPr id="4" name="Rectangle 3">
            <a:extLst>
              <a:ext uri="{FF2B5EF4-FFF2-40B4-BE49-F238E27FC236}">
                <a16:creationId xmlns:a16="http://schemas.microsoft.com/office/drawing/2014/main" id="{94CD213D-D308-604A-A724-F3C7B1EBAC0B}"/>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3780968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152FE7-CE83-8F4D-ACA3-F48BD78ADC92}"/>
              </a:ext>
            </a:extLst>
          </p:cNvPr>
          <p:cNvSpPr txBox="1"/>
          <p:nvPr/>
        </p:nvSpPr>
        <p:spPr>
          <a:xfrm>
            <a:off x="6267450" y="1997839"/>
            <a:ext cx="5924550" cy="2246769"/>
          </a:xfrm>
          <a:prstGeom prst="rect">
            <a:avLst/>
          </a:prstGeom>
          <a:noFill/>
        </p:spPr>
        <p:txBody>
          <a:bodyPr wrap="square" rtlCol="0">
            <a:spAutoFit/>
          </a:bodyPr>
          <a:lstStyle/>
          <a:p>
            <a:pPr algn="ctr"/>
            <a:endParaRPr lang="en-US" sz="2800" dirty="0"/>
          </a:p>
          <a:p>
            <a:pPr algn="ctr"/>
            <a:r>
              <a:rPr lang="en-US" sz="2800" dirty="0"/>
              <a:t>Sarah Buffie, MSW, LSW</a:t>
            </a:r>
          </a:p>
          <a:p>
            <a:pPr algn="ctr"/>
            <a:r>
              <a:rPr lang="en-US" sz="2800" dirty="0"/>
              <a:t>sarah@soulbirdconsulting.info</a:t>
            </a:r>
          </a:p>
          <a:p>
            <a:pPr algn="ctr"/>
            <a:r>
              <a:rPr lang="en-US" sz="2800" dirty="0">
                <a:hlinkClick r:id="rId2">
                  <a:extLst>
                    <a:ext uri="{A12FA001-AC4F-418D-AE19-62706E023703}">
                      <ahyp:hlinkClr xmlns:ahyp="http://schemas.microsoft.com/office/drawing/2018/hyperlinkcolor" val="tx"/>
                    </a:ext>
                  </a:extLst>
                </a:hlinkClick>
              </a:rPr>
              <a:t>www.soulbirdconsulting.info</a:t>
            </a:r>
            <a:r>
              <a:rPr lang="en-US" sz="2800" dirty="0"/>
              <a:t> </a:t>
            </a:r>
          </a:p>
          <a:p>
            <a:pPr algn="ctr"/>
            <a:endParaRPr lang="en-US" sz="2800" dirty="0"/>
          </a:p>
        </p:txBody>
      </p:sp>
      <p:pic>
        <p:nvPicPr>
          <p:cNvPr id="7" name="Picture 6">
            <a:extLst>
              <a:ext uri="{FF2B5EF4-FFF2-40B4-BE49-F238E27FC236}">
                <a16:creationId xmlns:a16="http://schemas.microsoft.com/office/drawing/2014/main" id="{3229EB78-0C47-8D40-A399-334770B92AEE}"/>
              </a:ext>
            </a:extLst>
          </p:cNvPr>
          <p:cNvPicPr>
            <a:picLocks noChangeAspect="1"/>
          </p:cNvPicPr>
          <p:nvPr/>
        </p:nvPicPr>
        <p:blipFill>
          <a:blip r:embed="rId3"/>
          <a:stretch>
            <a:fillRect/>
          </a:stretch>
        </p:blipFill>
        <p:spPr>
          <a:xfrm>
            <a:off x="-228600" y="0"/>
            <a:ext cx="6858000" cy="6858000"/>
          </a:xfrm>
          <a:prstGeom prst="rect">
            <a:avLst/>
          </a:prstGeom>
        </p:spPr>
      </p:pic>
    </p:spTree>
    <p:extLst>
      <p:ext uri="{BB962C8B-B14F-4D97-AF65-F5344CB8AC3E}">
        <p14:creationId xmlns:p14="http://schemas.microsoft.com/office/powerpoint/2010/main" val="2185832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FE55-019E-0C4F-84AA-B2DD2A840B2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DB8748D3-C0CC-C84A-858C-192D5A79F9A4}"/>
              </a:ext>
            </a:extLst>
          </p:cNvPr>
          <p:cNvSpPr>
            <a:spLocks noGrp="1"/>
          </p:cNvSpPr>
          <p:nvPr>
            <p:ph idx="1"/>
          </p:nvPr>
        </p:nvSpPr>
        <p:spPr/>
        <p:txBody>
          <a:bodyPr>
            <a:normAutofit lnSpcReduction="10000"/>
          </a:bodyPr>
          <a:lstStyle/>
          <a:p>
            <a:r>
              <a:rPr lang="en-US" b="1" dirty="0"/>
              <a:t>NVC</a:t>
            </a:r>
          </a:p>
          <a:p>
            <a:pPr lvl="1"/>
            <a:r>
              <a:rPr lang="en-US" dirty="0"/>
              <a:t>Non-Violent Communication</a:t>
            </a:r>
          </a:p>
          <a:p>
            <a:pPr lvl="1"/>
            <a:r>
              <a:rPr lang="en-US" dirty="0">
                <a:hlinkClick r:id="rId2">
                  <a:extLst>
                    <a:ext uri="{A12FA001-AC4F-418D-AE19-62706E023703}">
                      <ahyp:hlinkClr xmlns:ahyp="http://schemas.microsoft.com/office/drawing/2018/hyperlinkcolor" val="tx"/>
                    </a:ext>
                  </a:extLst>
                </a:hlinkClick>
              </a:rPr>
              <a:t>https://www.cnvc.org</a:t>
            </a:r>
            <a:endParaRPr lang="en-US" dirty="0"/>
          </a:p>
          <a:p>
            <a:r>
              <a:rPr lang="en-US" b="1" dirty="0"/>
              <a:t>Dan Siegel</a:t>
            </a:r>
          </a:p>
          <a:p>
            <a:pPr lvl="1"/>
            <a:r>
              <a:rPr lang="en-US" dirty="0"/>
              <a:t>Hand Model of the Brain</a:t>
            </a:r>
          </a:p>
          <a:p>
            <a:pPr lvl="1"/>
            <a:r>
              <a:rPr lang="en-US" dirty="0">
                <a:hlinkClick r:id="rId3">
                  <a:extLst>
                    <a:ext uri="{A12FA001-AC4F-418D-AE19-62706E023703}">
                      <ahyp:hlinkClr xmlns:ahyp="http://schemas.microsoft.com/office/drawing/2018/hyperlinkcolor" val="tx"/>
                    </a:ext>
                  </a:extLst>
                </a:hlinkClick>
              </a:rPr>
              <a:t>https://www.youtube.com/watch?v=gm9CIJ74Oxw</a:t>
            </a:r>
            <a:r>
              <a:rPr lang="en-US" dirty="0"/>
              <a:t> </a:t>
            </a:r>
          </a:p>
          <a:p>
            <a:r>
              <a:rPr lang="en-US" b="1" dirty="0"/>
              <a:t>Peter Block</a:t>
            </a:r>
          </a:p>
          <a:p>
            <a:pPr lvl="1"/>
            <a:r>
              <a:rPr lang="en-US" dirty="0"/>
              <a:t>Civic Conversations</a:t>
            </a:r>
          </a:p>
          <a:p>
            <a:pPr lvl="1"/>
            <a:r>
              <a:rPr lang="en-US" dirty="0">
                <a:hlinkClick r:id="rId4">
                  <a:extLst>
                    <a:ext uri="{A12FA001-AC4F-418D-AE19-62706E023703}">
                      <ahyp:hlinkClr xmlns:ahyp="http://schemas.microsoft.com/office/drawing/2018/hyperlinkcolor" val="tx"/>
                    </a:ext>
                  </a:extLst>
                </a:hlinkClick>
              </a:rPr>
              <a:t>https://www.ndcollaborative.com/six-conversations/</a:t>
            </a:r>
            <a:r>
              <a:rPr lang="en-US" dirty="0"/>
              <a:t> </a:t>
            </a:r>
          </a:p>
          <a:p>
            <a:r>
              <a:rPr lang="en-US" b="1" dirty="0"/>
              <a:t>Mary Vicario</a:t>
            </a:r>
          </a:p>
          <a:p>
            <a:pPr lvl="1"/>
            <a:r>
              <a:rPr lang="en-US" dirty="0" err="1"/>
              <a:t>www.findinghopeconsulting.com</a:t>
            </a:r>
            <a:endParaRPr lang="en-US" dirty="0"/>
          </a:p>
        </p:txBody>
      </p:sp>
    </p:spTree>
    <p:extLst>
      <p:ext uri="{BB962C8B-B14F-4D97-AF65-F5344CB8AC3E}">
        <p14:creationId xmlns:p14="http://schemas.microsoft.com/office/powerpoint/2010/main" val="2943518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CFCF4C-6A9C-D841-8207-742A5B874295}"/>
              </a:ext>
            </a:extLst>
          </p:cNvPr>
          <p:cNvPicPr>
            <a:picLocks noChangeAspect="1"/>
          </p:cNvPicPr>
          <p:nvPr/>
        </p:nvPicPr>
        <p:blipFill>
          <a:blip r:embed="rId2"/>
          <a:stretch>
            <a:fillRect/>
          </a:stretch>
        </p:blipFill>
        <p:spPr>
          <a:xfrm>
            <a:off x="3792219" y="0"/>
            <a:ext cx="4100595" cy="7086600"/>
          </a:xfrm>
          <a:prstGeom prst="rect">
            <a:avLst/>
          </a:prstGeom>
        </p:spPr>
      </p:pic>
    </p:spTree>
    <p:extLst>
      <p:ext uri="{BB962C8B-B14F-4D97-AF65-F5344CB8AC3E}">
        <p14:creationId xmlns:p14="http://schemas.microsoft.com/office/powerpoint/2010/main" val="75106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600"/>
              <a:buFont typeface="Twentieth Century"/>
              <a:buNone/>
            </a:pPr>
            <a:r>
              <a:rPr lang="en-US" dirty="0">
                <a:latin typeface="+mj-lt"/>
              </a:rPr>
              <a:t>CONTEXT</a:t>
            </a:r>
            <a:endParaRPr dirty="0">
              <a:latin typeface="+mj-lt"/>
            </a:endParaRPr>
          </a:p>
        </p:txBody>
      </p:sp>
      <p:sp>
        <p:nvSpPr>
          <p:cNvPr id="2" name="Content Placeholder 1">
            <a:extLst>
              <a:ext uri="{FF2B5EF4-FFF2-40B4-BE49-F238E27FC236}">
                <a16:creationId xmlns:a16="http://schemas.microsoft.com/office/drawing/2014/main" id="{D9FEC2B2-E49B-E340-A96D-583BE10D69E3}"/>
              </a:ext>
            </a:extLst>
          </p:cNvPr>
          <p:cNvSpPr>
            <a:spLocks noGrp="1"/>
          </p:cNvSpPr>
          <p:nvPr>
            <p:ph idx="1"/>
          </p:nvPr>
        </p:nvSpPr>
        <p:spPr/>
        <p:txBody>
          <a:bodyPr/>
          <a:lstStyle/>
          <a:p>
            <a:pPr marL="0" indent="0">
              <a:buNone/>
            </a:pPr>
            <a:r>
              <a:rPr lang="en-US" dirty="0"/>
              <a:t>Our capacity to relate to another human IS the healing component.</a:t>
            </a:r>
          </a:p>
          <a:p>
            <a:pPr marL="0" indent="0">
              <a:buNone/>
            </a:pPr>
            <a:endParaRPr lang="en-US" dirty="0"/>
          </a:p>
          <a:p>
            <a:pPr marL="0" indent="0">
              <a:buNone/>
            </a:pPr>
            <a:r>
              <a:rPr lang="en-US" dirty="0"/>
              <a:t>Underneath my trauma is my deep isolation.  The feeling that nobody knows who I am.  </a:t>
            </a:r>
          </a:p>
          <a:p>
            <a:pPr marL="0" indent="0">
              <a:buNone/>
            </a:pPr>
            <a:endParaRPr lang="en-US" dirty="0"/>
          </a:p>
          <a:p>
            <a:pPr marL="0" indent="0" algn="ctr">
              <a:buNone/>
            </a:pPr>
            <a:r>
              <a:rPr lang="en-US" b="1" dirty="0"/>
              <a:t>Trauma Responsiveness is:</a:t>
            </a:r>
          </a:p>
          <a:p>
            <a:pPr marL="0" indent="0" algn="ctr">
              <a:buNone/>
            </a:pPr>
            <a:r>
              <a:rPr lang="en-US" i="1" dirty="0"/>
              <a:t>I want to know who you are.  Underneath what happened to you, I want to know who you are, what matters to you, the stories that you hold. </a:t>
            </a:r>
          </a:p>
        </p:txBody>
      </p:sp>
      <p:sp>
        <p:nvSpPr>
          <p:cNvPr id="4" name="Rectangle 3">
            <a:extLst>
              <a:ext uri="{FF2B5EF4-FFF2-40B4-BE49-F238E27FC236}">
                <a16:creationId xmlns:a16="http://schemas.microsoft.com/office/drawing/2014/main" id="{EB2EE139-1161-AF4E-AECE-8001A271AE54}"/>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F2D70-00E0-8443-B7F2-5A7B42EC78A4}"/>
              </a:ext>
            </a:extLst>
          </p:cNvPr>
          <p:cNvSpPr>
            <a:spLocks noGrp="1"/>
          </p:cNvSpPr>
          <p:nvPr>
            <p:ph type="title"/>
          </p:nvPr>
        </p:nvSpPr>
        <p:spPr/>
        <p:txBody>
          <a:bodyPr/>
          <a:lstStyle/>
          <a:p>
            <a:r>
              <a:rPr lang="en-US" dirty="0"/>
              <a:t>Safe. Seen. Heard.</a:t>
            </a:r>
          </a:p>
        </p:txBody>
      </p:sp>
      <p:sp>
        <p:nvSpPr>
          <p:cNvPr id="3" name="Rectangle 2">
            <a:extLst>
              <a:ext uri="{FF2B5EF4-FFF2-40B4-BE49-F238E27FC236}">
                <a16:creationId xmlns:a16="http://schemas.microsoft.com/office/drawing/2014/main" id="{77248B1D-6482-0146-9854-D9EABF8ED025}"/>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1132160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EF2E046-3328-5E4D-871C-FB02C5B3DA52}"/>
              </a:ext>
            </a:extLst>
          </p:cNvPr>
          <p:cNvPicPr>
            <a:picLocks noGrp="1" noChangeAspect="1"/>
          </p:cNvPicPr>
          <p:nvPr>
            <p:ph idx="1"/>
          </p:nvPr>
        </p:nvPicPr>
        <p:blipFill>
          <a:blip r:embed="rId3"/>
          <a:stretch>
            <a:fillRect/>
          </a:stretch>
        </p:blipFill>
        <p:spPr>
          <a:xfrm>
            <a:off x="1680306" y="39813"/>
            <a:ext cx="8831387" cy="6818187"/>
          </a:xfrm>
        </p:spPr>
      </p:pic>
    </p:spTree>
    <p:extLst>
      <p:ext uri="{BB962C8B-B14F-4D97-AF65-F5344CB8AC3E}">
        <p14:creationId xmlns:p14="http://schemas.microsoft.com/office/powerpoint/2010/main" val="1487415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E9B2C-0152-924C-B64F-CCF7BB61A59B}"/>
              </a:ext>
            </a:extLst>
          </p:cNvPr>
          <p:cNvSpPr>
            <a:spLocks noGrp="1"/>
          </p:cNvSpPr>
          <p:nvPr>
            <p:ph type="title"/>
          </p:nvPr>
        </p:nvSpPr>
        <p:spPr/>
        <p:txBody>
          <a:bodyPr/>
          <a:lstStyle/>
          <a:p>
            <a:r>
              <a:rPr lang="en-US" dirty="0"/>
              <a:t>Notice. Accept. Invite.</a:t>
            </a:r>
          </a:p>
        </p:txBody>
      </p:sp>
      <p:sp>
        <p:nvSpPr>
          <p:cNvPr id="3" name="Rectangle 2">
            <a:extLst>
              <a:ext uri="{FF2B5EF4-FFF2-40B4-BE49-F238E27FC236}">
                <a16:creationId xmlns:a16="http://schemas.microsoft.com/office/drawing/2014/main" id="{2AF43CA4-227B-644A-9C2B-5D77A505F1A9}"/>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2614289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62EE7-53B6-B449-8507-AF6B24851989}"/>
              </a:ext>
            </a:extLst>
          </p:cNvPr>
          <p:cNvSpPr>
            <a:spLocks noGrp="1"/>
          </p:cNvSpPr>
          <p:nvPr>
            <p:ph type="title"/>
          </p:nvPr>
        </p:nvSpPr>
        <p:spPr/>
        <p:txBody>
          <a:bodyPr>
            <a:normAutofit/>
          </a:bodyPr>
          <a:lstStyle/>
          <a:p>
            <a:r>
              <a:rPr lang="en-US" sz="5400" dirty="0"/>
              <a:t>Mirror, Affirm, Respond</a:t>
            </a:r>
          </a:p>
        </p:txBody>
      </p:sp>
      <p:sp>
        <p:nvSpPr>
          <p:cNvPr id="3" name="Rectangle 2">
            <a:extLst>
              <a:ext uri="{FF2B5EF4-FFF2-40B4-BE49-F238E27FC236}">
                <a16:creationId xmlns:a16="http://schemas.microsoft.com/office/drawing/2014/main" id="{21D2FA95-866A-1740-A914-A0CE48BB6F83}"/>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3636736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A9591-5ACB-BE48-81C3-A4F3CC3266F6}"/>
              </a:ext>
            </a:extLst>
          </p:cNvPr>
          <p:cNvSpPr>
            <a:spLocks noGrp="1"/>
          </p:cNvSpPr>
          <p:nvPr>
            <p:ph type="title"/>
          </p:nvPr>
        </p:nvSpPr>
        <p:spPr>
          <a:xfrm>
            <a:off x="831851" y="626379"/>
            <a:ext cx="10515600" cy="2852737"/>
          </a:xfrm>
        </p:spPr>
        <p:txBody>
          <a:bodyPr/>
          <a:lstStyle/>
          <a:p>
            <a:pPr algn="ctr"/>
            <a:r>
              <a:rPr lang="en-US" dirty="0"/>
              <a:t>Relational Resilience</a:t>
            </a:r>
          </a:p>
        </p:txBody>
      </p:sp>
      <p:sp>
        <p:nvSpPr>
          <p:cNvPr id="3" name="Text Placeholder 2">
            <a:extLst>
              <a:ext uri="{FF2B5EF4-FFF2-40B4-BE49-F238E27FC236}">
                <a16:creationId xmlns:a16="http://schemas.microsoft.com/office/drawing/2014/main" id="{E5C98944-E342-A146-BDA7-48E6D1EE8750}"/>
              </a:ext>
            </a:extLst>
          </p:cNvPr>
          <p:cNvSpPr>
            <a:spLocks noGrp="1"/>
          </p:cNvSpPr>
          <p:nvPr>
            <p:ph type="body" idx="1"/>
          </p:nvPr>
        </p:nvSpPr>
        <p:spPr>
          <a:xfrm>
            <a:off x="831851" y="3587971"/>
            <a:ext cx="10515600" cy="1500187"/>
          </a:xfrm>
        </p:spPr>
        <p:txBody>
          <a:bodyPr>
            <a:normAutofit/>
          </a:bodyPr>
          <a:lstStyle/>
          <a:p>
            <a:pPr algn="ctr"/>
            <a:r>
              <a:rPr lang="en-US" sz="4000" i="1" dirty="0">
                <a:solidFill>
                  <a:schemeClr val="bg1"/>
                </a:solidFill>
              </a:rPr>
              <a:t>The result of feeling predictably physically, emotionally,</a:t>
            </a:r>
          </a:p>
          <a:p>
            <a:pPr algn="ctr"/>
            <a:r>
              <a:rPr lang="en-US" sz="4000" i="1" dirty="0">
                <a:solidFill>
                  <a:schemeClr val="bg1"/>
                </a:solidFill>
              </a:rPr>
              <a:t>and psychologically safe in relationships with others.</a:t>
            </a:r>
          </a:p>
        </p:txBody>
      </p:sp>
      <p:sp>
        <p:nvSpPr>
          <p:cNvPr id="4" name="Rectangle 3">
            <a:extLst>
              <a:ext uri="{FF2B5EF4-FFF2-40B4-BE49-F238E27FC236}">
                <a16:creationId xmlns:a16="http://schemas.microsoft.com/office/drawing/2014/main" id="{4F625A3B-9AD7-7C4F-B073-31D45D18BFB8}"/>
              </a:ext>
            </a:extLst>
          </p:cNvPr>
          <p:cNvSpPr/>
          <p:nvPr/>
        </p:nvSpPr>
        <p:spPr>
          <a:xfrm>
            <a:off x="3918919" y="6550223"/>
            <a:ext cx="4417107" cy="307777"/>
          </a:xfrm>
          <a:prstGeom prst="rect">
            <a:avLst/>
          </a:prstGeom>
        </p:spPr>
        <p:txBody>
          <a:bodyPr wrap="none">
            <a:spAutoFit/>
          </a:bodyPr>
          <a:lstStyle/>
          <a:p>
            <a:r>
              <a:rPr lang="en-US" sz="1400" i="1" dirty="0">
                <a:solidFill>
                  <a:srgbClr val="FFFFFF"/>
                </a:solidFill>
                <a:latin typeface="Poppins"/>
              </a:rPr>
              <a:t>Copyright © 2023 Soul Bird Consulting. All rights reserved.</a:t>
            </a:r>
            <a:endParaRPr lang="en-US" sz="1400" dirty="0"/>
          </a:p>
        </p:txBody>
      </p:sp>
    </p:spTree>
    <p:extLst>
      <p:ext uri="{BB962C8B-B14F-4D97-AF65-F5344CB8AC3E}">
        <p14:creationId xmlns:p14="http://schemas.microsoft.com/office/powerpoint/2010/main" val="1992540611"/>
      </p:ext>
    </p:extLst>
  </p:cSld>
  <p:clrMapOvr>
    <a:masterClrMapping/>
  </p:clrMapOvr>
</p:sld>
</file>

<file path=ppt/theme/theme1.xml><?xml version="1.0" encoding="utf-8"?>
<a:theme xmlns:a="http://schemas.openxmlformats.org/drawingml/2006/main" name="SBC">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BC" id="{883D3E91-F6B7-CB48-A806-E4CA5167A596}" vid="{2BF7138F-7619-C146-A499-882864589FC1}"/>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SBC</Template>
  <TotalTime>5187</TotalTime>
  <Words>1984</Words>
  <Application>Microsoft Macintosh PowerPoint</Application>
  <PresentationFormat>Widescreen</PresentationFormat>
  <Paragraphs>182</Paragraphs>
  <Slides>23</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Hiragino Kaku Gothic Std W8</vt:lpstr>
      <vt:lpstr>Arial</vt:lpstr>
      <vt:lpstr>Calibri</vt:lpstr>
      <vt:lpstr>Gill Sans MT</vt:lpstr>
      <vt:lpstr>Poppins</vt:lpstr>
      <vt:lpstr>Twentieth Century</vt:lpstr>
      <vt:lpstr>Wingdings</vt:lpstr>
      <vt:lpstr>SBC</vt:lpstr>
      <vt:lpstr>WELCOME!</vt:lpstr>
      <vt:lpstr>To be home is to be known.   It is to be loved for who you are.  It is to share a common ground, common interests,  pursuits and values with others that truly care about you. </vt:lpstr>
      <vt:lpstr>PowerPoint Presentation</vt:lpstr>
      <vt:lpstr>CONTEXT</vt:lpstr>
      <vt:lpstr>Safe. Seen. Heard.</vt:lpstr>
      <vt:lpstr>PowerPoint Presentation</vt:lpstr>
      <vt:lpstr>Notice. Accept. Invite.</vt:lpstr>
      <vt:lpstr>Mirror, Affirm, Respond</vt:lpstr>
      <vt:lpstr>Relational Resilience</vt:lpstr>
      <vt:lpstr>Sensations. Feelings.</vt:lpstr>
      <vt:lpstr>NOTICE – ACCEPT - INVITE</vt:lpstr>
      <vt:lpstr>PowerPoint Presentation</vt:lpstr>
      <vt:lpstr>NOTICE</vt:lpstr>
      <vt:lpstr>Accept</vt:lpstr>
      <vt:lpstr>Invite</vt:lpstr>
      <vt:lpstr>Mirror, Affirm, Respond</vt:lpstr>
      <vt:lpstr>Relational Communication</vt:lpstr>
      <vt:lpstr>Healing Power of Relational Communication</vt:lpstr>
      <vt:lpstr>What is the crossroads you’re at at this point in your life, personally or professionally?  </vt:lpstr>
      <vt:lpstr>Mirror, Affirm, Respond</vt:lpstr>
      <vt:lpstr>Consider your role:</vt:lpstr>
      <vt:lpstr>PowerPoint Presentation</vt:lpstr>
      <vt:lpstr>References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cp:lastModifiedBy>Sarah Buffie</cp:lastModifiedBy>
  <cp:revision>47</cp:revision>
  <cp:lastPrinted>2025-07-29T19:50:16Z</cp:lastPrinted>
  <dcterms:modified xsi:type="dcterms:W3CDTF">2025-07-29T19:50:18Z</dcterms:modified>
</cp:coreProperties>
</file>