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5" r:id="rId3"/>
    <p:sldId id="393" r:id="rId4"/>
    <p:sldId id="259" r:id="rId5"/>
    <p:sldId id="260" r:id="rId6"/>
    <p:sldId id="284" r:id="rId7"/>
    <p:sldId id="261" r:id="rId8"/>
    <p:sldId id="285" r:id="rId9"/>
    <p:sldId id="262" r:id="rId10"/>
    <p:sldId id="381" r:id="rId11"/>
    <p:sldId id="266" r:id="rId12"/>
    <p:sldId id="280" r:id="rId13"/>
    <p:sldId id="288" r:id="rId14"/>
    <p:sldId id="350" r:id="rId15"/>
    <p:sldId id="359" r:id="rId16"/>
    <p:sldId id="343" r:id="rId17"/>
    <p:sldId id="344" r:id="rId18"/>
    <p:sldId id="366" r:id="rId19"/>
    <p:sldId id="368" r:id="rId20"/>
    <p:sldId id="373" r:id="rId21"/>
    <p:sldId id="374" r:id="rId22"/>
    <p:sldId id="380" r:id="rId23"/>
    <p:sldId id="352" r:id="rId24"/>
    <p:sldId id="267" r:id="rId25"/>
    <p:sldId id="268" r:id="rId26"/>
    <p:sldId id="281" r:id="rId27"/>
    <p:sldId id="382" r:id="rId28"/>
    <p:sldId id="383" r:id="rId29"/>
    <p:sldId id="384" r:id="rId30"/>
    <p:sldId id="385" r:id="rId31"/>
    <p:sldId id="386" r:id="rId32"/>
    <p:sldId id="387" r:id="rId33"/>
    <p:sldId id="388" r:id="rId34"/>
    <p:sldId id="389" r:id="rId35"/>
    <p:sldId id="390" r:id="rId36"/>
    <p:sldId id="391" r:id="rId37"/>
    <p:sldId id="392" r:id="rId38"/>
    <p:sldId id="283" r:id="rId39"/>
    <p:sldId id="272" r:id="rId40"/>
    <p:sldId id="273" r:id="rId41"/>
    <p:sldId id="274" r:id="rId42"/>
    <p:sldId id="39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1166"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0833C6-4A1F-40F7-B86A-6DCEF0B2C608}"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00557624-FACB-440B-A353-6D02C3CCBC61}">
      <dgm:prSet/>
      <dgm:spPr/>
      <dgm:t>
        <a:bodyPr/>
        <a:lstStyle/>
        <a:p>
          <a:r>
            <a:rPr lang="en-US"/>
            <a:t>How comfortable are you talking with kids about grief and loss?</a:t>
          </a:r>
        </a:p>
      </dgm:t>
    </dgm:pt>
    <dgm:pt modelId="{4E922542-2325-44F2-A45B-33BB82B29C7C}" type="parTrans" cxnId="{8C272D5B-EE59-4823-BAF5-F41D631E021E}">
      <dgm:prSet/>
      <dgm:spPr/>
      <dgm:t>
        <a:bodyPr/>
        <a:lstStyle/>
        <a:p>
          <a:endParaRPr lang="en-US"/>
        </a:p>
      </dgm:t>
    </dgm:pt>
    <dgm:pt modelId="{2104C0D6-7533-49F7-A7CD-70FA708957DD}" type="sibTrans" cxnId="{8C272D5B-EE59-4823-BAF5-F41D631E021E}">
      <dgm:prSet/>
      <dgm:spPr/>
      <dgm:t>
        <a:bodyPr/>
        <a:lstStyle/>
        <a:p>
          <a:endParaRPr lang="en-US"/>
        </a:p>
      </dgm:t>
    </dgm:pt>
    <dgm:pt modelId="{A8B5BCFF-CE4D-4D44-B121-57B0E719B1F6}">
      <dgm:prSet/>
      <dgm:spPr/>
      <dgm:t>
        <a:bodyPr/>
        <a:lstStyle/>
        <a:p>
          <a:r>
            <a:rPr lang="en-US"/>
            <a:t>What comes up from you when you consider having to broach this topic with kids? </a:t>
          </a:r>
        </a:p>
      </dgm:t>
    </dgm:pt>
    <dgm:pt modelId="{F60A1711-12CA-45E1-9B9B-D1263F66533D}" type="parTrans" cxnId="{745C1393-A326-4939-B706-3D2025ED232F}">
      <dgm:prSet/>
      <dgm:spPr/>
      <dgm:t>
        <a:bodyPr/>
        <a:lstStyle/>
        <a:p>
          <a:endParaRPr lang="en-US"/>
        </a:p>
      </dgm:t>
    </dgm:pt>
    <dgm:pt modelId="{773D298B-4BDB-4C6F-A593-928517B78A33}" type="sibTrans" cxnId="{745C1393-A326-4939-B706-3D2025ED232F}">
      <dgm:prSet/>
      <dgm:spPr/>
      <dgm:t>
        <a:bodyPr/>
        <a:lstStyle/>
        <a:p>
          <a:endParaRPr lang="en-US"/>
        </a:p>
      </dgm:t>
    </dgm:pt>
    <dgm:pt modelId="{7E904219-B3DE-4AA0-824E-59D3C487ABAA}">
      <dgm:prSet/>
      <dgm:spPr/>
      <dgm:t>
        <a:bodyPr/>
        <a:lstStyle/>
        <a:p>
          <a:r>
            <a:rPr lang="en-US"/>
            <a:t>What would help ease anxiety? </a:t>
          </a:r>
        </a:p>
      </dgm:t>
    </dgm:pt>
    <dgm:pt modelId="{59ECA43A-16B9-4250-861D-D59C69F0DA25}" type="parTrans" cxnId="{256DB41E-4351-4576-B577-F387C1441793}">
      <dgm:prSet/>
      <dgm:spPr/>
      <dgm:t>
        <a:bodyPr/>
        <a:lstStyle/>
        <a:p>
          <a:endParaRPr lang="en-US"/>
        </a:p>
      </dgm:t>
    </dgm:pt>
    <dgm:pt modelId="{FB6E3198-B799-4E09-8846-2F99AE367916}" type="sibTrans" cxnId="{256DB41E-4351-4576-B577-F387C1441793}">
      <dgm:prSet/>
      <dgm:spPr/>
      <dgm:t>
        <a:bodyPr/>
        <a:lstStyle/>
        <a:p>
          <a:endParaRPr lang="en-US"/>
        </a:p>
      </dgm:t>
    </dgm:pt>
    <dgm:pt modelId="{5FC79B4D-9141-4491-8046-82BED1541853}" type="pres">
      <dgm:prSet presAssocID="{000833C6-4A1F-40F7-B86A-6DCEF0B2C608}" presName="hierChild1" presStyleCnt="0">
        <dgm:presLayoutVars>
          <dgm:chPref val="1"/>
          <dgm:dir/>
          <dgm:animOne val="branch"/>
          <dgm:animLvl val="lvl"/>
          <dgm:resizeHandles/>
        </dgm:presLayoutVars>
      </dgm:prSet>
      <dgm:spPr/>
    </dgm:pt>
    <dgm:pt modelId="{B9AA7A54-7D6E-4179-A9C0-2ED10933D6D0}" type="pres">
      <dgm:prSet presAssocID="{00557624-FACB-440B-A353-6D02C3CCBC61}" presName="hierRoot1" presStyleCnt="0"/>
      <dgm:spPr/>
    </dgm:pt>
    <dgm:pt modelId="{5CC3A905-5715-494A-BD1D-0C087AE7A143}" type="pres">
      <dgm:prSet presAssocID="{00557624-FACB-440B-A353-6D02C3CCBC61}" presName="composite" presStyleCnt="0"/>
      <dgm:spPr/>
    </dgm:pt>
    <dgm:pt modelId="{168301D8-9550-44AA-85F5-852ECECD0C4F}" type="pres">
      <dgm:prSet presAssocID="{00557624-FACB-440B-A353-6D02C3CCBC61}" presName="background" presStyleLbl="node0" presStyleIdx="0" presStyleCnt="3"/>
      <dgm:spPr/>
    </dgm:pt>
    <dgm:pt modelId="{824A3133-FD2F-4DD3-96EA-039AC06BE523}" type="pres">
      <dgm:prSet presAssocID="{00557624-FACB-440B-A353-6D02C3CCBC61}" presName="text" presStyleLbl="fgAcc0" presStyleIdx="0" presStyleCnt="3">
        <dgm:presLayoutVars>
          <dgm:chPref val="3"/>
        </dgm:presLayoutVars>
      </dgm:prSet>
      <dgm:spPr/>
    </dgm:pt>
    <dgm:pt modelId="{E4006225-75DD-4914-BBD6-F73E2D987B67}" type="pres">
      <dgm:prSet presAssocID="{00557624-FACB-440B-A353-6D02C3CCBC61}" presName="hierChild2" presStyleCnt="0"/>
      <dgm:spPr/>
    </dgm:pt>
    <dgm:pt modelId="{726F2E0B-AC3B-42C4-A708-82E73A88DEA7}" type="pres">
      <dgm:prSet presAssocID="{A8B5BCFF-CE4D-4D44-B121-57B0E719B1F6}" presName="hierRoot1" presStyleCnt="0"/>
      <dgm:spPr/>
    </dgm:pt>
    <dgm:pt modelId="{7C831697-5A5D-4342-BCFB-52A6FD758095}" type="pres">
      <dgm:prSet presAssocID="{A8B5BCFF-CE4D-4D44-B121-57B0E719B1F6}" presName="composite" presStyleCnt="0"/>
      <dgm:spPr/>
    </dgm:pt>
    <dgm:pt modelId="{CC989F7A-9320-46FC-9E8E-97FFC8C4D4BF}" type="pres">
      <dgm:prSet presAssocID="{A8B5BCFF-CE4D-4D44-B121-57B0E719B1F6}" presName="background" presStyleLbl="node0" presStyleIdx="1" presStyleCnt="3"/>
      <dgm:spPr/>
    </dgm:pt>
    <dgm:pt modelId="{732A7102-2A12-49FF-8E7A-FCA2DB8F6128}" type="pres">
      <dgm:prSet presAssocID="{A8B5BCFF-CE4D-4D44-B121-57B0E719B1F6}" presName="text" presStyleLbl="fgAcc0" presStyleIdx="1" presStyleCnt="3">
        <dgm:presLayoutVars>
          <dgm:chPref val="3"/>
        </dgm:presLayoutVars>
      </dgm:prSet>
      <dgm:spPr/>
    </dgm:pt>
    <dgm:pt modelId="{ADCFB77D-7FDE-400C-8BF7-BC422E233D7C}" type="pres">
      <dgm:prSet presAssocID="{A8B5BCFF-CE4D-4D44-B121-57B0E719B1F6}" presName="hierChild2" presStyleCnt="0"/>
      <dgm:spPr/>
    </dgm:pt>
    <dgm:pt modelId="{9994DE36-D0E5-4CE6-90EE-71ADAAD3FD81}" type="pres">
      <dgm:prSet presAssocID="{7E904219-B3DE-4AA0-824E-59D3C487ABAA}" presName="hierRoot1" presStyleCnt="0"/>
      <dgm:spPr/>
    </dgm:pt>
    <dgm:pt modelId="{FC035272-CF95-4FB2-BE70-5092E81CC373}" type="pres">
      <dgm:prSet presAssocID="{7E904219-B3DE-4AA0-824E-59D3C487ABAA}" presName="composite" presStyleCnt="0"/>
      <dgm:spPr/>
    </dgm:pt>
    <dgm:pt modelId="{F8CAE504-6DE9-4228-9384-F6F3717225EC}" type="pres">
      <dgm:prSet presAssocID="{7E904219-B3DE-4AA0-824E-59D3C487ABAA}" presName="background" presStyleLbl="node0" presStyleIdx="2" presStyleCnt="3"/>
      <dgm:spPr/>
    </dgm:pt>
    <dgm:pt modelId="{AE7B377F-5DB8-490B-A32A-600B09A509E5}" type="pres">
      <dgm:prSet presAssocID="{7E904219-B3DE-4AA0-824E-59D3C487ABAA}" presName="text" presStyleLbl="fgAcc0" presStyleIdx="2" presStyleCnt="3">
        <dgm:presLayoutVars>
          <dgm:chPref val="3"/>
        </dgm:presLayoutVars>
      </dgm:prSet>
      <dgm:spPr/>
    </dgm:pt>
    <dgm:pt modelId="{A409C888-FCAC-42E7-9EC2-0ADF7A6AF43C}" type="pres">
      <dgm:prSet presAssocID="{7E904219-B3DE-4AA0-824E-59D3C487ABAA}" presName="hierChild2" presStyleCnt="0"/>
      <dgm:spPr/>
    </dgm:pt>
  </dgm:ptLst>
  <dgm:cxnLst>
    <dgm:cxn modelId="{FAFB850B-E3FF-4CEF-A602-7DFAFCE9BCD0}" type="presOf" srcId="{A8B5BCFF-CE4D-4D44-B121-57B0E719B1F6}" destId="{732A7102-2A12-49FF-8E7A-FCA2DB8F6128}" srcOrd="0" destOrd="0" presId="urn:microsoft.com/office/officeart/2005/8/layout/hierarchy1"/>
    <dgm:cxn modelId="{256DB41E-4351-4576-B577-F387C1441793}" srcId="{000833C6-4A1F-40F7-B86A-6DCEF0B2C608}" destId="{7E904219-B3DE-4AA0-824E-59D3C487ABAA}" srcOrd="2" destOrd="0" parTransId="{59ECA43A-16B9-4250-861D-D59C69F0DA25}" sibTransId="{FB6E3198-B799-4E09-8846-2F99AE367916}"/>
    <dgm:cxn modelId="{8C272D5B-EE59-4823-BAF5-F41D631E021E}" srcId="{000833C6-4A1F-40F7-B86A-6DCEF0B2C608}" destId="{00557624-FACB-440B-A353-6D02C3CCBC61}" srcOrd="0" destOrd="0" parTransId="{4E922542-2325-44F2-A45B-33BB82B29C7C}" sibTransId="{2104C0D6-7533-49F7-A7CD-70FA708957DD}"/>
    <dgm:cxn modelId="{9E54F841-4EC7-4F12-A279-B0970DF8D812}" type="presOf" srcId="{000833C6-4A1F-40F7-B86A-6DCEF0B2C608}" destId="{5FC79B4D-9141-4491-8046-82BED1541853}" srcOrd="0" destOrd="0" presId="urn:microsoft.com/office/officeart/2005/8/layout/hierarchy1"/>
    <dgm:cxn modelId="{92A68B78-35A7-4A88-B8EA-2A61217A6442}" type="presOf" srcId="{7E904219-B3DE-4AA0-824E-59D3C487ABAA}" destId="{AE7B377F-5DB8-490B-A32A-600B09A509E5}" srcOrd="0" destOrd="0" presId="urn:microsoft.com/office/officeart/2005/8/layout/hierarchy1"/>
    <dgm:cxn modelId="{745C1393-A326-4939-B706-3D2025ED232F}" srcId="{000833C6-4A1F-40F7-B86A-6DCEF0B2C608}" destId="{A8B5BCFF-CE4D-4D44-B121-57B0E719B1F6}" srcOrd="1" destOrd="0" parTransId="{F60A1711-12CA-45E1-9B9B-D1263F66533D}" sibTransId="{773D298B-4BDB-4C6F-A593-928517B78A33}"/>
    <dgm:cxn modelId="{24F2F498-755E-4A16-91A0-4900D191A4C1}" type="presOf" srcId="{00557624-FACB-440B-A353-6D02C3CCBC61}" destId="{824A3133-FD2F-4DD3-96EA-039AC06BE523}" srcOrd="0" destOrd="0" presId="urn:microsoft.com/office/officeart/2005/8/layout/hierarchy1"/>
    <dgm:cxn modelId="{ECFCF0FA-D0C4-4A4E-A474-5F863DBD0E18}" type="presParOf" srcId="{5FC79B4D-9141-4491-8046-82BED1541853}" destId="{B9AA7A54-7D6E-4179-A9C0-2ED10933D6D0}" srcOrd="0" destOrd="0" presId="urn:microsoft.com/office/officeart/2005/8/layout/hierarchy1"/>
    <dgm:cxn modelId="{BC4A2DF5-5AE2-46DA-95B2-BB7AACC52726}" type="presParOf" srcId="{B9AA7A54-7D6E-4179-A9C0-2ED10933D6D0}" destId="{5CC3A905-5715-494A-BD1D-0C087AE7A143}" srcOrd="0" destOrd="0" presId="urn:microsoft.com/office/officeart/2005/8/layout/hierarchy1"/>
    <dgm:cxn modelId="{D366090F-0B05-4A08-A370-9FBC63146A6A}" type="presParOf" srcId="{5CC3A905-5715-494A-BD1D-0C087AE7A143}" destId="{168301D8-9550-44AA-85F5-852ECECD0C4F}" srcOrd="0" destOrd="0" presId="urn:microsoft.com/office/officeart/2005/8/layout/hierarchy1"/>
    <dgm:cxn modelId="{276CCB15-06A8-44F6-B0EF-2572F6C19F68}" type="presParOf" srcId="{5CC3A905-5715-494A-BD1D-0C087AE7A143}" destId="{824A3133-FD2F-4DD3-96EA-039AC06BE523}" srcOrd="1" destOrd="0" presId="urn:microsoft.com/office/officeart/2005/8/layout/hierarchy1"/>
    <dgm:cxn modelId="{A9F1D801-7F59-4CDB-BB91-2F87B0145ECA}" type="presParOf" srcId="{B9AA7A54-7D6E-4179-A9C0-2ED10933D6D0}" destId="{E4006225-75DD-4914-BBD6-F73E2D987B67}" srcOrd="1" destOrd="0" presId="urn:microsoft.com/office/officeart/2005/8/layout/hierarchy1"/>
    <dgm:cxn modelId="{4D76E385-37D8-42AE-A80D-78B2523CE89C}" type="presParOf" srcId="{5FC79B4D-9141-4491-8046-82BED1541853}" destId="{726F2E0B-AC3B-42C4-A708-82E73A88DEA7}" srcOrd="1" destOrd="0" presId="urn:microsoft.com/office/officeart/2005/8/layout/hierarchy1"/>
    <dgm:cxn modelId="{44F849B0-805C-481E-8F6D-4D92242EEEFD}" type="presParOf" srcId="{726F2E0B-AC3B-42C4-A708-82E73A88DEA7}" destId="{7C831697-5A5D-4342-BCFB-52A6FD758095}" srcOrd="0" destOrd="0" presId="urn:microsoft.com/office/officeart/2005/8/layout/hierarchy1"/>
    <dgm:cxn modelId="{B5F241FB-A449-408F-8919-930FB2AE385F}" type="presParOf" srcId="{7C831697-5A5D-4342-BCFB-52A6FD758095}" destId="{CC989F7A-9320-46FC-9E8E-97FFC8C4D4BF}" srcOrd="0" destOrd="0" presId="urn:microsoft.com/office/officeart/2005/8/layout/hierarchy1"/>
    <dgm:cxn modelId="{B1B360F4-7629-461C-B24A-EE6C95E42D1A}" type="presParOf" srcId="{7C831697-5A5D-4342-BCFB-52A6FD758095}" destId="{732A7102-2A12-49FF-8E7A-FCA2DB8F6128}" srcOrd="1" destOrd="0" presId="urn:microsoft.com/office/officeart/2005/8/layout/hierarchy1"/>
    <dgm:cxn modelId="{37E289F9-ADA7-41F0-B211-121362EB4B75}" type="presParOf" srcId="{726F2E0B-AC3B-42C4-A708-82E73A88DEA7}" destId="{ADCFB77D-7FDE-400C-8BF7-BC422E233D7C}" srcOrd="1" destOrd="0" presId="urn:microsoft.com/office/officeart/2005/8/layout/hierarchy1"/>
    <dgm:cxn modelId="{F0831168-14ED-448E-BECE-95B60B76219D}" type="presParOf" srcId="{5FC79B4D-9141-4491-8046-82BED1541853}" destId="{9994DE36-D0E5-4CE6-90EE-71ADAAD3FD81}" srcOrd="2" destOrd="0" presId="urn:microsoft.com/office/officeart/2005/8/layout/hierarchy1"/>
    <dgm:cxn modelId="{B0C41FF9-E5CB-4074-8FC0-BEDD7326A2E6}" type="presParOf" srcId="{9994DE36-D0E5-4CE6-90EE-71ADAAD3FD81}" destId="{FC035272-CF95-4FB2-BE70-5092E81CC373}" srcOrd="0" destOrd="0" presId="urn:microsoft.com/office/officeart/2005/8/layout/hierarchy1"/>
    <dgm:cxn modelId="{F3133AA9-778B-476C-B731-DC424061D5E7}" type="presParOf" srcId="{FC035272-CF95-4FB2-BE70-5092E81CC373}" destId="{F8CAE504-6DE9-4228-9384-F6F3717225EC}" srcOrd="0" destOrd="0" presId="urn:microsoft.com/office/officeart/2005/8/layout/hierarchy1"/>
    <dgm:cxn modelId="{926B9CFE-EC96-41AE-ADB0-D2B0C0A8F117}" type="presParOf" srcId="{FC035272-CF95-4FB2-BE70-5092E81CC373}" destId="{AE7B377F-5DB8-490B-A32A-600B09A509E5}" srcOrd="1" destOrd="0" presId="urn:microsoft.com/office/officeart/2005/8/layout/hierarchy1"/>
    <dgm:cxn modelId="{4707C8DC-89DD-443E-A8FA-ACF4F04DED51}" type="presParOf" srcId="{9994DE36-D0E5-4CE6-90EE-71ADAAD3FD81}" destId="{A409C888-FCAC-42E7-9EC2-0ADF7A6AF43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943323-70C5-4B4F-BF3E-439BE6718FCE}" type="doc">
      <dgm:prSet loTypeId="urn:microsoft.com/office/officeart/2005/8/layout/vList5" loCatId="list" qsTypeId="urn:microsoft.com/office/officeart/2005/8/quickstyle/simple1" qsCatId="simple" csTypeId="urn:microsoft.com/office/officeart/2005/8/colors/colorful5" csCatId="colorful"/>
      <dgm:spPr/>
      <dgm:t>
        <a:bodyPr/>
        <a:lstStyle/>
        <a:p>
          <a:endParaRPr lang="en-US"/>
        </a:p>
      </dgm:t>
    </dgm:pt>
    <dgm:pt modelId="{F967C0EB-487D-4554-807C-7B9CB3611FBB}">
      <dgm:prSet/>
      <dgm:spPr/>
      <dgm:t>
        <a:bodyPr/>
        <a:lstStyle/>
        <a:p>
          <a:r>
            <a:rPr lang="en-US"/>
            <a:t>Kenneth Doka</a:t>
          </a:r>
        </a:p>
      </dgm:t>
    </dgm:pt>
    <dgm:pt modelId="{99CFA635-44BB-4F80-85A1-70550DDF7F29}" type="parTrans" cxnId="{BD646579-545A-4A4C-8A76-8659026F5E01}">
      <dgm:prSet/>
      <dgm:spPr/>
      <dgm:t>
        <a:bodyPr/>
        <a:lstStyle/>
        <a:p>
          <a:endParaRPr lang="en-US"/>
        </a:p>
      </dgm:t>
    </dgm:pt>
    <dgm:pt modelId="{1C978653-E2FB-46F6-B1B6-486FD391A9A8}" type="sibTrans" cxnId="{BD646579-545A-4A4C-8A76-8659026F5E01}">
      <dgm:prSet/>
      <dgm:spPr/>
      <dgm:t>
        <a:bodyPr/>
        <a:lstStyle/>
        <a:p>
          <a:endParaRPr lang="en-US"/>
        </a:p>
      </dgm:t>
    </dgm:pt>
    <dgm:pt modelId="{43E0FDBE-45E4-4600-9623-E52B30A4399F}">
      <dgm:prSet/>
      <dgm:spPr/>
      <dgm:t>
        <a:bodyPr/>
        <a:lstStyle/>
        <a:p>
          <a:r>
            <a:rPr lang="en-US"/>
            <a:t>Relationship is not recognized</a:t>
          </a:r>
        </a:p>
      </dgm:t>
    </dgm:pt>
    <dgm:pt modelId="{FBA92FD3-9A77-4442-A7E2-AAE3FADF1C44}" type="parTrans" cxnId="{88C7A4F2-0807-4833-924C-E42952C6FFF6}">
      <dgm:prSet/>
      <dgm:spPr/>
      <dgm:t>
        <a:bodyPr/>
        <a:lstStyle/>
        <a:p>
          <a:endParaRPr lang="en-US"/>
        </a:p>
      </dgm:t>
    </dgm:pt>
    <dgm:pt modelId="{70821D91-60ED-4C9A-82E4-75DB067D36DA}" type="sibTrans" cxnId="{88C7A4F2-0807-4833-924C-E42952C6FFF6}">
      <dgm:prSet/>
      <dgm:spPr/>
      <dgm:t>
        <a:bodyPr/>
        <a:lstStyle/>
        <a:p>
          <a:endParaRPr lang="en-US"/>
        </a:p>
      </dgm:t>
    </dgm:pt>
    <dgm:pt modelId="{901F529E-F560-4E98-87F9-A65F0C5F6553}">
      <dgm:prSet/>
      <dgm:spPr/>
      <dgm:t>
        <a:bodyPr/>
        <a:lstStyle/>
        <a:p>
          <a:r>
            <a:rPr lang="en-US"/>
            <a:t>Loss is not acknowledged</a:t>
          </a:r>
        </a:p>
      </dgm:t>
    </dgm:pt>
    <dgm:pt modelId="{E17947BD-F785-40F6-BC78-A4E642D8F08E}" type="parTrans" cxnId="{22F0EFD5-7E6A-4B8D-A0FA-84FBB2DD7397}">
      <dgm:prSet/>
      <dgm:spPr/>
      <dgm:t>
        <a:bodyPr/>
        <a:lstStyle/>
        <a:p>
          <a:endParaRPr lang="en-US"/>
        </a:p>
      </dgm:t>
    </dgm:pt>
    <dgm:pt modelId="{BABAECED-EF0D-4B69-B202-6FE9B07AD8A1}" type="sibTrans" cxnId="{22F0EFD5-7E6A-4B8D-A0FA-84FBB2DD7397}">
      <dgm:prSet/>
      <dgm:spPr/>
      <dgm:t>
        <a:bodyPr/>
        <a:lstStyle/>
        <a:p>
          <a:endParaRPr lang="en-US"/>
        </a:p>
      </dgm:t>
    </dgm:pt>
    <dgm:pt modelId="{5BA668CB-4853-444D-A6F5-D9690357667C}">
      <dgm:prSet/>
      <dgm:spPr/>
      <dgm:t>
        <a:bodyPr/>
        <a:lstStyle/>
        <a:p>
          <a:r>
            <a:rPr lang="en-US"/>
            <a:t>Griever is not recognized</a:t>
          </a:r>
        </a:p>
      </dgm:t>
    </dgm:pt>
    <dgm:pt modelId="{603D9DFE-6C4F-4029-BAEC-39DF85145CEA}" type="parTrans" cxnId="{9DD51B2E-39C3-4EFB-AFB7-ACCB9EF4E4E5}">
      <dgm:prSet/>
      <dgm:spPr/>
      <dgm:t>
        <a:bodyPr/>
        <a:lstStyle/>
        <a:p>
          <a:endParaRPr lang="en-US"/>
        </a:p>
      </dgm:t>
    </dgm:pt>
    <dgm:pt modelId="{2B5EEBE5-2ED6-49AC-BBF1-7E54C5546CC4}" type="sibTrans" cxnId="{9DD51B2E-39C3-4EFB-AFB7-ACCB9EF4E4E5}">
      <dgm:prSet/>
      <dgm:spPr/>
      <dgm:t>
        <a:bodyPr/>
        <a:lstStyle/>
        <a:p>
          <a:endParaRPr lang="en-US"/>
        </a:p>
      </dgm:t>
    </dgm:pt>
    <dgm:pt modelId="{7FDB94A9-507F-4ED5-ABC4-29E43D5014CF}" type="pres">
      <dgm:prSet presAssocID="{14943323-70C5-4B4F-BF3E-439BE6718FCE}" presName="Name0" presStyleCnt="0">
        <dgm:presLayoutVars>
          <dgm:dir/>
          <dgm:animLvl val="lvl"/>
          <dgm:resizeHandles val="exact"/>
        </dgm:presLayoutVars>
      </dgm:prSet>
      <dgm:spPr/>
    </dgm:pt>
    <dgm:pt modelId="{F596F056-0F6A-4DCA-90CB-C2C85C85331F}" type="pres">
      <dgm:prSet presAssocID="{F967C0EB-487D-4554-807C-7B9CB3611FBB}" presName="linNode" presStyleCnt="0"/>
      <dgm:spPr/>
    </dgm:pt>
    <dgm:pt modelId="{F71E9367-D5DE-4E41-A963-F2B20575E934}" type="pres">
      <dgm:prSet presAssocID="{F967C0EB-487D-4554-807C-7B9CB3611FBB}" presName="parentText" presStyleLbl="node1" presStyleIdx="0" presStyleCnt="4">
        <dgm:presLayoutVars>
          <dgm:chMax val="1"/>
          <dgm:bulletEnabled val="1"/>
        </dgm:presLayoutVars>
      </dgm:prSet>
      <dgm:spPr/>
    </dgm:pt>
    <dgm:pt modelId="{8A120142-3319-42F1-945E-6050AC7995C6}" type="pres">
      <dgm:prSet presAssocID="{1C978653-E2FB-46F6-B1B6-486FD391A9A8}" presName="sp" presStyleCnt="0"/>
      <dgm:spPr/>
    </dgm:pt>
    <dgm:pt modelId="{9D47E578-4BE8-4FCD-8EF2-63D92809B04A}" type="pres">
      <dgm:prSet presAssocID="{43E0FDBE-45E4-4600-9623-E52B30A4399F}" presName="linNode" presStyleCnt="0"/>
      <dgm:spPr/>
    </dgm:pt>
    <dgm:pt modelId="{C302C3A6-CA81-4350-8D06-E9C67EA13D0C}" type="pres">
      <dgm:prSet presAssocID="{43E0FDBE-45E4-4600-9623-E52B30A4399F}" presName="parentText" presStyleLbl="node1" presStyleIdx="1" presStyleCnt="4">
        <dgm:presLayoutVars>
          <dgm:chMax val="1"/>
          <dgm:bulletEnabled val="1"/>
        </dgm:presLayoutVars>
      </dgm:prSet>
      <dgm:spPr/>
    </dgm:pt>
    <dgm:pt modelId="{5C62F771-942F-4563-905B-60D6858AD0D2}" type="pres">
      <dgm:prSet presAssocID="{70821D91-60ED-4C9A-82E4-75DB067D36DA}" presName="sp" presStyleCnt="0"/>
      <dgm:spPr/>
    </dgm:pt>
    <dgm:pt modelId="{57C27B73-60D9-4225-AF3A-5DAF6BD75AD4}" type="pres">
      <dgm:prSet presAssocID="{901F529E-F560-4E98-87F9-A65F0C5F6553}" presName="linNode" presStyleCnt="0"/>
      <dgm:spPr/>
    </dgm:pt>
    <dgm:pt modelId="{56EF94FC-DA1D-4203-824D-A0DCA02D61E0}" type="pres">
      <dgm:prSet presAssocID="{901F529E-F560-4E98-87F9-A65F0C5F6553}" presName="parentText" presStyleLbl="node1" presStyleIdx="2" presStyleCnt="4">
        <dgm:presLayoutVars>
          <dgm:chMax val="1"/>
          <dgm:bulletEnabled val="1"/>
        </dgm:presLayoutVars>
      </dgm:prSet>
      <dgm:spPr/>
    </dgm:pt>
    <dgm:pt modelId="{82FF5DDB-6C6A-40BB-9CB5-65022A6F10C7}" type="pres">
      <dgm:prSet presAssocID="{BABAECED-EF0D-4B69-B202-6FE9B07AD8A1}" presName="sp" presStyleCnt="0"/>
      <dgm:spPr/>
    </dgm:pt>
    <dgm:pt modelId="{8350C6E8-F49B-4178-A818-88038F6E5FFF}" type="pres">
      <dgm:prSet presAssocID="{5BA668CB-4853-444D-A6F5-D9690357667C}" presName="linNode" presStyleCnt="0"/>
      <dgm:spPr/>
    </dgm:pt>
    <dgm:pt modelId="{56079DC0-2C58-4445-BB7E-F2ED3CD5C057}" type="pres">
      <dgm:prSet presAssocID="{5BA668CB-4853-444D-A6F5-D9690357667C}" presName="parentText" presStyleLbl="node1" presStyleIdx="3" presStyleCnt="4">
        <dgm:presLayoutVars>
          <dgm:chMax val="1"/>
          <dgm:bulletEnabled val="1"/>
        </dgm:presLayoutVars>
      </dgm:prSet>
      <dgm:spPr/>
    </dgm:pt>
  </dgm:ptLst>
  <dgm:cxnLst>
    <dgm:cxn modelId="{9DD51B2E-39C3-4EFB-AFB7-ACCB9EF4E4E5}" srcId="{14943323-70C5-4B4F-BF3E-439BE6718FCE}" destId="{5BA668CB-4853-444D-A6F5-D9690357667C}" srcOrd="3" destOrd="0" parTransId="{603D9DFE-6C4F-4029-BAEC-39DF85145CEA}" sibTransId="{2B5EEBE5-2ED6-49AC-BBF1-7E54C5546CC4}"/>
    <dgm:cxn modelId="{454FA562-D058-452E-A04F-224D81BDE406}" type="presOf" srcId="{5BA668CB-4853-444D-A6F5-D9690357667C}" destId="{56079DC0-2C58-4445-BB7E-F2ED3CD5C057}" srcOrd="0" destOrd="0" presId="urn:microsoft.com/office/officeart/2005/8/layout/vList5"/>
    <dgm:cxn modelId="{33984F75-0A7F-4906-8D0D-C1456C57629F}" type="presOf" srcId="{14943323-70C5-4B4F-BF3E-439BE6718FCE}" destId="{7FDB94A9-507F-4ED5-ABC4-29E43D5014CF}" srcOrd="0" destOrd="0" presId="urn:microsoft.com/office/officeart/2005/8/layout/vList5"/>
    <dgm:cxn modelId="{BD646579-545A-4A4C-8A76-8659026F5E01}" srcId="{14943323-70C5-4B4F-BF3E-439BE6718FCE}" destId="{F967C0EB-487D-4554-807C-7B9CB3611FBB}" srcOrd="0" destOrd="0" parTransId="{99CFA635-44BB-4F80-85A1-70550DDF7F29}" sibTransId="{1C978653-E2FB-46F6-B1B6-486FD391A9A8}"/>
    <dgm:cxn modelId="{6A63988E-3B81-4940-B8C7-92614A528F1C}" type="presOf" srcId="{F967C0EB-487D-4554-807C-7B9CB3611FBB}" destId="{F71E9367-D5DE-4E41-A963-F2B20575E934}" srcOrd="0" destOrd="0" presId="urn:microsoft.com/office/officeart/2005/8/layout/vList5"/>
    <dgm:cxn modelId="{22F0EFD5-7E6A-4B8D-A0FA-84FBB2DD7397}" srcId="{14943323-70C5-4B4F-BF3E-439BE6718FCE}" destId="{901F529E-F560-4E98-87F9-A65F0C5F6553}" srcOrd="2" destOrd="0" parTransId="{E17947BD-F785-40F6-BC78-A4E642D8F08E}" sibTransId="{BABAECED-EF0D-4B69-B202-6FE9B07AD8A1}"/>
    <dgm:cxn modelId="{C20E94ED-69F0-456E-8E6C-D307A883A9C3}" type="presOf" srcId="{43E0FDBE-45E4-4600-9623-E52B30A4399F}" destId="{C302C3A6-CA81-4350-8D06-E9C67EA13D0C}" srcOrd="0" destOrd="0" presId="urn:microsoft.com/office/officeart/2005/8/layout/vList5"/>
    <dgm:cxn modelId="{5154FCEF-E3AF-44A9-8330-541AF2B416E1}" type="presOf" srcId="{901F529E-F560-4E98-87F9-A65F0C5F6553}" destId="{56EF94FC-DA1D-4203-824D-A0DCA02D61E0}" srcOrd="0" destOrd="0" presId="urn:microsoft.com/office/officeart/2005/8/layout/vList5"/>
    <dgm:cxn modelId="{88C7A4F2-0807-4833-924C-E42952C6FFF6}" srcId="{14943323-70C5-4B4F-BF3E-439BE6718FCE}" destId="{43E0FDBE-45E4-4600-9623-E52B30A4399F}" srcOrd="1" destOrd="0" parTransId="{FBA92FD3-9A77-4442-A7E2-AAE3FADF1C44}" sibTransId="{70821D91-60ED-4C9A-82E4-75DB067D36DA}"/>
    <dgm:cxn modelId="{340E2825-7742-430E-AC9C-9B4A6BD5A9FB}" type="presParOf" srcId="{7FDB94A9-507F-4ED5-ABC4-29E43D5014CF}" destId="{F596F056-0F6A-4DCA-90CB-C2C85C85331F}" srcOrd="0" destOrd="0" presId="urn:microsoft.com/office/officeart/2005/8/layout/vList5"/>
    <dgm:cxn modelId="{ACC08737-2794-4A2B-9868-BAF097E74880}" type="presParOf" srcId="{F596F056-0F6A-4DCA-90CB-C2C85C85331F}" destId="{F71E9367-D5DE-4E41-A963-F2B20575E934}" srcOrd="0" destOrd="0" presId="urn:microsoft.com/office/officeart/2005/8/layout/vList5"/>
    <dgm:cxn modelId="{E0ED3F3E-3B5E-4A2C-9293-4025AAC88B0B}" type="presParOf" srcId="{7FDB94A9-507F-4ED5-ABC4-29E43D5014CF}" destId="{8A120142-3319-42F1-945E-6050AC7995C6}" srcOrd="1" destOrd="0" presId="urn:microsoft.com/office/officeart/2005/8/layout/vList5"/>
    <dgm:cxn modelId="{648C1E6D-53C2-4FC2-9CFF-8FDEF29132A8}" type="presParOf" srcId="{7FDB94A9-507F-4ED5-ABC4-29E43D5014CF}" destId="{9D47E578-4BE8-4FCD-8EF2-63D92809B04A}" srcOrd="2" destOrd="0" presId="urn:microsoft.com/office/officeart/2005/8/layout/vList5"/>
    <dgm:cxn modelId="{F61E0686-73DA-4B01-902C-4ECDD52EE00E}" type="presParOf" srcId="{9D47E578-4BE8-4FCD-8EF2-63D92809B04A}" destId="{C302C3A6-CA81-4350-8D06-E9C67EA13D0C}" srcOrd="0" destOrd="0" presId="urn:microsoft.com/office/officeart/2005/8/layout/vList5"/>
    <dgm:cxn modelId="{2CFC87CC-BE97-4314-B6C9-254B83EF47BD}" type="presParOf" srcId="{7FDB94A9-507F-4ED5-ABC4-29E43D5014CF}" destId="{5C62F771-942F-4563-905B-60D6858AD0D2}" srcOrd="3" destOrd="0" presId="urn:microsoft.com/office/officeart/2005/8/layout/vList5"/>
    <dgm:cxn modelId="{E9E4F969-D263-4B41-8322-A274C2886CC4}" type="presParOf" srcId="{7FDB94A9-507F-4ED5-ABC4-29E43D5014CF}" destId="{57C27B73-60D9-4225-AF3A-5DAF6BD75AD4}" srcOrd="4" destOrd="0" presId="urn:microsoft.com/office/officeart/2005/8/layout/vList5"/>
    <dgm:cxn modelId="{57839CBE-4241-47F7-9124-0D0D653282BB}" type="presParOf" srcId="{57C27B73-60D9-4225-AF3A-5DAF6BD75AD4}" destId="{56EF94FC-DA1D-4203-824D-A0DCA02D61E0}" srcOrd="0" destOrd="0" presId="urn:microsoft.com/office/officeart/2005/8/layout/vList5"/>
    <dgm:cxn modelId="{30A63FDE-5317-4372-BF56-C2D93E56AFC2}" type="presParOf" srcId="{7FDB94A9-507F-4ED5-ABC4-29E43D5014CF}" destId="{82FF5DDB-6C6A-40BB-9CB5-65022A6F10C7}" srcOrd="5" destOrd="0" presId="urn:microsoft.com/office/officeart/2005/8/layout/vList5"/>
    <dgm:cxn modelId="{BB3C8151-048E-483A-9ACF-7A40CB16CAA0}" type="presParOf" srcId="{7FDB94A9-507F-4ED5-ABC4-29E43D5014CF}" destId="{8350C6E8-F49B-4178-A818-88038F6E5FFF}" srcOrd="6" destOrd="0" presId="urn:microsoft.com/office/officeart/2005/8/layout/vList5"/>
    <dgm:cxn modelId="{7C2545FE-E9CB-497B-9EBC-0889AB100753}" type="presParOf" srcId="{8350C6E8-F49B-4178-A818-88038F6E5FFF}" destId="{56079DC0-2C58-4445-BB7E-F2ED3CD5C05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44FD65-A213-4E74-B25C-E6586DBDAE71}" type="doc">
      <dgm:prSet loTypeId="urn:microsoft.com/office/officeart/2005/8/layout/default" loCatId="list" qsTypeId="urn:microsoft.com/office/officeart/2005/8/quickstyle/simple5" qsCatId="simple" csTypeId="urn:microsoft.com/office/officeart/2005/8/colors/accent3_2" csCatId="accent3"/>
      <dgm:spPr/>
      <dgm:t>
        <a:bodyPr/>
        <a:lstStyle/>
        <a:p>
          <a:endParaRPr lang="en-US"/>
        </a:p>
      </dgm:t>
    </dgm:pt>
    <dgm:pt modelId="{A87BD8FA-F0FE-49CD-913F-F4A7A6D6D9CF}">
      <dgm:prSet/>
      <dgm:spPr/>
      <dgm:t>
        <a:bodyPr/>
        <a:lstStyle/>
        <a:p>
          <a:r>
            <a:rPr lang="en-US"/>
            <a:t>Consciously use the word suicide </a:t>
          </a:r>
        </a:p>
      </dgm:t>
    </dgm:pt>
    <dgm:pt modelId="{67E5A603-2DC4-4BEC-9CE1-E5A75A74D119}" type="parTrans" cxnId="{B5B48C32-4901-489C-8861-E440A7109592}">
      <dgm:prSet/>
      <dgm:spPr/>
      <dgm:t>
        <a:bodyPr/>
        <a:lstStyle/>
        <a:p>
          <a:endParaRPr lang="en-US"/>
        </a:p>
      </dgm:t>
    </dgm:pt>
    <dgm:pt modelId="{7BDC83FC-CCA7-457A-B20B-8832B5939BA5}" type="sibTrans" cxnId="{B5B48C32-4901-489C-8861-E440A7109592}">
      <dgm:prSet/>
      <dgm:spPr/>
      <dgm:t>
        <a:bodyPr/>
        <a:lstStyle/>
        <a:p>
          <a:endParaRPr lang="en-US"/>
        </a:p>
      </dgm:t>
    </dgm:pt>
    <dgm:pt modelId="{ACE5710F-45DA-4C59-BA7A-01D0F3247C21}">
      <dgm:prSet/>
      <dgm:spPr/>
      <dgm:t>
        <a:bodyPr/>
        <a:lstStyle/>
        <a:p>
          <a:r>
            <a:rPr lang="en-US"/>
            <a:t>Helps to destigmatize the word </a:t>
          </a:r>
        </a:p>
      </dgm:t>
    </dgm:pt>
    <dgm:pt modelId="{542E5DFB-B944-4EBF-8EDF-CBCD76A3F9FC}" type="parTrans" cxnId="{0CD33856-A454-4089-8C04-0DD8205E619E}">
      <dgm:prSet/>
      <dgm:spPr/>
      <dgm:t>
        <a:bodyPr/>
        <a:lstStyle/>
        <a:p>
          <a:endParaRPr lang="en-US"/>
        </a:p>
      </dgm:t>
    </dgm:pt>
    <dgm:pt modelId="{53616CFE-B99A-4EB5-A2C5-A1C4C3E16687}" type="sibTrans" cxnId="{0CD33856-A454-4089-8C04-0DD8205E619E}">
      <dgm:prSet/>
      <dgm:spPr/>
      <dgm:t>
        <a:bodyPr/>
        <a:lstStyle/>
        <a:p>
          <a:endParaRPr lang="en-US"/>
        </a:p>
      </dgm:t>
    </dgm:pt>
    <dgm:pt modelId="{7CDE917A-8D35-42D9-AC75-FB85C19967D8}">
      <dgm:prSet/>
      <dgm:spPr/>
      <dgm:t>
        <a:bodyPr/>
        <a:lstStyle/>
        <a:p>
          <a:r>
            <a:rPr lang="en-US"/>
            <a:t>May define suicide as: took their own life, ended their own life, killed themselves </a:t>
          </a:r>
        </a:p>
      </dgm:t>
    </dgm:pt>
    <dgm:pt modelId="{86128EBB-2851-46E9-8D2D-00340D925892}" type="parTrans" cxnId="{670F35E3-499C-446E-84C1-828B3138B724}">
      <dgm:prSet/>
      <dgm:spPr/>
      <dgm:t>
        <a:bodyPr/>
        <a:lstStyle/>
        <a:p>
          <a:endParaRPr lang="en-US"/>
        </a:p>
      </dgm:t>
    </dgm:pt>
    <dgm:pt modelId="{E11B9D77-6E43-462B-A028-C18454C125C7}" type="sibTrans" cxnId="{670F35E3-499C-446E-84C1-828B3138B724}">
      <dgm:prSet/>
      <dgm:spPr/>
      <dgm:t>
        <a:bodyPr/>
        <a:lstStyle/>
        <a:p>
          <a:endParaRPr lang="en-US"/>
        </a:p>
      </dgm:t>
    </dgm:pt>
    <dgm:pt modelId="{88FD257B-8342-41D6-A4A8-E65848556BF4}">
      <dgm:prSet/>
      <dgm:spPr/>
      <dgm:t>
        <a:bodyPr/>
        <a:lstStyle/>
        <a:p>
          <a:r>
            <a:rPr lang="en-US"/>
            <a:t>Talking about suicide with kids does not “plant ideas.” </a:t>
          </a:r>
        </a:p>
      </dgm:t>
    </dgm:pt>
    <dgm:pt modelId="{403F64CA-8C5A-40A6-8127-047E357C0391}" type="parTrans" cxnId="{216C35F7-883E-4CBB-BA85-182718E0425E}">
      <dgm:prSet/>
      <dgm:spPr/>
      <dgm:t>
        <a:bodyPr/>
        <a:lstStyle/>
        <a:p>
          <a:endParaRPr lang="en-US"/>
        </a:p>
      </dgm:t>
    </dgm:pt>
    <dgm:pt modelId="{D85DC7A5-821F-4BA7-8FBA-E2711B2883B9}" type="sibTrans" cxnId="{216C35F7-883E-4CBB-BA85-182718E0425E}">
      <dgm:prSet/>
      <dgm:spPr/>
      <dgm:t>
        <a:bodyPr/>
        <a:lstStyle/>
        <a:p>
          <a:endParaRPr lang="en-US"/>
        </a:p>
      </dgm:t>
    </dgm:pt>
    <dgm:pt modelId="{966A46E1-AA2C-4D39-8E6E-E054F549EDDB}" type="pres">
      <dgm:prSet presAssocID="{0244FD65-A213-4E74-B25C-E6586DBDAE71}" presName="diagram" presStyleCnt="0">
        <dgm:presLayoutVars>
          <dgm:dir/>
          <dgm:resizeHandles val="exact"/>
        </dgm:presLayoutVars>
      </dgm:prSet>
      <dgm:spPr/>
    </dgm:pt>
    <dgm:pt modelId="{AB448E25-E0EC-4D18-B919-67B51A329DE5}" type="pres">
      <dgm:prSet presAssocID="{A87BD8FA-F0FE-49CD-913F-F4A7A6D6D9CF}" presName="node" presStyleLbl="node1" presStyleIdx="0" presStyleCnt="4">
        <dgm:presLayoutVars>
          <dgm:bulletEnabled val="1"/>
        </dgm:presLayoutVars>
      </dgm:prSet>
      <dgm:spPr/>
    </dgm:pt>
    <dgm:pt modelId="{F41F9AD9-B185-4E82-8994-B696AA3A78CC}" type="pres">
      <dgm:prSet presAssocID="{7BDC83FC-CCA7-457A-B20B-8832B5939BA5}" presName="sibTrans" presStyleCnt="0"/>
      <dgm:spPr/>
    </dgm:pt>
    <dgm:pt modelId="{DAFC2FE2-0F3C-4A90-A574-3741D3ECC8C3}" type="pres">
      <dgm:prSet presAssocID="{ACE5710F-45DA-4C59-BA7A-01D0F3247C21}" presName="node" presStyleLbl="node1" presStyleIdx="1" presStyleCnt="4">
        <dgm:presLayoutVars>
          <dgm:bulletEnabled val="1"/>
        </dgm:presLayoutVars>
      </dgm:prSet>
      <dgm:spPr/>
    </dgm:pt>
    <dgm:pt modelId="{7F47AF65-8678-4DA8-ABFA-210A0CAD5798}" type="pres">
      <dgm:prSet presAssocID="{53616CFE-B99A-4EB5-A2C5-A1C4C3E16687}" presName="sibTrans" presStyleCnt="0"/>
      <dgm:spPr/>
    </dgm:pt>
    <dgm:pt modelId="{76DEF39A-BE05-4215-AF2F-D7BC69EDA5E3}" type="pres">
      <dgm:prSet presAssocID="{7CDE917A-8D35-42D9-AC75-FB85C19967D8}" presName="node" presStyleLbl="node1" presStyleIdx="2" presStyleCnt="4">
        <dgm:presLayoutVars>
          <dgm:bulletEnabled val="1"/>
        </dgm:presLayoutVars>
      </dgm:prSet>
      <dgm:spPr/>
    </dgm:pt>
    <dgm:pt modelId="{22A3C874-6163-441B-A1CE-233747A3D609}" type="pres">
      <dgm:prSet presAssocID="{E11B9D77-6E43-462B-A028-C18454C125C7}" presName="sibTrans" presStyleCnt="0"/>
      <dgm:spPr/>
    </dgm:pt>
    <dgm:pt modelId="{6A156A22-3ADC-48A4-B487-59F215BDD71A}" type="pres">
      <dgm:prSet presAssocID="{88FD257B-8342-41D6-A4A8-E65848556BF4}" presName="node" presStyleLbl="node1" presStyleIdx="3" presStyleCnt="4">
        <dgm:presLayoutVars>
          <dgm:bulletEnabled val="1"/>
        </dgm:presLayoutVars>
      </dgm:prSet>
      <dgm:spPr/>
    </dgm:pt>
  </dgm:ptLst>
  <dgm:cxnLst>
    <dgm:cxn modelId="{B5B48C32-4901-489C-8861-E440A7109592}" srcId="{0244FD65-A213-4E74-B25C-E6586DBDAE71}" destId="{A87BD8FA-F0FE-49CD-913F-F4A7A6D6D9CF}" srcOrd="0" destOrd="0" parTransId="{67E5A603-2DC4-4BEC-9CE1-E5A75A74D119}" sibTransId="{7BDC83FC-CCA7-457A-B20B-8832B5939BA5}"/>
    <dgm:cxn modelId="{C21E9763-FF5F-47C9-9C9A-C27D3A67FFBD}" type="presOf" srcId="{A87BD8FA-F0FE-49CD-913F-F4A7A6D6D9CF}" destId="{AB448E25-E0EC-4D18-B919-67B51A329DE5}" srcOrd="0" destOrd="0" presId="urn:microsoft.com/office/officeart/2005/8/layout/default"/>
    <dgm:cxn modelId="{D859586C-C6F2-45C0-BA1D-69AB0FE7C387}" type="presOf" srcId="{ACE5710F-45DA-4C59-BA7A-01D0F3247C21}" destId="{DAFC2FE2-0F3C-4A90-A574-3741D3ECC8C3}" srcOrd="0" destOrd="0" presId="urn:microsoft.com/office/officeart/2005/8/layout/default"/>
    <dgm:cxn modelId="{62B6CE6C-8C0D-4DEE-9AC4-1EBBF84401B4}" type="presOf" srcId="{88FD257B-8342-41D6-A4A8-E65848556BF4}" destId="{6A156A22-3ADC-48A4-B487-59F215BDD71A}" srcOrd="0" destOrd="0" presId="urn:microsoft.com/office/officeart/2005/8/layout/default"/>
    <dgm:cxn modelId="{0CD33856-A454-4089-8C04-0DD8205E619E}" srcId="{0244FD65-A213-4E74-B25C-E6586DBDAE71}" destId="{ACE5710F-45DA-4C59-BA7A-01D0F3247C21}" srcOrd="1" destOrd="0" parTransId="{542E5DFB-B944-4EBF-8EDF-CBCD76A3F9FC}" sibTransId="{53616CFE-B99A-4EB5-A2C5-A1C4C3E16687}"/>
    <dgm:cxn modelId="{EBA0FA9C-F2EA-4D0A-B2EF-D893017ACF24}" type="presOf" srcId="{7CDE917A-8D35-42D9-AC75-FB85C19967D8}" destId="{76DEF39A-BE05-4215-AF2F-D7BC69EDA5E3}" srcOrd="0" destOrd="0" presId="urn:microsoft.com/office/officeart/2005/8/layout/default"/>
    <dgm:cxn modelId="{B11580A3-7359-4EAC-BF0B-F620C485889E}" type="presOf" srcId="{0244FD65-A213-4E74-B25C-E6586DBDAE71}" destId="{966A46E1-AA2C-4D39-8E6E-E054F549EDDB}" srcOrd="0" destOrd="0" presId="urn:microsoft.com/office/officeart/2005/8/layout/default"/>
    <dgm:cxn modelId="{670F35E3-499C-446E-84C1-828B3138B724}" srcId="{0244FD65-A213-4E74-B25C-E6586DBDAE71}" destId="{7CDE917A-8D35-42D9-AC75-FB85C19967D8}" srcOrd="2" destOrd="0" parTransId="{86128EBB-2851-46E9-8D2D-00340D925892}" sibTransId="{E11B9D77-6E43-462B-A028-C18454C125C7}"/>
    <dgm:cxn modelId="{216C35F7-883E-4CBB-BA85-182718E0425E}" srcId="{0244FD65-A213-4E74-B25C-E6586DBDAE71}" destId="{88FD257B-8342-41D6-A4A8-E65848556BF4}" srcOrd="3" destOrd="0" parTransId="{403F64CA-8C5A-40A6-8127-047E357C0391}" sibTransId="{D85DC7A5-821F-4BA7-8FBA-E2711B2883B9}"/>
    <dgm:cxn modelId="{CACF726C-2E20-43AB-B449-814F2EAF343F}" type="presParOf" srcId="{966A46E1-AA2C-4D39-8E6E-E054F549EDDB}" destId="{AB448E25-E0EC-4D18-B919-67B51A329DE5}" srcOrd="0" destOrd="0" presId="urn:microsoft.com/office/officeart/2005/8/layout/default"/>
    <dgm:cxn modelId="{F04ADABA-02C6-45AA-8E9D-43E2944787C5}" type="presParOf" srcId="{966A46E1-AA2C-4D39-8E6E-E054F549EDDB}" destId="{F41F9AD9-B185-4E82-8994-B696AA3A78CC}" srcOrd="1" destOrd="0" presId="urn:microsoft.com/office/officeart/2005/8/layout/default"/>
    <dgm:cxn modelId="{861E2431-3467-48FB-8CF5-0233435CD372}" type="presParOf" srcId="{966A46E1-AA2C-4D39-8E6E-E054F549EDDB}" destId="{DAFC2FE2-0F3C-4A90-A574-3741D3ECC8C3}" srcOrd="2" destOrd="0" presId="urn:microsoft.com/office/officeart/2005/8/layout/default"/>
    <dgm:cxn modelId="{1E919F9B-5E1C-49CA-998E-8EE6637A5B21}" type="presParOf" srcId="{966A46E1-AA2C-4D39-8E6E-E054F549EDDB}" destId="{7F47AF65-8678-4DA8-ABFA-210A0CAD5798}" srcOrd="3" destOrd="0" presId="urn:microsoft.com/office/officeart/2005/8/layout/default"/>
    <dgm:cxn modelId="{4C4E5698-7723-4CE9-B144-E3665109D2C1}" type="presParOf" srcId="{966A46E1-AA2C-4D39-8E6E-E054F549EDDB}" destId="{76DEF39A-BE05-4215-AF2F-D7BC69EDA5E3}" srcOrd="4" destOrd="0" presId="urn:microsoft.com/office/officeart/2005/8/layout/default"/>
    <dgm:cxn modelId="{6FF0F44B-5441-4AE8-94BA-0ACAB5FA2379}" type="presParOf" srcId="{966A46E1-AA2C-4D39-8E6E-E054F549EDDB}" destId="{22A3C874-6163-441B-A1CE-233747A3D609}" srcOrd="5" destOrd="0" presId="urn:microsoft.com/office/officeart/2005/8/layout/default"/>
    <dgm:cxn modelId="{A848854D-5022-4566-B913-367750FBD4B7}" type="presParOf" srcId="{966A46E1-AA2C-4D39-8E6E-E054F549EDDB}" destId="{6A156A22-3ADC-48A4-B487-59F215BDD71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6D06BA-7EEB-4DDE-8F07-1CD87BA95B4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9D6CEFB-18D5-48D7-B4F3-1C812CDA069E}">
      <dgm:prSet/>
      <dgm:spPr/>
      <dgm:t>
        <a:bodyPr/>
        <a:lstStyle/>
        <a:p>
          <a:r>
            <a:rPr lang="en-US" b="1" i="0" dirty="0"/>
            <a:t>Myth: Using alcohol or other drugs is a choice, so if someone gets addicted, it’s their fault.</a:t>
          </a:r>
          <a:endParaRPr lang="en-US" dirty="0"/>
        </a:p>
      </dgm:t>
    </dgm:pt>
    <dgm:pt modelId="{7CF3FF6A-5AB0-4857-9325-297EEF93A4AB}" type="parTrans" cxnId="{B59FF9FF-9D97-418F-86FC-23B685B2A3DB}">
      <dgm:prSet/>
      <dgm:spPr/>
      <dgm:t>
        <a:bodyPr/>
        <a:lstStyle/>
        <a:p>
          <a:endParaRPr lang="en-US"/>
        </a:p>
      </dgm:t>
    </dgm:pt>
    <dgm:pt modelId="{52FE8F50-894B-4D28-92F6-2D520BCD54F2}" type="sibTrans" cxnId="{B59FF9FF-9D97-418F-86FC-23B685B2A3DB}">
      <dgm:prSet/>
      <dgm:spPr/>
      <dgm:t>
        <a:bodyPr/>
        <a:lstStyle/>
        <a:p>
          <a:endParaRPr lang="en-US"/>
        </a:p>
      </dgm:t>
    </dgm:pt>
    <dgm:pt modelId="{59A74979-4AB6-4BB7-A78B-55F9E07CE063}">
      <dgm:prSet/>
      <dgm:spPr/>
      <dgm:t>
        <a:bodyPr/>
        <a:lstStyle/>
        <a:p>
          <a:r>
            <a:rPr lang="en-US" b="1" i="0"/>
            <a:t>Reality: </a:t>
          </a:r>
          <a:r>
            <a:rPr lang="en-US" b="0" i="0"/>
            <a:t>No one would choose to become addicted, any more than they'd choose to get cancer. Addiction is a consequence of many contributing factors, including genetics, upbringing, trauma and other influences.</a:t>
          </a:r>
          <a:endParaRPr lang="en-US"/>
        </a:p>
      </dgm:t>
    </dgm:pt>
    <dgm:pt modelId="{8504D1B5-8F1B-4F0A-B9F6-0221934EFD52}" type="parTrans" cxnId="{C682B069-2ED2-431C-95F0-B5F902707FC1}">
      <dgm:prSet/>
      <dgm:spPr/>
      <dgm:t>
        <a:bodyPr/>
        <a:lstStyle/>
        <a:p>
          <a:endParaRPr lang="en-US"/>
        </a:p>
      </dgm:t>
    </dgm:pt>
    <dgm:pt modelId="{95F6226A-E488-4507-8517-4CDEBF491252}" type="sibTrans" cxnId="{C682B069-2ED2-431C-95F0-B5F902707FC1}">
      <dgm:prSet/>
      <dgm:spPr/>
      <dgm:t>
        <a:bodyPr/>
        <a:lstStyle/>
        <a:p>
          <a:endParaRPr lang="en-US"/>
        </a:p>
      </dgm:t>
    </dgm:pt>
    <dgm:pt modelId="{F424F143-2527-4497-B858-689BD7C51292}" type="pres">
      <dgm:prSet presAssocID="{2B6D06BA-7EEB-4DDE-8F07-1CD87BA95B4E}" presName="linear" presStyleCnt="0">
        <dgm:presLayoutVars>
          <dgm:animLvl val="lvl"/>
          <dgm:resizeHandles val="exact"/>
        </dgm:presLayoutVars>
      </dgm:prSet>
      <dgm:spPr/>
    </dgm:pt>
    <dgm:pt modelId="{853330CF-87A7-4045-966A-A577CA496D39}" type="pres">
      <dgm:prSet presAssocID="{F9D6CEFB-18D5-48D7-B4F3-1C812CDA069E}" presName="parentText" presStyleLbl="node1" presStyleIdx="0" presStyleCnt="2">
        <dgm:presLayoutVars>
          <dgm:chMax val="0"/>
          <dgm:bulletEnabled val="1"/>
        </dgm:presLayoutVars>
      </dgm:prSet>
      <dgm:spPr/>
    </dgm:pt>
    <dgm:pt modelId="{900BEE78-DC73-4398-A88C-B0917A739527}" type="pres">
      <dgm:prSet presAssocID="{52FE8F50-894B-4D28-92F6-2D520BCD54F2}" presName="spacer" presStyleCnt="0"/>
      <dgm:spPr/>
    </dgm:pt>
    <dgm:pt modelId="{7D87F430-B3CD-484E-AD47-2C6FD9684BE8}" type="pres">
      <dgm:prSet presAssocID="{59A74979-4AB6-4BB7-A78B-55F9E07CE063}" presName="parentText" presStyleLbl="node1" presStyleIdx="1" presStyleCnt="2">
        <dgm:presLayoutVars>
          <dgm:chMax val="0"/>
          <dgm:bulletEnabled val="1"/>
        </dgm:presLayoutVars>
      </dgm:prSet>
      <dgm:spPr/>
    </dgm:pt>
  </dgm:ptLst>
  <dgm:cxnLst>
    <dgm:cxn modelId="{0938303F-AD8C-4D09-8E5F-A19B5F013D45}" type="presOf" srcId="{F9D6CEFB-18D5-48D7-B4F3-1C812CDA069E}" destId="{853330CF-87A7-4045-966A-A577CA496D39}" srcOrd="0" destOrd="0" presId="urn:microsoft.com/office/officeart/2005/8/layout/vList2"/>
    <dgm:cxn modelId="{C682B069-2ED2-431C-95F0-B5F902707FC1}" srcId="{2B6D06BA-7EEB-4DDE-8F07-1CD87BA95B4E}" destId="{59A74979-4AB6-4BB7-A78B-55F9E07CE063}" srcOrd="1" destOrd="0" parTransId="{8504D1B5-8F1B-4F0A-B9F6-0221934EFD52}" sibTransId="{95F6226A-E488-4507-8517-4CDEBF491252}"/>
    <dgm:cxn modelId="{5CD34074-FB09-4941-BAF4-84CEA39C10A0}" type="presOf" srcId="{2B6D06BA-7EEB-4DDE-8F07-1CD87BA95B4E}" destId="{F424F143-2527-4497-B858-689BD7C51292}" srcOrd="0" destOrd="0" presId="urn:microsoft.com/office/officeart/2005/8/layout/vList2"/>
    <dgm:cxn modelId="{8DDD78C6-638F-468E-BF72-E63916C80892}" type="presOf" srcId="{59A74979-4AB6-4BB7-A78B-55F9E07CE063}" destId="{7D87F430-B3CD-484E-AD47-2C6FD9684BE8}" srcOrd="0" destOrd="0" presId="urn:microsoft.com/office/officeart/2005/8/layout/vList2"/>
    <dgm:cxn modelId="{B59FF9FF-9D97-418F-86FC-23B685B2A3DB}" srcId="{2B6D06BA-7EEB-4DDE-8F07-1CD87BA95B4E}" destId="{F9D6CEFB-18D5-48D7-B4F3-1C812CDA069E}" srcOrd="0" destOrd="0" parTransId="{7CF3FF6A-5AB0-4857-9325-297EEF93A4AB}" sibTransId="{52FE8F50-894B-4D28-92F6-2D520BCD54F2}"/>
    <dgm:cxn modelId="{B994FEF5-9FF0-41AA-83CC-AD8389A6A2AD}" type="presParOf" srcId="{F424F143-2527-4497-B858-689BD7C51292}" destId="{853330CF-87A7-4045-966A-A577CA496D39}" srcOrd="0" destOrd="0" presId="urn:microsoft.com/office/officeart/2005/8/layout/vList2"/>
    <dgm:cxn modelId="{23A29FF5-B409-4543-A022-E7C51140871D}" type="presParOf" srcId="{F424F143-2527-4497-B858-689BD7C51292}" destId="{900BEE78-DC73-4398-A88C-B0917A739527}" srcOrd="1" destOrd="0" presId="urn:microsoft.com/office/officeart/2005/8/layout/vList2"/>
    <dgm:cxn modelId="{B971D759-1919-4EE8-B7A1-D188D320539F}" type="presParOf" srcId="{F424F143-2527-4497-B858-689BD7C51292}" destId="{7D87F430-B3CD-484E-AD47-2C6FD9684BE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5779D5-1B04-4484-8ECE-C8E7E7D1B5FF}" type="doc">
      <dgm:prSet loTypeId="urn:microsoft.com/office/officeart/2005/8/layout/cycle3" loCatId="cycle" qsTypeId="urn:microsoft.com/office/officeart/2005/8/quickstyle/simple1" qsCatId="simple" csTypeId="urn:microsoft.com/office/officeart/2005/8/colors/colorful1" csCatId="colorful"/>
      <dgm:spPr/>
      <dgm:t>
        <a:bodyPr/>
        <a:lstStyle/>
        <a:p>
          <a:endParaRPr lang="en-US"/>
        </a:p>
      </dgm:t>
    </dgm:pt>
    <dgm:pt modelId="{C6458609-8171-4C4A-846D-78297AF63F9E}">
      <dgm:prSet/>
      <dgm:spPr/>
      <dgm:t>
        <a:bodyPr/>
        <a:lstStyle/>
        <a:p>
          <a:r>
            <a:rPr lang="en-US"/>
            <a:t>Children often feel that it is their fault </a:t>
          </a:r>
        </a:p>
      </dgm:t>
    </dgm:pt>
    <dgm:pt modelId="{1E44BBF7-0F2B-4DE8-A0C4-C763062F6E2B}" type="parTrans" cxnId="{B42F8976-AEF7-4932-B4BC-4DDF1D4FB9B6}">
      <dgm:prSet/>
      <dgm:spPr/>
      <dgm:t>
        <a:bodyPr/>
        <a:lstStyle/>
        <a:p>
          <a:endParaRPr lang="en-US"/>
        </a:p>
      </dgm:t>
    </dgm:pt>
    <dgm:pt modelId="{6AEEA07F-31FA-4D3A-8C25-75EA2D328781}" type="sibTrans" cxnId="{B42F8976-AEF7-4932-B4BC-4DDF1D4FB9B6}">
      <dgm:prSet/>
      <dgm:spPr/>
      <dgm:t>
        <a:bodyPr/>
        <a:lstStyle/>
        <a:p>
          <a:endParaRPr lang="en-US"/>
        </a:p>
      </dgm:t>
    </dgm:pt>
    <dgm:pt modelId="{63C797B1-9D16-44E8-8197-DB12BBAC5CD9}">
      <dgm:prSet/>
      <dgm:spPr/>
      <dgm:t>
        <a:bodyPr/>
        <a:lstStyle/>
        <a:p>
          <a:r>
            <a:rPr lang="en-US"/>
            <a:t>May blame another person </a:t>
          </a:r>
        </a:p>
      </dgm:t>
    </dgm:pt>
    <dgm:pt modelId="{2CE498E9-6584-4629-B9AE-DAD9D088331F}" type="parTrans" cxnId="{7D958949-A89F-4E88-929D-216D44EE2CA9}">
      <dgm:prSet/>
      <dgm:spPr/>
      <dgm:t>
        <a:bodyPr/>
        <a:lstStyle/>
        <a:p>
          <a:endParaRPr lang="en-US"/>
        </a:p>
      </dgm:t>
    </dgm:pt>
    <dgm:pt modelId="{2531DEC9-89A0-4E47-A8FE-A24C1A341C4E}" type="sibTrans" cxnId="{7D958949-A89F-4E88-929D-216D44EE2CA9}">
      <dgm:prSet/>
      <dgm:spPr/>
      <dgm:t>
        <a:bodyPr/>
        <a:lstStyle/>
        <a:p>
          <a:endParaRPr lang="en-US"/>
        </a:p>
      </dgm:t>
    </dgm:pt>
    <dgm:pt modelId="{7D755AC8-CFB7-4997-BC45-BA4132740D16}">
      <dgm:prSet/>
      <dgm:spPr/>
      <dgm:t>
        <a:bodyPr/>
        <a:lstStyle/>
        <a:p>
          <a:r>
            <a:rPr lang="en-US"/>
            <a:t>Don’t try to minimize or take away guilt or blame </a:t>
          </a:r>
        </a:p>
      </dgm:t>
    </dgm:pt>
    <dgm:pt modelId="{7F1535FA-D219-4572-9622-F3213483BA5F}" type="parTrans" cxnId="{E2CE59FC-2817-4B04-ABE8-DA9DA92DC8F0}">
      <dgm:prSet/>
      <dgm:spPr/>
      <dgm:t>
        <a:bodyPr/>
        <a:lstStyle/>
        <a:p>
          <a:endParaRPr lang="en-US"/>
        </a:p>
      </dgm:t>
    </dgm:pt>
    <dgm:pt modelId="{684D3CB2-DBFE-4622-B805-313A06E93804}" type="sibTrans" cxnId="{E2CE59FC-2817-4B04-ABE8-DA9DA92DC8F0}">
      <dgm:prSet/>
      <dgm:spPr/>
      <dgm:t>
        <a:bodyPr/>
        <a:lstStyle/>
        <a:p>
          <a:endParaRPr lang="en-US"/>
        </a:p>
      </dgm:t>
    </dgm:pt>
    <dgm:pt modelId="{4C6654C6-9D8C-4039-8B33-1EA8269A643F}" type="pres">
      <dgm:prSet presAssocID="{755779D5-1B04-4484-8ECE-C8E7E7D1B5FF}" presName="Name0" presStyleCnt="0">
        <dgm:presLayoutVars>
          <dgm:dir/>
          <dgm:resizeHandles val="exact"/>
        </dgm:presLayoutVars>
      </dgm:prSet>
      <dgm:spPr/>
    </dgm:pt>
    <dgm:pt modelId="{5A9C927B-B233-48B0-8CA5-EA963F377BA3}" type="pres">
      <dgm:prSet presAssocID="{755779D5-1B04-4484-8ECE-C8E7E7D1B5FF}" presName="cycle" presStyleCnt="0"/>
      <dgm:spPr/>
    </dgm:pt>
    <dgm:pt modelId="{9B8193E3-A995-4FC9-8D96-FA91008C8E86}" type="pres">
      <dgm:prSet presAssocID="{C6458609-8171-4C4A-846D-78297AF63F9E}" presName="nodeFirstNode" presStyleLbl="node1" presStyleIdx="0" presStyleCnt="3">
        <dgm:presLayoutVars>
          <dgm:bulletEnabled val="1"/>
        </dgm:presLayoutVars>
      </dgm:prSet>
      <dgm:spPr/>
    </dgm:pt>
    <dgm:pt modelId="{AC4CEED7-9649-4E42-B974-8EF921570BDC}" type="pres">
      <dgm:prSet presAssocID="{6AEEA07F-31FA-4D3A-8C25-75EA2D328781}" presName="sibTransFirstNode" presStyleLbl="bgShp" presStyleIdx="0" presStyleCnt="1"/>
      <dgm:spPr/>
    </dgm:pt>
    <dgm:pt modelId="{019ACDFD-7F72-4D99-A308-3941D2295AD3}" type="pres">
      <dgm:prSet presAssocID="{63C797B1-9D16-44E8-8197-DB12BBAC5CD9}" presName="nodeFollowingNodes" presStyleLbl="node1" presStyleIdx="1" presStyleCnt="3">
        <dgm:presLayoutVars>
          <dgm:bulletEnabled val="1"/>
        </dgm:presLayoutVars>
      </dgm:prSet>
      <dgm:spPr/>
    </dgm:pt>
    <dgm:pt modelId="{81235692-0C42-44BC-B174-FEB60605F32D}" type="pres">
      <dgm:prSet presAssocID="{7D755AC8-CFB7-4997-BC45-BA4132740D16}" presName="nodeFollowingNodes" presStyleLbl="node1" presStyleIdx="2" presStyleCnt="3">
        <dgm:presLayoutVars>
          <dgm:bulletEnabled val="1"/>
        </dgm:presLayoutVars>
      </dgm:prSet>
      <dgm:spPr/>
    </dgm:pt>
  </dgm:ptLst>
  <dgm:cxnLst>
    <dgm:cxn modelId="{DFE15100-6E31-4231-A201-2C8356498E1B}" type="presOf" srcId="{C6458609-8171-4C4A-846D-78297AF63F9E}" destId="{9B8193E3-A995-4FC9-8D96-FA91008C8E86}" srcOrd="0" destOrd="0" presId="urn:microsoft.com/office/officeart/2005/8/layout/cycle3"/>
    <dgm:cxn modelId="{60D2AF0C-A024-4706-88DC-724D0DB81DE7}" type="presOf" srcId="{63C797B1-9D16-44E8-8197-DB12BBAC5CD9}" destId="{019ACDFD-7F72-4D99-A308-3941D2295AD3}" srcOrd="0" destOrd="0" presId="urn:microsoft.com/office/officeart/2005/8/layout/cycle3"/>
    <dgm:cxn modelId="{815C4B3E-7DBC-4092-85C8-2EE5783ECDA5}" type="presOf" srcId="{6AEEA07F-31FA-4D3A-8C25-75EA2D328781}" destId="{AC4CEED7-9649-4E42-B974-8EF921570BDC}" srcOrd="0" destOrd="0" presId="urn:microsoft.com/office/officeart/2005/8/layout/cycle3"/>
    <dgm:cxn modelId="{7D958949-A89F-4E88-929D-216D44EE2CA9}" srcId="{755779D5-1B04-4484-8ECE-C8E7E7D1B5FF}" destId="{63C797B1-9D16-44E8-8197-DB12BBAC5CD9}" srcOrd="1" destOrd="0" parTransId="{2CE498E9-6584-4629-B9AE-DAD9D088331F}" sibTransId="{2531DEC9-89A0-4E47-A8FE-A24C1A341C4E}"/>
    <dgm:cxn modelId="{B8B5F74D-679F-4B55-BBAA-2F1D58A9F30D}" type="presOf" srcId="{755779D5-1B04-4484-8ECE-C8E7E7D1B5FF}" destId="{4C6654C6-9D8C-4039-8B33-1EA8269A643F}" srcOrd="0" destOrd="0" presId="urn:microsoft.com/office/officeart/2005/8/layout/cycle3"/>
    <dgm:cxn modelId="{DA1DA655-5F40-4A54-AD35-BABA4757C538}" type="presOf" srcId="{7D755AC8-CFB7-4997-BC45-BA4132740D16}" destId="{81235692-0C42-44BC-B174-FEB60605F32D}" srcOrd="0" destOrd="0" presId="urn:microsoft.com/office/officeart/2005/8/layout/cycle3"/>
    <dgm:cxn modelId="{B42F8976-AEF7-4932-B4BC-4DDF1D4FB9B6}" srcId="{755779D5-1B04-4484-8ECE-C8E7E7D1B5FF}" destId="{C6458609-8171-4C4A-846D-78297AF63F9E}" srcOrd="0" destOrd="0" parTransId="{1E44BBF7-0F2B-4DE8-A0C4-C763062F6E2B}" sibTransId="{6AEEA07F-31FA-4D3A-8C25-75EA2D328781}"/>
    <dgm:cxn modelId="{E2CE59FC-2817-4B04-ABE8-DA9DA92DC8F0}" srcId="{755779D5-1B04-4484-8ECE-C8E7E7D1B5FF}" destId="{7D755AC8-CFB7-4997-BC45-BA4132740D16}" srcOrd="2" destOrd="0" parTransId="{7F1535FA-D219-4572-9622-F3213483BA5F}" sibTransId="{684D3CB2-DBFE-4622-B805-313A06E93804}"/>
    <dgm:cxn modelId="{AB779E73-7786-4680-AD2A-9C1A563AC806}" type="presParOf" srcId="{4C6654C6-9D8C-4039-8B33-1EA8269A643F}" destId="{5A9C927B-B233-48B0-8CA5-EA963F377BA3}" srcOrd="0" destOrd="0" presId="urn:microsoft.com/office/officeart/2005/8/layout/cycle3"/>
    <dgm:cxn modelId="{D3511027-7BFB-48DB-BD47-1C8E63A63AE6}" type="presParOf" srcId="{5A9C927B-B233-48B0-8CA5-EA963F377BA3}" destId="{9B8193E3-A995-4FC9-8D96-FA91008C8E86}" srcOrd="0" destOrd="0" presId="urn:microsoft.com/office/officeart/2005/8/layout/cycle3"/>
    <dgm:cxn modelId="{42765397-B59E-4C98-AD94-571AAD2EA6AB}" type="presParOf" srcId="{5A9C927B-B233-48B0-8CA5-EA963F377BA3}" destId="{AC4CEED7-9649-4E42-B974-8EF921570BDC}" srcOrd="1" destOrd="0" presId="urn:microsoft.com/office/officeart/2005/8/layout/cycle3"/>
    <dgm:cxn modelId="{A1F24088-BC46-44FD-A082-089BB2401244}" type="presParOf" srcId="{5A9C927B-B233-48B0-8CA5-EA963F377BA3}" destId="{019ACDFD-7F72-4D99-A308-3941D2295AD3}" srcOrd="2" destOrd="0" presId="urn:microsoft.com/office/officeart/2005/8/layout/cycle3"/>
    <dgm:cxn modelId="{032E989D-574E-450B-A498-3082CFFCA36A}" type="presParOf" srcId="{5A9C927B-B233-48B0-8CA5-EA963F377BA3}" destId="{81235692-0C42-44BC-B174-FEB60605F32D}"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DFA5F0-F545-4AA4-BE25-FC879B6CBF16}"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08F2C203-621A-4BF9-B4B5-C98AB71E81AF}">
      <dgm:prSet/>
      <dgm:spPr/>
      <dgm:t>
        <a:bodyPr/>
        <a:lstStyle/>
        <a:p>
          <a:r>
            <a:rPr lang="en-US"/>
            <a:t>“They went to sleep.”</a:t>
          </a:r>
        </a:p>
      </dgm:t>
    </dgm:pt>
    <dgm:pt modelId="{A9311D8D-91C2-4AD2-9FF0-A3F5BEF34E03}" type="parTrans" cxnId="{800FD2F5-76D7-4AF3-9E04-937BD809AE99}">
      <dgm:prSet/>
      <dgm:spPr/>
      <dgm:t>
        <a:bodyPr/>
        <a:lstStyle/>
        <a:p>
          <a:endParaRPr lang="en-US"/>
        </a:p>
      </dgm:t>
    </dgm:pt>
    <dgm:pt modelId="{B70F4761-EDFF-4F50-88AF-791EEAC042EF}" type="sibTrans" cxnId="{800FD2F5-76D7-4AF3-9E04-937BD809AE99}">
      <dgm:prSet/>
      <dgm:spPr/>
      <dgm:t>
        <a:bodyPr/>
        <a:lstStyle/>
        <a:p>
          <a:endParaRPr lang="en-US"/>
        </a:p>
      </dgm:t>
    </dgm:pt>
    <dgm:pt modelId="{E4BB3F69-FF84-4F83-9804-9E92996BC929}">
      <dgm:prSet/>
      <dgm:spPr/>
      <dgm:t>
        <a:bodyPr/>
        <a:lstStyle/>
        <a:p>
          <a:r>
            <a:rPr lang="en-US"/>
            <a:t>“They took a long trip.”</a:t>
          </a:r>
        </a:p>
      </dgm:t>
    </dgm:pt>
    <dgm:pt modelId="{FF914D0F-6178-47BC-9770-3B169A7452D9}" type="parTrans" cxnId="{4CBD33C8-6E93-4439-9972-036F3385858A}">
      <dgm:prSet/>
      <dgm:spPr/>
      <dgm:t>
        <a:bodyPr/>
        <a:lstStyle/>
        <a:p>
          <a:endParaRPr lang="en-US"/>
        </a:p>
      </dgm:t>
    </dgm:pt>
    <dgm:pt modelId="{A4E2F3D7-E542-47D9-BACB-C5C1FF545491}" type="sibTrans" cxnId="{4CBD33C8-6E93-4439-9972-036F3385858A}">
      <dgm:prSet/>
      <dgm:spPr/>
      <dgm:t>
        <a:bodyPr/>
        <a:lstStyle/>
        <a:p>
          <a:endParaRPr lang="en-US"/>
        </a:p>
      </dgm:t>
    </dgm:pt>
    <dgm:pt modelId="{12F3FB01-9B14-4B1A-A8C2-C6CFDFE9DA2C}">
      <dgm:prSet/>
      <dgm:spPr/>
      <dgm:t>
        <a:bodyPr/>
        <a:lstStyle/>
        <a:p>
          <a:r>
            <a:rPr lang="en-US"/>
            <a:t>Deceased</a:t>
          </a:r>
        </a:p>
      </dgm:t>
    </dgm:pt>
    <dgm:pt modelId="{63541984-8B6F-46B6-B231-0A7C92D83D84}" type="parTrans" cxnId="{3300900C-DD3D-423C-ACD3-BA838CC73B69}">
      <dgm:prSet/>
      <dgm:spPr/>
      <dgm:t>
        <a:bodyPr/>
        <a:lstStyle/>
        <a:p>
          <a:endParaRPr lang="en-US"/>
        </a:p>
      </dgm:t>
    </dgm:pt>
    <dgm:pt modelId="{8DC8AA60-C3C6-488B-A138-6210F205F0A8}" type="sibTrans" cxnId="{3300900C-DD3D-423C-ACD3-BA838CC73B69}">
      <dgm:prSet/>
      <dgm:spPr/>
      <dgm:t>
        <a:bodyPr/>
        <a:lstStyle/>
        <a:p>
          <a:endParaRPr lang="en-US"/>
        </a:p>
      </dgm:t>
    </dgm:pt>
    <dgm:pt modelId="{D8FE9E54-2DF2-477D-B0F8-FAB4BEF4E7A1}">
      <dgm:prSet/>
      <dgm:spPr/>
      <dgm:t>
        <a:bodyPr/>
        <a:lstStyle/>
        <a:p>
          <a:r>
            <a:rPr lang="en-US"/>
            <a:t>Passed away</a:t>
          </a:r>
        </a:p>
      </dgm:t>
    </dgm:pt>
    <dgm:pt modelId="{56BA7097-1D5F-4DFB-8D6B-6C4025DCAEB1}" type="parTrans" cxnId="{902306A0-D261-4EA4-8739-959CEF1E8A46}">
      <dgm:prSet/>
      <dgm:spPr/>
      <dgm:t>
        <a:bodyPr/>
        <a:lstStyle/>
        <a:p>
          <a:endParaRPr lang="en-US"/>
        </a:p>
      </dgm:t>
    </dgm:pt>
    <dgm:pt modelId="{CE6E5AD7-E0E2-4826-8102-7E68D9C6C2C6}" type="sibTrans" cxnId="{902306A0-D261-4EA4-8739-959CEF1E8A46}">
      <dgm:prSet/>
      <dgm:spPr/>
      <dgm:t>
        <a:bodyPr/>
        <a:lstStyle/>
        <a:p>
          <a:endParaRPr lang="en-US"/>
        </a:p>
      </dgm:t>
    </dgm:pt>
    <dgm:pt modelId="{9C2389CA-119A-465F-9F0F-FC6C77E7E1CF}">
      <dgm:prSet/>
      <dgm:spPr/>
      <dgm:t>
        <a:bodyPr/>
        <a:lstStyle/>
        <a:p>
          <a:r>
            <a:rPr lang="en-US"/>
            <a:t>These can be confusing to kids! </a:t>
          </a:r>
        </a:p>
      </dgm:t>
    </dgm:pt>
    <dgm:pt modelId="{47902CA2-E108-49EF-A754-9A14BFD0C113}" type="parTrans" cxnId="{AA11A674-DF3A-4EF3-9BAF-48A2431B36C4}">
      <dgm:prSet/>
      <dgm:spPr/>
      <dgm:t>
        <a:bodyPr/>
        <a:lstStyle/>
        <a:p>
          <a:endParaRPr lang="en-US"/>
        </a:p>
      </dgm:t>
    </dgm:pt>
    <dgm:pt modelId="{09DDAABF-9B3E-4105-BC74-5B951791A666}" type="sibTrans" cxnId="{AA11A674-DF3A-4EF3-9BAF-48A2431B36C4}">
      <dgm:prSet/>
      <dgm:spPr/>
      <dgm:t>
        <a:bodyPr/>
        <a:lstStyle/>
        <a:p>
          <a:endParaRPr lang="en-US"/>
        </a:p>
      </dgm:t>
    </dgm:pt>
    <dgm:pt modelId="{5AD9B76D-B65E-4C76-ADB3-34D77BE45570}">
      <dgm:prSet/>
      <dgm:spPr/>
      <dgm:t>
        <a:bodyPr/>
        <a:lstStyle/>
        <a:p>
          <a:r>
            <a:rPr lang="en-US"/>
            <a:t>Which euphemisms have you heard? </a:t>
          </a:r>
        </a:p>
      </dgm:t>
    </dgm:pt>
    <dgm:pt modelId="{AFF1A18A-476C-47BA-9ED5-7A65AB72872A}" type="parTrans" cxnId="{909622D4-4AC8-4C1D-997C-92E0008349EE}">
      <dgm:prSet/>
      <dgm:spPr/>
      <dgm:t>
        <a:bodyPr/>
        <a:lstStyle/>
        <a:p>
          <a:endParaRPr lang="en-US"/>
        </a:p>
      </dgm:t>
    </dgm:pt>
    <dgm:pt modelId="{2AF1B499-E6CB-46C1-BF86-1C5C00514712}" type="sibTrans" cxnId="{909622D4-4AC8-4C1D-997C-92E0008349EE}">
      <dgm:prSet/>
      <dgm:spPr/>
      <dgm:t>
        <a:bodyPr/>
        <a:lstStyle/>
        <a:p>
          <a:endParaRPr lang="en-US"/>
        </a:p>
      </dgm:t>
    </dgm:pt>
    <dgm:pt modelId="{13F0EFCC-51F8-499F-9604-418264F3D05D}">
      <dgm:prSet/>
      <dgm:spPr/>
      <dgm:t>
        <a:bodyPr/>
        <a:lstStyle/>
        <a:p>
          <a:r>
            <a:rPr lang="en-US"/>
            <a:t>Why do you think we use them?</a:t>
          </a:r>
        </a:p>
      </dgm:t>
    </dgm:pt>
    <dgm:pt modelId="{25D4DE85-97E0-4EDA-A711-66117918439B}" type="parTrans" cxnId="{D0E6B4BC-8B7C-4741-84F0-CACF36F7FE7D}">
      <dgm:prSet/>
      <dgm:spPr/>
      <dgm:t>
        <a:bodyPr/>
        <a:lstStyle/>
        <a:p>
          <a:endParaRPr lang="en-US"/>
        </a:p>
      </dgm:t>
    </dgm:pt>
    <dgm:pt modelId="{6D8EC353-4EBE-4FAB-8907-6E538DA087EA}" type="sibTrans" cxnId="{D0E6B4BC-8B7C-4741-84F0-CACF36F7FE7D}">
      <dgm:prSet/>
      <dgm:spPr/>
      <dgm:t>
        <a:bodyPr/>
        <a:lstStyle/>
        <a:p>
          <a:endParaRPr lang="en-US"/>
        </a:p>
      </dgm:t>
    </dgm:pt>
    <dgm:pt modelId="{150CFA77-49B8-4374-8428-2329E30FF0EF}" type="pres">
      <dgm:prSet presAssocID="{A2DFA5F0-F545-4AA4-BE25-FC879B6CBF16}" presName="linear" presStyleCnt="0">
        <dgm:presLayoutVars>
          <dgm:animLvl val="lvl"/>
          <dgm:resizeHandles val="exact"/>
        </dgm:presLayoutVars>
      </dgm:prSet>
      <dgm:spPr/>
    </dgm:pt>
    <dgm:pt modelId="{0CAD5667-A21B-4E65-B876-E73489A866EB}" type="pres">
      <dgm:prSet presAssocID="{08F2C203-621A-4BF9-B4B5-C98AB71E81AF}" presName="parentText" presStyleLbl="node1" presStyleIdx="0" presStyleCnt="7">
        <dgm:presLayoutVars>
          <dgm:chMax val="0"/>
          <dgm:bulletEnabled val="1"/>
        </dgm:presLayoutVars>
      </dgm:prSet>
      <dgm:spPr/>
    </dgm:pt>
    <dgm:pt modelId="{20A307F8-8A39-4EE2-8933-F0B5E35F82E2}" type="pres">
      <dgm:prSet presAssocID="{B70F4761-EDFF-4F50-88AF-791EEAC042EF}" presName="spacer" presStyleCnt="0"/>
      <dgm:spPr/>
    </dgm:pt>
    <dgm:pt modelId="{42EA1AAF-C8FA-43EC-A6F1-1765F346F573}" type="pres">
      <dgm:prSet presAssocID="{E4BB3F69-FF84-4F83-9804-9E92996BC929}" presName="parentText" presStyleLbl="node1" presStyleIdx="1" presStyleCnt="7">
        <dgm:presLayoutVars>
          <dgm:chMax val="0"/>
          <dgm:bulletEnabled val="1"/>
        </dgm:presLayoutVars>
      </dgm:prSet>
      <dgm:spPr/>
    </dgm:pt>
    <dgm:pt modelId="{DB13BBA0-1DE8-49B8-AEE1-D6AAFA1CF452}" type="pres">
      <dgm:prSet presAssocID="{A4E2F3D7-E542-47D9-BACB-C5C1FF545491}" presName="spacer" presStyleCnt="0"/>
      <dgm:spPr/>
    </dgm:pt>
    <dgm:pt modelId="{71263B60-0E6D-421C-9090-94663B2F4F29}" type="pres">
      <dgm:prSet presAssocID="{12F3FB01-9B14-4B1A-A8C2-C6CFDFE9DA2C}" presName="parentText" presStyleLbl="node1" presStyleIdx="2" presStyleCnt="7">
        <dgm:presLayoutVars>
          <dgm:chMax val="0"/>
          <dgm:bulletEnabled val="1"/>
        </dgm:presLayoutVars>
      </dgm:prSet>
      <dgm:spPr/>
    </dgm:pt>
    <dgm:pt modelId="{49AA87E8-8BB8-412F-923D-26598EAA80BF}" type="pres">
      <dgm:prSet presAssocID="{8DC8AA60-C3C6-488B-A138-6210F205F0A8}" presName="spacer" presStyleCnt="0"/>
      <dgm:spPr/>
    </dgm:pt>
    <dgm:pt modelId="{CB784830-842D-411D-9988-8B7795F52CB0}" type="pres">
      <dgm:prSet presAssocID="{D8FE9E54-2DF2-477D-B0F8-FAB4BEF4E7A1}" presName="parentText" presStyleLbl="node1" presStyleIdx="3" presStyleCnt="7">
        <dgm:presLayoutVars>
          <dgm:chMax val="0"/>
          <dgm:bulletEnabled val="1"/>
        </dgm:presLayoutVars>
      </dgm:prSet>
      <dgm:spPr/>
    </dgm:pt>
    <dgm:pt modelId="{4BE88463-4A96-4667-81DC-7E6C405C9634}" type="pres">
      <dgm:prSet presAssocID="{CE6E5AD7-E0E2-4826-8102-7E68D9C6C2C6}" presName="spacer" presStyleCnt="0"/>
      <dgm:spPr/>
    </dgm:pt>
    <dgm:pt modelId="{3503B140-1B67-4C0C-8E36-7E9A6D797B1D}" type="pres">
      <dgm:prSet presAssocID="{9C2389CA-119A-465F-9F0F-FC6C77E7E1CF}" presName="parentText" presStyleLbl="node1" presStyleIdx="4" presStyleCnt="7">
        <dgm:presLayoutVars>
          <dgm:chMax val="0"/>
          <dgm:bulletEnabled val="1"/>
        </dgm:presLayoutVars>
      </dgm:prSet>
      <dgm:spPr/>
    </dgm:pt>
    <dgm:pt modelId="{EBBFA38D-D72E-496F-85F7-ABB095BDA3A6}" type="pres">
      <dgm:prSet presAssocID="{09DDAABF-9B3E-4105-BC74-5B951791A666}" presName="spacer" presStyleCnt="0"/>
      <dgm:spPr/>
    </dgm:pt>
    <dgm:pt modelId="{07D5C75C-D1DD-4917-85D4-F834E50F574A}" type="pres">
      <dgm:prSet presAssocID="{5AD9B76D-B65E-4C76-ADB3-34D77BE45570}" presName="parentText" presStyleLbl="node1" presStyleIdx="5" presStyleCnt="7">
        <dgm:presLayoutVars>
          <dgm:chMax val="0"/>
          <dgm:bulletEnabled val="1"/>
        </dgm:presLayoutVars>
      </dgm:prSet>
      <dgm:spPr/>
    </dgm:pt>
    <dgm:pt modelId="{BEF87FB1-36C4-4D3E-BFDE-83D2CEE0451A}" type="pres">
      <dgm:prSet presAssocID="{2AF1B499-E6CB-46C1-BF86-1C5C00514712}" presName="spacer" presStyleCnt="0"/>
      <dgm:spPr/>
    </dgm:pt>
    <dgm:pt modelId="{9853321B-172B-44D5-8F95-2C9FBE1AFA9D}" type="pres">
      <dgm:prSet presAssocID="{13F0EFCC-51F8-499F-9604-418264F3D05D}" presName="parentText" presStyleLbl="node1" presStyleIdx="6" presStyleCnt="7">
        <dgm:presLayoutVars>
          <dgm:chMax val="0"/>
          <dgm:bulletEnabled val="1"/>
        </dgm:presLayoutVars>
      </dgm:prSet>
      <dgm:spPr/>
    </dgm:pt>
  </dgm:ptLst>
  <dgm:cxnLst>
    <dgm:cxn modelId="{3300900C-DD3D-423C-ACD3-BA838CC73B69}" srcId="{A2DFA5F0-F545-4AA4-BE25-FC879B6CBF16}" destId="{12F3FB01-9B14-4B1A-A8C2-C6CFDFE9DA2C}" srcOrd="2" destOrd="0" parTransId="{63541984-8B6F-46B6-B231-0A7C92D83D84}" sibTransId="{8DC8AA60-C3C6-488B-A138-6210F205F0A8}"/>
    <dgm:cxn modelId="{FB76431D-8CEA-40DC-960F-686542D1E1BE}" type="presOf" srcId="{9C2389CA-119A-465F-9F0F-FC6C77E7E1CF}" destId="{3503B140-1B67-4C0C-8E36-7E9A6D797B1D}" srcOrd="0" destOrd="0" presId="urn:microsoft.com/office/officeart/2005/8/layout/vList2"/>
    <dgm:cxn modelId="{7A441626-E74F-4218-B614-8AE68017B1E0}" type="presOf" srcId="{E4BB3F69-FF84-4F83-9804-9E92996BC929}" destId="{42EA1AAF-C8FA-43EC-A6F1-1765F346F573}" srcOrd="0" destOrd="0" presId="urn:microsoft.com/office/officeart/2005/8/layout/vList2"/>
    <dgm:cxn modelId="{244A7843-8184-4AC4-BC3B-BCCE61315208}" type="presOf" srcId="{A2DFA5F0-F545-4AA4-BE25-FC879B6CBF16}" destId="{150CFA77-49B8-4374-8428-2329E30FF0EF}" srcOrd="0" destOrd="0" presId="urn:microsoft.com/office/officeart/2005/8/layout/vList2"/>
    <dgm:cxn modelId="{AA11A674-DF3A-4EF3-9BAF-48A2431B36C4}" srcId="{A2DFA5F0-F545-4AA4-BE25-FC879B6CBF16}" destId="{9C2389CA-119A-465F-9F0F-FC6C77E7E1CF}" srcOrd="4" destOrd="0" parTransId="{47902CA2-E108-49EF-A754-9A14BFD0C113}" sibTransId="{09DDAABF-9B3E-4105-BC74-5B951791A666}"/>
    <dgm:cxn modelId="{92842280-7934-479B-8AB0-E1793BCD5423}" type="presOf" srcId="{12F3FB01-9B14-4B1A-A8C2-C6CFDFE9DA2C}" destId="{71263B60-0E6D-421C-9090-94663B2F4F29}" srcOrd="0" destOrd="0" presId="urn:microsoft.com/office/officeart/2005/8/layout/vList2"/>
    <dgm:cxn modelId="{1ADF1284-CF46-495A-B0D6-2B8FB638258C}" type="presOf" srcId="{13F0EFCC-51F8-499F-9604-418264F3D05D}" destId="{9853321B-172B-44D5-8F95-2C9FBE1AFA9D}" srcOrd="0" destOrd="0" presId="urn:microsoft.com/office/officeart/2005/8/layout/vList2"/>
    <dgm:cxn modelId="{902306A0-D261-4EA4-8739-959CEF1E8A46}" srcId="{A2DFA5F0-F545-4AA4-BE25-FC879B6CBF16}" destId="{D8FE9E54-2DF2-477D-B0F8-FAB4BEF4E7A1}" srcOrd="3" destOrd="0" parTransId="{56BA7097-1D5F-4DFB-8D6B-6C4025DCAEB1}" sibTransId="{CE6E5AD7-E0E2-4826-8102-7E68D9C6C2C6}"/>
    <dgm:cxn modelId="{86C499A2-4FE2-4CF8-AD9F-345550C7A4AC}" type="presOf" srcId="{5AD9B76D-B65E-4C76-ADB3-34D77BE45570}" destId="{07D5C75C-D1DD-4917-85D4-F834E50F574A}" srcOrd="0" destOrd="0" presId="urn:microsoft.com/office/officeart/2005/8/layout/vList2"/>
    <dgm:cxn modelId="{C822CDAC-61B2-46C9-BC2A-171E8B1A60BB}" type="presOf" srcId="{08F2C203-621A-4BF9-B4B5-C98AB71E81AF}" destId="{0CAD5667-A21B-4E65-B876-E73489A866EB}" srcOrd="0" destOrd="0" presId="urn:microsoft.com/office/officeart/2005/8/layout/vList2"/>
    <dgm:cxn modelId="{1704E2B8-1618-4A01-B561-E7873AFBF70A}" type="presOf" srcId="{D8FE9E54-2DF2-477D-B0F8-FAB4BEF4E7A1}" destId="{CB784830-842D-411D-9988-8B7795F52CB0}" srcOrd="0" destOrd="0" presId="urn:microsoft.com/office/officeart/2005/8/layout/vList2"/>
    <dgm:cxn modelId="{D0E6B4BC-8B7C-4741-84F0-CACF36F7FE7D}" srcId="{A2DFA5F0-F545-4AA4-BE25-FC879B6CBF16}" destId="{13F0EFCC-51F8-499F-9604-418264F3D05D}" srcOrd="6" destOrd="0" parTransId="{25D4DE85-97E0-4EDA-A711-66117918439B}" sibTransId="{6D8EC353-4EBE-4FAB-8907-6E538DA087EA}"/>
    <dgm:cxn modelId="{4CBD33C8-6E93-4439-9972-036F3385858A}" srcId="{A2DFA5F0-F545-4AA4-BE25-FC879B6CBF16}" destId="{E4BB3F69-FF84-4F83-9804-9E92996BC929}" srcOrd="1" destOrd="0" parTransId="{FF914D0F-6178-47BC-9770-3B169A7452D9}" sibTransId="{A4E2F3D7-E542-47D9-BACB-C5C1FF545491}"/>
    <dgm:cxn modelId="{909622D4-4AC8-4C1D-997C-92E0008349EE}" srcId="{A2DFA5F0-F545-4AA4-BE25-FC879B6CBF16}" destId="{5AD9B76D-B65E-4C76-ADB3-34D77BE45570}" srcOrd="5" destOrd="0" parTransId="{AFF1A18A-476C-47BA-9ED5-7A65AB72872A}" sibTransId="{2AF1B499-E6CB-46C1-BF86-1C5C00514712}"/>
    <dgm:cxn modelId="{800FD2F5-76D7-4AF3-9E04-937BD809AE99}" srcId="{A2DFA5F0-F545-4AA4-BE25-FC879B6CBF16}" destId="{08F2C203-621A-4BF9-B4B5-C98AB71E81AF}" srcOrd="0" destOrd="0" parTransId="{A9311D8D-91C2-4AD2-9FF0-A3F5BEF34E03}" sibTransId="{B70F4761-EDFF-4F50-88AF-791EEAC042EF}"/>
    <dgm:cxn modelId="{EF4E1F63-F37A-46A4-B63E-177FFAD8AD85}" type="presParOf" srcId="{150CFA77-49B8-4374-8428-2329E30FF0EF}" destId="{0CAD5667-A21B-4E65-B876-E73489A866EB}" srcOrd="0" destOrd="0" presId="urn:microsoft.com/office/officeart/2005/8/layout/vList2"/>
    <dgm:cxn modelId="{AEEE9953-D738-47A1-89EE-4EE4CD333768}" type="presParOf" srcId="{150CFA77-49B8-4374-8428-2329E30FF0EF}" destId="{20A307F8-8A39-4EE2-8933-F0B5E35F82E2}" srcOrd="1" destOrd="0" presId="urn:microsoft.com/office/officeart/2005/8/layout/vList2"/>
    <dgm:cxn modelId="{96FEF29A-1BDF-42CB-BCCD-BF7EFB038F1A}" type="presParOf" srcId="{150CFA77-49B8-4374-8428-2329E30FF0EF}" destId="{42EA1AAF-C8FA-43EC-A6F1-1765F346F573}" srcOrd="2" destOrd="0" presId="urn:microsoft.com/office/officeart/2005/8/layout/vList2"/>
    <dgm:cxn modelId="{7A55BDBD-BFFC-4B5B-9204-9EFA00046F90}" type="presParOf" srcId="{150CFA77-49B8-4374-8428-2329E30FF0EF}" destId="{DB13BBA0-1DE8-49B8-AEE1-D6AAFA1CF452}" srcOrd="3" destOrd="0" presId="urn:microsoft.com/office/officeart/2005/8/layout/vList2"/>
    <dgm:cxn modelId="{70FF8880-4E82-4F3D-A765-8C2D1C8A07B9}" type="presParOf" srcId="{150CFA77-49B8-4374-8428-2329E30FF0EF}" destId="{71263B60-0E6D-421C-9090-94663B2F4F29}" srcOrd="4" destOrd="0" presId="urn:microsoft.com/office/officeart/2005/8/layout/vList2"/>
    <dgm:cxn modelId="{A94AEFCC-3152-4FDC-A059-91C91541D60F}" type="presParOf" srcId="{150CFA77-49B8-4374-8428-2329E30FF0EF}" destId="{49AA87E8-8BB8-412F-923D-26598EAA80BF}" srcOrd="5" destOrd="0" presId="urn:microsoft.com/office/officeart/2005/8/layout/vList2"/>
    <dgm:cxn modelId="{C2AC8892-CAD5-44A4-B095-E29FA1E6F0B0}" type="presParOf" srcId="{150CFA77-49B8-4374-8428-2329E30FF0EF}" destId="{CB784830-842D-411D-9988-8B7795F52CB0}" srcOrd="6" destOrd="0" presId="urn:microsoft.com/office/officeart/2005/8/layout/vList2"/>
    <dgm:cxn modelId="{D1E94ADA-8496-4D77-9F87-472E6115D56A}" type="presParOf" srcId="{150CFA77-49B8-4374-8428-2329E30FF0EF}" destId="{4BE88463-4A96-4667-81DC-7E6C405C9634}" srcOrd="7" destOrd="0" presId="urn:microsoft.com/office/officeart/2005/8/layout/vList2"/>
    <dgm:cxn modelId="{4E168ECD-8167-4BBA-AC91-565392AD922D}" type="presParOf" srcId="{150CFA77-49B8-4374-8428-2329E30FF0EF}" destId="{3503B140-1B67-4C0C-8E36-7E9A6D797B1D}" srcOrd="8" destOrd="0" presId="urn:microsoft.com/office/officeart/2005/8/layout/vList2"/>
    <dgm:cxn modelId="{812567A8-97D2-4AE4-B6CD-7845CF5613DF}" type="presParOf" srcId="{150CFA77-49B8-4374-8428-2329E30FF0EF}" destId="{EBBFA38D-D72E-496F-85F7-ABB095BDA3A6}" srcOrd="9" destOrd="0" presId="urn:microsoft.com/office/officeart/2005/8/layout/vList2"/>
    <dgm:cxn modelId="{CB3760CC-3354-488F-B667-57BD8DD2185B}" type="presParOf" srcId="{150CFA77-49B8-4374-8428-2329E30FF0EF}" destId="{07D5C75C-D1DD-4917-85D4-F834E50F574A}" srcOrd="10" destOrd="0" presId="urn:microsoft.com/office/officeart/2005/8/layout/vList2"/>
    <dgm:cxn modelId="{FF078678-3B35-4A8A-AD8E-1D4334952CDD}" type="presParOf" srcId="{150CFA77-49B8-4374-8428-2329E30FF0EF}" destId="{BEF87FB1-36C4-4D3E-BFDE-83D2CEE0451A}" srcOrd="11" destOrd="0" presId="urn:microsoft.com/office/officeart/2005/8/layout/vList2"/>
    <dgm:cxn modelId="{4F38F983-2BEB-4FDE-8FBB-4E3BB0EA337D}" type="presParOf" srcId="{150CFA77-49B8-4374-8428-2329E30FF0EF}" destId="{9853321B-172B-44D5-8F95-2C9FBE1AFA9D}"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5AF255-0ACF-4B48-B930-D717BCC903CF}"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201C8D22-1CD9-4420-A451-24EF67D6ECF0}">
      <dgm:prSet/>
      <dgm:spPr/>
      <dgm:t>
        <a:bodyPr/>
        <a:lstStyle/>
        <a:p>
          <a:r>
            <a:rPr lang="en-US" b="0" i="0"/>
            <a:t>Peer support allows children and teens to feel like they are not-alone, and that they are able to share without judgment. </a:t>
          </a:r>
          <a:endParaRPr lang="en-US"/>
        </a:p>
      </dgm:t>
    </dgm:pt>
    <dgm:pt modelId="{D3E7242C-DBC1-4715-AF3E-1E16E53F4B1A}" type="parTrans" cxnId="{E80A3CF6-2438-435B-847D-398DC4C6016C}">
      <dgm:prSet/>
      <dgm:spPr/>
      <dgm:t>
        <a:bodyPr/>
        <a:lstStyle/>
        <a:p>
          <a:endParaRPr lang="en-US"/>
        </a:p>
      </dgm:t>
    </dgm:pt>
    <dgm:pt modelId="{3F40E2ED-0F9F-4C16-BD91-EEDA11AAE21B}" type="sibTrans" cxnId="{E80A3CF6-2438-435B-847D-398DC4C6016C}">
      <dgm:prSet/>
      <dgm:spPr/>
      <dgm:t>
        <a:bodyPr/>
        <a:lstStyle/>
        <a:p>
          <a:endParaRPr lang="en-US"/>
        </a:p>
      </dgm:t>
    </dgm:pt>
    <dgm:pt modelId="{15F67264-2F65-4961-A6AE-1F5813061367}">
      <dgm:prSet/>
      <dgm:spPr/>
      <dgm:t>
        <a:bodyPr/>
        <a:lstStyle/>
        <a:p>
          <a:r>
            <a:rPr lang="en-US" b="0" i="0"/>
            <a:t>Peer-support groups for grieving children and teens are a great resource! </a:t>
          </a:r>
          <a:endParaRPr lang="en-US"/>
        </a:p>
      </dgm:t>
    </dgm:pt>
    <dgm:pt modelId="{0F3D9300-DF47-40AD-B882-2A3B1C3503F1}" type="parTrans" cxnId="{87FCFD78-C086-4C36-AD1A-914F28026613}">
      <dgm:prSet/>
      <dgm:spPr/>
      <dgm:t>
        <a:bodyPr/>
        <a:lstStyle/>
        <a:p>
          <a:endParaRPr lang="en-US"/>
        </a:p>
      </dgm:t>
    </dgm:pt>
    <dgm:pt modelId="{5D1095F9-5084-451F-BBE9-CDCA3D2979B6}" type="sibTrans" cxnId="{87FCFD78-C086-4C36-AD1A-914F28026613}">
      <dgm:prSet/>
      <dgm:spPr/>
      <dgm:t>
        <a:bodyPr/>
        <a:lstStyle/>
        <a:p>
          <a:endParaRPr lang="en-US"/>
        </a:p>
      </dgm:t>
    </dgm:pt>
    <dgm:pt modelId="{FD5E8BDB-C38E-4FFC-BFE0-43BFC6D8A2C0}">
      <dgm:prSet/>
      <dgm:spPr/>
      <dgm:t>
        <a:bodyPr/>
        <a:lstStyle/>
        <a:p>
          <a:r>
            <a:rPr lang="en-US" b="0" i="0"/>
            <a:t>It is therapeutic to know you aren’t alone! </a:t>
          </a:r>
          <a:endParaRPr lang="en-US"/>
        </a:p>
      </dgm:t>
    </dgm:pt>
    <dgm:pt modelId="{56DB14BD-99EB-4E4E-9F13-C0366E0162F9}" type="parTrans" cxnId="{8CA05B69-5214-4498-A28D-C3A92910225C}">
      <dgm:prSet/>
      <dgm:spPr/>
      <dgm:t>
        <a:bodyPr/>
        <a:lstStyle/>
        <a:p>
          <a:endParaRPr lang="en-US"/>
        </a:p>
      </dgm:t>
    </dgm:pt>
    <dgm:pt modelId="{B1536B92-4A98-45A7-805F-188383809026}" type="sibTrans" cxnId="{8CA05B69-5214-4498-A28D-C3A92910225C}">
      <dgm:prSet/>
      <dgm:spPr/>
      <dgm:t>
        <a:bodyPr/>
        <a:lstStyle/>
        <a:p>
          <a:endParaRPr lang="en-US"/>
        </a:p>
      </dgm:t>
    </dgm:pt>
    <dgm:pt modelId="{CBD365FC-E75B-45C5-8DD0-253B46A6E1FA}" type="pres">
      <dgm:prSet presAssocID="{E25AF255-0ACF-4B48-B930-D717BCC903CF}" presName="hierChild1" presStyleCnt="0">
        <dgm:presLayoutVars>
          <dgm:chPref val="1"/>
          <dgm:dir/>
          <dgm:animOne val="branch"/>
          <dgm:animLvl val="lvl"/>
          <dgm:resizeHandles/>
        </dgm:presLayoutVars>
      </dgm:prSet>
      <dgm:spPr/>
    </dgm:pt>
    <dgm:pt modelId="{1991A804-40B2-47EA-BEC6-0138D8E0FDEA}" type="pres">
      <dgm:prSet presAssocID="{201C8D22-1CD9-4420-A451-24EF67D6ECF0}" presName="hierRoot1" presStyleCnt="0"/>
      <dgm:spPr/>
    </dgm:pt>
    <dgm:pt modelId="{3A3DDA22-FE78-4FFE-A980-0523850514F9}" type="pres">
      <dgm:prSet presAssocID="{201C8D22-1CD9-4420-A451-24EF67D6ECF0}" presName="composite" presStyleCnt="0"/>
      <dgm:spPr/>
    </dgm:pt>
    <dgm:pt modelId="{6E426C8F-6DE9-4F4E-8FD3-64308177D863}" type="pres">
      <dgm:prSet presAssocID="{201C8D22-1CD9-4420-A451-24EF67D6ECF0}" presName="background" presStyleLbl="node0" presStyleIdx="0" presStyleCnt="3"/>
      <dgm:spPr/>
    </dgm:pt>
    <dgm:pt modelId="{AE7AC969-B587-422E-AFEA-C1DA54A6E96F}" type="pres">
      <dgm:prSet presAssocID="{201C8D22-1CD9-4420-A451-24EF67D6ECF0}" presName="text" presStyleLbl="fgAcc0" presStyleIdx="0" presStyleCnt="3">
        <dgm:presLayoutVars>
          <dgm:chPref val="3"/>
        </dgm:presLayoutVars>
      </dgm:prSet>
      <dgm:spPr/>
    </dgm:pt>
    <dgm:pt modelId="{47F467F7-CFFA-4F22-B314-681E7FD4A804}" type="pres">
      <dgm:prSet presAssocID="{201C8D22-1CD9-4420-A451-24EF67D6ECF0}" presName="hierChild2" presStyleCnt="0"/>
      <dgm:spPr/>
    </dgm:pt>
    <dgm:pt modelId="{6F6D408D-6EB2-4C50-8A02-4A56FAB8FFB9}" type="pres">
      <dgm:prSet presAssocID="{15F67264-2F65-4961-A6AE-1F5813061367}" presName="hierRoot1" presStyleCnt="0"/>
      <dgm:spPr/>
    </dgm:pt>
    <dgm:pt modelId="{CA49AE7D-5226-4DF0-A2CC-930C6ED91327}" type="pres">
      <dgm:prSet presAssocID="{15F67264-2F65-4961-A6AE-1F5813061367}" presName="composite" presStyleCnt="0"/>
      <dgm:spPr/>
    </dgm:pt>
    <dgm:pt modelId="{7E9BABD0-976C-4F0E-9933-E12F1FAEC53D}" type="pres">
      <dgm:prSet presAssocID="{15F67264-2F65-4961-A6AE-1F5813061367}" presName="background" presStyleLbl="node0" presStyleIdx="1" presStyleCnt="3"/>
      <dgm:spPr/>
    </dgm:pt>
    <dgm:pt modelId="{5D1D076B-3EA2-4411-B0C6-69DE444AB3AD}" type="pres">
      <dgm:prSet presAssocID="{15F67264-2F65-4961-A6AE-1F5813061367}" presName="text" presStyleLbl="fgAcc0" presStyleIdx="1" presStyleCnt="3">
        <dgm:presLayoutVars>
          <dgm:chPref val="3"/>
        </dgm:presLayoutVars>
      </dgm:prSet>
      <dgm:spPr/>
    </dgm:pt>
    <dgm:pt modelId="{0BEE26ED-E343-4F12-A8E1-42A788CD4B03}" type="pres">
      <dgm:prSet presAssocID="{15F67264-2F65-4961-A6AE-1F5813061367}" presName="hierChild2" presStyleCnt="0"/>
      <dgm:spPr/>
    </dgm:pt>
    <dgm:pt modelId="{BDCCA1BE-2751-4FB6-8BC9-D9137958A48D}" type="pres">
      <dgm:prSet presAssocID="{FD5E8BDB-C38E-4FFC-BFE0-43BFC6D8A2C0}" presName="hierRoot1" presStyleCnt="0"/>
      <dgm:spPr/>
    </dgm:pt>
    <dgm:pt modelId="{47E8D8AE-4892-4D35-8DCD-191BBD673DE8}" type="pres">
      <dgm:prSet presAssocID="{FD5E8BDB-C38E-4FFC-BFE0-43BFC6D8A2C0}" presName="composite" presStyleCnt="0"/>
      <dgm:spPr/>
    </dgm:pt>
    <dgm:pt modelId="{FA805A06-FE4C-497A-AEDF-76793CD26C30}" type="pres">
      <dgm:prSet presAssocID="{FD5E8BDB-C38E-4FFC-BFE0-43BFC6D8A2C0}" presName="background" presStyleLbl="node0" presStyleIdx="2" presStyleCnt="3"/>
      <dgm:spPr/>
    </dgm:pt>
    <dgm:pt modelId="{EB393E3B-640F-4324-8A08-F99BA795D721}" type="pres">
      <dgm:prSet presAssocID="{FD5E8BDB-C38E-4FFC-BFE0-43BFC6D8A2C0}" presName="text" presStyleLbl="fgAcc0" presStyleIdx="2" presStyleCnt="3">
        <dgm:presLayoutVars>
          <dgm:chPref val="3"/>
        </dgm:presLayoutVars>
      </dgm:prSet>
      <dgm:spPr/>
    </dgm:pt>
    <dgm:pt modelId="{F27EC492-26B5-49BE-B3DF-998E9C0E577B}" type="pres">
      <dgm:prSet presAssocID="{FD5E8BDB-C38E-4FFC-BFE0-43BFC6D8A2C0}" presName="hierChild2" presStyleCnt="0"/>
      <dgm:spPr/>
    </dgm:pt>
  </dgm:ptLst>
  <dgm:cxnLst>
    <dgm:cxn modelId="{8CA05B69-5214-4498-A28D-C3A92910225C}" srcId="{E25AF255-0ACF-4B48-B930-D717BCC903CF}" destId="{FD5E8BDB-C38E-4FFC-BFE0-43BFC6D8A2C0}" srcOrd="2" destOrd="0" parTransId="{56DB14BD-99EB-4E4E-9F13-C0366E0162F9}" sibTransId="{B1536B92-4A98-45A7-805F-188383809026}"/>
    <dgm:cxn modelId="{CBE96C4A-8447-4345-9B15-37C9B8931064}" type="presOf" srcId="{FD5E8BDB-C38E-4FFC-BFE0-43BFC6D8A2C0}" destId="{EB393E3B-640F-4324-8A08-F99BA795D721}" srcOrd="0" destOrd="0" presId="urn:microsoft.com/office/officeart/2005/8/layout/hierarchy1"/>
    <dgm:cxn modelId="{87FCFD78-C086-4C36-AD1A-914F28026613}" srcId="{E25AF255-0ACF-4B48-B930-D717BCC903CF}" destId="{15F67264-2F65-4961-A6AE-1F5813061367}" srcOrd="1" destOrd="0" parTransId="{0F3D9300-DF47-40AD-B882-2A3B1C3503F1}" sibTransId="{5D1095F9-5084-451F-BBE9-CDCA3D2979B6}"/>
    <dgm:cxn modelId="{F12AD97F-770F-41F4-ABF3-7A2DF312AFF7}" type="presOf" srcId="{201C8D22-1CD9-4420-A451-24EF67D6ECF0}" destId="{AE7AC969-B587-422E-AFEA-C1DA54A6E96F}" srcOrd="0" destOrd="0" presId="urn:microsoft.com/office/officeart/2005/8/layout/hierarchy1"/>
    <dgm:cxn modelId="{50C73695-85CB-4754-9BBD-50943FEA4FEC}" type="presOf" srcId="{15F67264-2F65-4961-A6AE-1F5813061367}" destId="{5D1D076B-3EA2-4411-B0C6-69DE444AB3AD}" srcOrd="0" destOrd="0" presId="urn:microsoft.com/office/officeart/2005/8/layout/hierarchy1"/>
    <dgm:cxn modelId="{753F4DA3-0F9E-4710-A5FC-8B2B938DE3DA}" type="presOf" srcId="{E25AF255-0ACF-4B48-B930-D717BCC903CF}" destId="{CBD365FC-E75B-45C5-8DD0-253B46A6E1FA}" srcOrd="0" destOrd="0" presId="urn:microsoft.com/office/officeart/2005/8/layout/hierarchy1"/>
    <dgm:cxn modelId="{E80A3CF6-2438-435B-847D-398DC4C6016C}" srcId="{E25AF255-0ACF-4B48-B930-D717BCC903CF}" destId="{201C8D22-1CD9-4420-A451-24EF67D6ECF0}" srcOrd="0" destOrd="0" parTransId="{D3E7242C-DBC1-4715-AF3E-1E16E53F4B1A}" sibTransId="{3F40E2ED-0F9F-4C16-BD91-EEDA11AAE21B}"/>
    <dgm:cxn modelId="{5BF396EB-7146-4AC2-8E11-4C902F29BDF1}" type="presParOf" srcId="{CBD365FC-E75B-45C5-8DD0-253B46A6E1FA}" destId="{1991A804-40B2-47EA-BEC6-0138D8E0FDEA}" srcOrd="0" destOrd="0" presId="urn:microsoft.com/office/officeart/2005/8/layout/hierarchy1"/>
    <dgm:cxn modelId="{6931765D-C740-4517-AEDE-678C65F32097}" type="presParOf" srcId="{1991A804-40B2-47EA-BEC6-0138D8E0FDEA}" destId="{3A3DDA22-FE78-4FFE-A980-0523850514F9}" srcOrd="0" destOrd="0" presId="urn:microsoft.com/office/officeart/2005/8/layout/hierarchy1"/>
    <dgm:cxn modelId="{4BDC665C-4713-4A72-99F1-F10C0BD489F8}" type="presParOf" srcId="{3A3DDA22-FE78-4FFE-A980-0523850514F9}" destId="{6E426C8F-6DE9-4F4E-8FD3-64308177D863}" srcOrd="0" destOrd="0" presId="urn:microsoft.com/office/officeart/2005/8/layout/hierarchy1"/>
    <dgm:cxn modelId="{B05F27F9-7AE1-4162-85B5-8DA8B4939955}" type="presParOf" srcId="{3A3DDA22-FE78-4FFE-A980-0523850514F9}" destId="{AE7AC969-B587-422E-AFEA-C1DA54A6E96F}" srcOrd="1" destOrd="0" presId="urn:microsoft.com/office/officeart/2005/8/layout/hierarchy1"/>
    <dgm:cxn modelId="{71C6651E-6932-44C4-A348-AEA2ACF0AEDF}" type="presParOf" srcId="{1991A804-40B2-47EA-BEC6-0138D8E0FDEA}" destId="{47F467F7-CFFA-4F22-B314-681E7FD4A804}" srcOrd="1" destOrd="0" presId="urn:microsoft.com/office/officeart/2005/8/layout/hierarchy1"/>
    <dgm:cxn modelId="{A9E4BB21-7BBB-4EE0-9BFC-45876CED617C}" type="presParOf" srcId="{CBD365FC-E75B-45C5-8DD0-253B46A6E1FA}" destId="{6F6D408D-6EB2-4C50-8A02-4A56FAB8FFB9}" srcOrd="1" destOrd="0" presId="urn:microsoft.com/office/officeart/2005/8/layout/hierarchy1"/>
    <dgm:cxn modelId="{47C516F7-B77D-4873-8D53-FEC110047207}" type="presParOf" srcId="{6F6D408D-6EB2-4C50-8A02-4A56FAB8FFB9}" destId="{CA49AE7D-5226-4DF0-A2CC-930C6ED91327}" srcOrd="0" destOrd="0" presId="urn:microsoft.com/office/officeart/2005/8/layout/hierarchy1"/>
    <dgm:cxn modelId="{B7E3A655-D172-4915-993D-8DCD98B49BE3}" type="presParOf" srcId="{CA49AE7D-5226-4DF0-A2CC-930C6ED91327}" destId="{7E9BABD0-976C-4F0E-9933-E12F1FAEC53D}" srcOrd="0" destOrd="0" presId="urn:microsoft.com/office/officeart/2005/8/layout/hierarchy1"/>
    <dgm:cxn modelId="{07F25F0C-6290-4E2F-8D1E-2E50D4158D31}" type="presParOf" srcId="{CA49AE7D-5226-4DF0-A2CC-930C6ED91327}" destId="{5D1D076B-3EA2-4411-B0C6-69DE444AB3AD}" srcOrd="1" destOrd="0" presId="urn:microsoft.com/office/officeart/2005/8/layout/hierarchy1"/>
    <dgm:cxn modelId="{BA1A6C59-34C7-42CB-B72D-26F2A9B63717}" type="presParOf" srcId="{6F6D408D-6EB2-4C50-8A02-4A56FAB8FFB9}" destId="{0BEE26ED-E343-4F12-A8E1-42A788CD4B03}" srcOrd="1" destOrd="0" presId="urn:microsoft.com/office/officeart/2005/8/layout/hierarchy1"/>
    <dgm:cxn modelId="{BBA22DDA-914C-4B9F-9431-D6759E213F21}" type="presParOf" srcId="{CBD365FC-E75B-45C5-8DD0-253B46A6E1FA}" destId="{BDCCA1BE-2751-4FB6-8BC9-D9137958A48D}" srcOrd="2" destOrd="0" presId="urn:microsoft.com/office/officeart/2005/8/layout/hierarchy1"/>
    <dgm:cxn modelId="{1DFB815A-0BD4-4947-AB92-75D0CFAEA8E6}" type="presParOf" srcId="{BDCCA1BE-2751-4FB6-8BC9-D9137958A48D}" destId="{47E8D8AE-4892-4D35-8DCD-191BBD673DE8}" srcOrd="0" destOrd="0" presId="urn:microsoft.com/office/officeart/2005/8/layout/hierarchy1"/>
    <dgm:cxn modelId="{93372274-5793-41D5-93ED-B4B1D5563F65}" type="presParOf" srcId="{47E8D8AE-4892-4D35-8DCD-191BBD673DE8}" destId="{FA805A06-FE4C-497A-AEDF-76793CD26C30}" srcOrd="0" destOrd="0" presId="urn:microsoft.com/office/officeart/2005/8/layout/hierarchy1"/>
    <dgm:cxn modelId="{9F5B2BEA-9FDB-452D-AC72-024B8D910C8C}" type="presParOf" srcId="{47E8D8AE-4892-4D35-8DCD-191BBD673DE8}" destId="{EB393E3B-640F-4324-8A08-F99BA795D721}" srcOrd="1" destOrd="0" presId="urn:microsoft.com/office/officeart/2005/8/layout/hierarchy1"/>
    <dgm:cxn modelId="{FF8C08F7-B454-4F48-9455-74B3E068BF09}" type="presParOf" srcId="{BDCCA1BE-2751-4FB6-8BC9-D9137958A48D}" destId="{F27EC492-26B5-49BE-B3DF-998E9C0E577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BED7432-09BD-4585-990B-271CF0A775F9}"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F0E256BF-7052-4532-AB56-09A2C48F4F10}">
      <dgm:prSet/>
      <dgm:spPr/>
      <dgm:t>
        <a:bodyPr/>
        <a:lstStyle/>
        <a:p>
          <a:r>
            <a:rPr lang="en-US" b="0" i="0"/>
            <a:t>Kids and teens navigating loss may experience conflicting emotions </a:t>
          </a:r>
          <a:endParaRPr lang="en-US"/>
        </a:p>
      </dgm:t>
    </dgm:pt>
    <dgm:pt modelId="{F2DDA3CA-11A5-4447-B8B4-F24090A2D47F}" type="parTrans" cxnId="{C6D85D8E-6738-4189-905D-8410EC299E0A}">
      <dgm:prSet/>
      <dgm:spPr/>
      <dgm:t>
        <a:bodyPr/>
        <a:lstStyle/>
        <a:p>
          <a:endParaRPr lang="en-US"/>
        </a:p>
      </dgm:t>
    </dgm:pt>
    <dgm:pt modelId="{D0B4761E-C6F7-492E-9098-6CD9CBB77D00}" type="sibTrans" cxnId="{C6D85D8E-6738-4189-905D-8410EC299E0A}">
      <dgm:prSet/>
      <dgm:spPr/>
      <dgm:t>
        <a:bodyPr/>
        <a:lstStyle/>
        <a:p>
          <a:endParaRPr lang="en-US"/>
        </a:p>
      </dgm:t>
    </dgm:pt>
    <dgm:pt modelId="{DC8858F4-513E-4837-9C6C-B9061169B1B9}">
      <dgm:prSet/>
      <dgm:spPr/>
      <dgm:t>
        <a:bodyPr/>
        <a:lstStyle/>
        <a:p>
          <a:r>
            <a:rPr lang="en-US" b="0" i="0"/>
            <a:t>“I love my dad, but I’m angry that he took too many drugs and died.”</a:t>
          </a:r>
          <a:endParaRPr lang="en-US"/>
        </a:p>
      </dgm:t>
    </dgm:pt>
    <dgm:pt modelId="{BB7CCA77-23D1-4E83-9066-219F96C953EC}" type="parTrans" cxnId="{6949789A-01B1-4379-9576-3CF03AA6042A}">
      <dgm:prSet/>
      <dgm:spPr/>
      <dgm:t>
        <a:bodyPr/>
        <a:lstStyle/>
        <a:p>
          <a:endParaRPr lang="en-US"/>
        </a:p>
      </dgm:t>
    </dgm:pt>
    <dgm:pt modelId="{5878F0FE-6E33-46E7-B733-CC50660603AC}" type="sibTrans" cxnId="{6949789A-01B1-4379-9576-3CF03AA6042A}">
      <dgm:prSet/>
      <dgm:spPr/>
      <dgm:t>
        <a:bodyPr/>
        <a:lstStyle/>
        <a:p>
          <a:endParaRPr lang="en-US"/>
        </a:p>
      </dgm:t>
    </dgm:pt>
    <dgm:pt modelId="{E6FED3E4-F613-45A6-9932-4B9CEC85B8F8}">
      <dgm:prSet/>
      <dgm:spPr/>
      <dgm:t>
        <a:bodyPr/>
        <a:lstStyle/>
        <a:p>
          <a:r>
            <a:rPr lang="en-US" b="0" i="0"/>
            <a:t>Allow space and normalize contradictory emotions! </a:t>
          </a:r>
          <a:endParaRPr lang="en-US"/>
        </a:p>
      </dgm:t>
    </dgm:pt>
    <dgm:pt modelId="{C01A0EFE-210E-43E4-906E-102102C7A599}" type="parTrans" cxnId="{F1D5FA7B-3A8E-47AA-B48F-FCAFE242EAC4}">
      <dgm:prSet/>
      <dgm:spPr/>
      <dgm:t>
        <a:bodyPr/>
        <a:lstStyle/>
        <a:p>
          <a:endParaRPr lang="en-US"/>
        </a:p>
      </dgm:t>
    </dgm:pt>
    <dgm:pt modelId="{61FC050E-D663-41AF-9B06-AAF8624A57B2}" type="sibTrans" cxnId="{F1D5FA7B-3A8E-47AA-B48F-FCAFE242EAC4}">
      <dgm:prSet/>
      <dgm:spPr/>
      <dgm:t>
        <a:bodyPr/>
        <a:lstStyle/>
        <a:p>
          <a:endParaRPr lang="en-US"/>
        </a:p>
      </dgm:t>
    </dgm:pt>
    <dgm:pt modelId="{301B1A82-D585-4828-9871-57F9D536A034}" type="pres">
      <dgm:prSet presAssocID="{ABED7432-09BD-4585-990B-271CF0A775F9}" presName="linear" presStyleCnt="0">
        <dgm:presLayoutVars>
          <dgm:animLvl val="lvl"/>
          <dgm:resizeHandles val="exact"/>
        </dgm:presLayoutVars>
      </dgm:prSet>
      <dgm:spPr/>
    </dgm:pt>
    <dgm:pt modelId="{303A74D5-8146-4BB0-96BF-29E88CDF9F61}" type="pres">
      <dgm:prSet presAssocID="{F0E256BF-7052-4532-AB56-09A2C48F4F10}" presName="parentText" presStyleLbl="node1" presStyleIdx="0" presStyleCnt="3">
        <dgm:presLayoutVars>
          <dgm:chMax val="0"/>
          <dgm:bulletEnabled val="1"/>
        </dgm:presLayoutVars>
      </dgm:prSet>
      <dgm:spPr/>
    </dgm:pt>
    <dgm:pt modelId="{C5DA4C42-CF90-4F5A-A2C7-958575F4A3A3}" type="pres">
      <dgm:prSet presAssocID="{D0B4761E-C6F7-492E-9098-6CD9CBB77D00}" presName="spacer" presStyleCnt="0"/>
      <dgm:spPr/>
    </dgm:pt>
    <dgm:pt modelId="{6206721D-F001-47E3-8012-7D423A8351F2}" type="pres">
      <dgm:prSet presAssocID="{DC8858F4-513E-4837-9C6C-B9061169B1B9}" presName="parentText" presStyleLbl="node1" presStyleIdx="1" presStyleCnt="3">
        <dgm:presLayoutVars>
          <dgm:chMax val="0"/>
          <dgm:bulletEnabled val="1"/>
        </dgm:presLayoutVars>
      </dgm:prSet>
      <dgm:spPr/>
    </dgm:pt>
    <dgm:pt modelId="{CDC38A38-038B-419E-A40D-50AC363387A4}" type="pres">
      <dgm:prSet presAssocID="{5878F0FE-6E33-46E7-B733-CC50660603AC}" presName="spacer" presStyleCnt="0"/>
      <dgm:spPr/>
    </dgm:pt>
    <dgm:pt modelId="{E8894F68-597D-45D7-8568-778BD35F9F85}" type="pres">
      <dgm:prSet presAssocID="{E6FED3E4-F613-45A6-9932-4B9CEC85B8F8}" presName="parentText" presStyleLbl="node1" presStyleIdx="2" presStyleCnt="3">
        <dgm:presLayoutVars>
          <dgm:chMax val="0"/>
          <dgm:bulletEnabled val="1"/>
        </dgm:presLayoutVars>
      </dgm:prSet>
      <dgm:spPr/>
    </dgm:pt>
  </dgm:ptLst>
  <dgm:cxnLst>
    <dgm:cxn modelId="{94CC5D1A-BB6E-4C73-AB63-629FA3325982}" type="presOf" srcId="{E6FED3E4-F613-45A6-9932-4B9CEC85B8F8}" destId="{E8894F68-597D-45D7-8568-778BD35F9F85}" srcOrd="0" destOrd="0" presId="urn:microsoft.com/office/officeart/2005/8/layout/vList2"/>
    <dgm:cxn modelId="{F1D5FA7B-3A8E-47AA-B48F-FCAFE242EAC4}" srcId="{ABED7432-09BD-4585-990B-271CF0A775F9}" destId="{E6FED3E4-F613-45A6-9932-4B9CEC85B8F8}" srcOrd="2" destOrd="0" parTransId="{C01A0EFE-210E-43E4-906E-102102C7A599}" sibTransId="{61FC050E-D663-41AF-9B06-AAF8624A57B2}"/>
    <dgm:cxn modelId="{C6D85D8E-6738-4189-905D-8410EC299E0A}" srcId="{ABED7432-09BD-4585-990B-271CF0A775F9}" destId="{F0E256BF-7052-4532-AB56-09A2C48F4F10}" srcOrd="0" destOrd="0" parTransId="{F2DDA3CA-11A5-4447-B8B4-F24090A2D47F}" sibTransId="{D0B4761E-C6F7-492E-9098-6CD9CBB77D00}"/>
    <dgm:cxn modelId="{6949789A-01B1-4379-9576-3CF03AA6042A}" srcId="{ABED7432-09BD-4585-990B-271CF0A775F9}" destId="{DC8858F4-513E-4837-9C6C-B9061169B1B9}" srcOrd="1" destOrd="0" parTransId="{BB7CCA77-23D1-4E83-9066-219F96C953EC}" sibTransId="{5878F0FE-6E33-46E7-B733-CC50660603AC}"/>
    <dgm:cxn modelId="{7ABA19A0-1C1A-4364-B21A-18F999C01D78}" type="presOf" srcId="{DC8858F4-513E-4837-9C6C-B9061169B1B9}" destId="{6206721D-F001-47E3-8012-7D423A8351F2}" srcOrd="0" destOrd="0" presId="urn:microsoft.com/office/officeart/2005/8/layout/vList2"/>
    <dgm:cxn modelId="{14B288DA-C52F-477B-BBEC-12568E99CB72}" type="presOf" srcId="{ABED7432-09BD-4585-990B-271CF0A775F9}" destId="{301B1A82-D585-4828-9871-57F9D536A034}" srcOrd="0" destOrd="0" presId="urn:microsoft.com/office/officeart/2005/8/layout/vList2"/>
    <dgm:cxn modelId="{D010B6F2-4F03-4408-A016-833C4B1322E4}" type="presOf" srcId="{F0E256BF-7052-4532-AB56-09A2C48F4F10}" destId="{303A74D5-8146-4BB0-96BF-29E88CDF9F61}" srcOrd="0" destOrd="0" presId="urn:microsoft.com/office/officeart/2005/8/layout/vList2"/>
    <dgm:cxn modelId="{8C554266-1509-4C7B-9BB6-FAD37FC48CBA}" type="presParOf" srcId="{301B1A82-D585-4828-9871-57F9D536A034}" destId="{303A74D5-8146-4BB0-96BF-29E88CDF9F61}" srcOrd="0" destOrd="0" presId="urn:microsoft.com/office/officeart/2005/8/layout/vList2"/>
    <dgm:cxn modelId="{3477A5FD-F5D2-497B-B79A-8404F0B369FC}" type="presParOf" srcId="{301B1A82-D585-4828-9871-57F9D536A034}" destId="{C5DA4C42-CF90-4F5A-A2C7-958575F4A3A3}" srcOrd="1" destOrd="0" presId="urn:microsoft.com/office/officeart/2005/8/layout/vList2"/>
    <dgm:cxn modelId="{1D4D82AC-1CCC-44F5-BD04-488CAD42F1BB}" type="presParOf" srcId="{301B1A82-D585-4828-9871-57F9D536A034}" destId="{6206721D-F001-47E3-8012-7D423A8351F2}" srcOrd="2" destOrd="0" presId="urn:microsoft.com/office/officeart/2005/8/layout/vList2"/>
    <dgm:cxn modelId="{E6A933EE-C57B-428B-81BA-E857A6F5BB18}" type="presParOf" srcId="{301B1A82-D585-4828-9871-57F9D536A034}" destId="{CDC38A38-038B-419E-A40D-50AC363387A4}" srcOrd="3" destOrd="0" presId="urn:microsoft.com/office/officeart/2005/8/layout/vList2"/>
    <dgm:cxn modelId="{20D42062-03CE-4230-A34D-5F1BBE334FA1}" type="presParOf" srcId="{301B1A82-D585-4828-9871-57F9D536A034}" destId="{E8894F68-597D-45D7-8568-778BD35F9F8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244FD65-A213-4E74-B25C-E6586DBDAE71}" type="doc">
      <dgm:prSet loTypeId="urn:microsoft.com/office/officeart/2005/8/layout/default" loCatId="list" qsTypeId="urn:microsoft.com/office/officeart/2005/8/quickstyle/simple5" qsCatId="simple" csTypeId="urn:microsoft.com/office/officeart/2005/8/colors/accent3_2" csCatId="accent3"/>
      <dgm:spPr/>
      <dgm:t>
        <a:bodyPr/>
        <a:lstStyle/>
        <a:p>
          <a:endParaRPr lang="en-US"/>
        </a:p>
      </dgm:t>
    </dgm:pt>
    <dgm:pt modelId="{A87BD8FA-F0FE-49CD-913F-F4A7A6D6D9CF}">
      <dgm:prSet/>
      <dgm:spPr/>
      <dgm:t>
        <a:bodyPr/>
        <a:lstStyle/>
        <a:p>
          <a:r>
            <a:rPr lang="en-US"/>
            <a:t>Consciously use the word suicide </a:t>
          </a:r>
        </a:p>
      </dgm:t>
    </dgm:pt>
    <dgm:pt modelId="{67E5A603-2DC4-4BEC-9CE1-E5A75A74D119}" type="parTrans" cxnId="{B5B48C32-4901-489C-8861-E440A7109592}">
      <dgm:prSet/>
      <dgm:spPr/>
      <dgm:t>
        <a:bodyPr/>
        <a:lstStyle/>
        <a:p>
          <a:endParaRPr lang="en-US"/>
        </a:p>
      </dgm:t>
    </dgm:pt>
    <dgm:pt modelId="{7BDC83FC-CCA7-457A-B20B-8832B5939BA5}" type="sibTrans" cxnId="{B5B48C32-4901-489C-8861-E440A7109592}">
      <dgm:prSet/>
      <dgm:spPr/>
      <dgm:t>
        <a:bodyPr/>
        <a:lstStyle/>
        <a:p>
          <a:endParaRPr lang="en-US"/>
        </a:p>
      </dgm:t>
    </dgm:pt>
    <dgm:pt modelId="{ACE5710F-45DA-4C59-BA7A-01D0F3247C21}">
      <dgm:prSet/>
      <dgm:spPr/>
      <dgm:t>
        <a:bodyPr/>
        <a:lstStyle/>
        <a:p>
          <a:r>
            <a:rPr lang="en-US"/>
            <a:t>Helps to destigmatize the word </a:t>
          </a:r>
        </a:p>
      </dgm:t>
    </dgm:pt>
    <dgm:pt modelId="{542E5DFB-B944-4EBF-8EDF-CBCD76A3F9FC}" type="parTrans" cxnId="{0CD33856-A454-4089-8C04-0DD8205E619E}">
      <dgm:prSet/>
      <dgm:spPr/>
      <dgm:t>
        <a:bodyPr/>
        <a:lstStyle/>
        <a:p>
          <a:endParaRPr lang="en-US"/>
        </a:p>
      </dgm:t>
    </dgm:pt>
    <dgm:pt modelId="{53616CFE-B99A-4EB5-A2C5-A1C4C3E16687}" type="sibTrans" cxnId="{0CD33856-A454-4089-8C04-0DD8205E619E}">
      <dgm:prSet/>
      <dgm:spPr/>
      <dgm:t>
        <a:bodyPr/>
        <a:lstStyle/>
        <a:p>
          <a:endParaRPr lang="en-US"/>
        </a:p>
      </dgm:t>
    </dgm:pt>
    <dgm:pt modelId="{7CDE917A-8D35-42D9-AC75-FB85C19967D8}">
      <dgm:prSet/>
      <dgm:spPr/>
      <dgm:t>
        <a:bodyPr/>
        <a:lstStyle/>
        <a:p>
          <a:r>
            <a:rPr lang="en-US"/>
            <a:t>May define suicide as: took their own life, ended their own life, killed themselves </a:t>
          </a:r>
        </a:p>
      </dgm:t>
    </dgm:pt>
    <dgm:pt modelId="{86128EBB-2851-46E9-8D2D-00340D925892}" type="parTrans" cxnId="{670F35E3-499C-446E-84C1-828B3138B724}">
      <dgm:prSet/>
      <dgm:spPr/>
      <dgm:t>
        <a:bodyPr/>
        <a:lstStyle/>
        <a:p>
          <a:endParaRPr lang="en-US"/>
        </a:p>
      </dgm:t>
    </dgm:pt>
    <dgm:pt modelId="{E11B9D77-6E43-462B-A028-C18454C125C7}" type="sibTrans" cxnId="{670F35E3-499C-446E-84C1-828B3138B724}">
      <dgm:prSet/>
      <dgm:spPr/>
      <dgm:t>
        <a:bodyPr/>
        <a:lstStyle/>
        <a:p>
          <a:endParaRPr lang="en-US"/>
        </a:p>
      </dgm:t>
    </dgm:pt>
    <dgm:pt modelId="{88FD257B-8342-41D6-A4A8-E65848556BF4}">
      <dgm:prSet/>
      <dgm:spPr/>
      <dgm:t>
        <a:bodyPr/>
        <a:lstStyle/>
        <a:p>
          <a:r>
            <a:rPr lang="en-US"/>
            <a:t>Talking about suicide with kids does not “plant ideas.” </a:t>
          </a:r>
        </a:p>
      </dgm:t>
    </dgm:pt>
    <dgm:pt modelId="{403F64CA-8C5A-40A6-8127-047E357C0391}" type="parTrans" cxnId="{216C35F7-883E-4CBB-BA85-182718E0425E}">
      <dgm:prSet/>
      <dgm:spPr/>
      <dgm:t>
        <a:bodyPr/>
        <a:lstStyle/>
        <a:p>
          <a:endParaRPr lang="en-US"/>
        </a:p>
      </dgm:t>
    </dgm:pt>
    <dgm:pt modelId="{D85DC7A5-821F-4BA7-8FBA-E2711B2883B9}" type="sibTrans" cxnId="{216C35F7-883E-4CBB-BA85-182718E0425E}">
      <dgm:prSet/>
      <dgm:spPr/>
      <dgm:t>
        <a:bodyPr/>
        <a:lstStyle/>
        <a:p>
          <a:endParaRPr lang="en-US"/>
        </a:p>
      </dgm:t>
    </dgm:pt>
    <dgm:pt modelId="{966A46E1-AA2C-4D39-8E6E-E054F549EDDB}" type="pres">
      <dgm:prSet presAssocID="{0244FD65-A213-4E74-B25C-E6586DBDAE71}" presName="diagram" presStyleCnt="0">
        <dgm:presLayoutVars>
          <dgm:dir/>
          <dgm:resizeHandles val="exact"/>
        </dgm:presLayoutVars>
      </dgm:prSet>
      <dgm:spPr/>
    </dgm:pt>
    <dgm:pt modelId="{AB448E25-E0EC-4D18-B919-67B51A329DE5}" type="pres">
      <dgm:prSet presAssocID="{A87BD8FA-F0FE-49CD-913F-F4A7A6D6D9CF}" presName="node" presStyleLbl="node1" presStyleIdx="0" presStyleCnt="4">
        <dgm:presLayoutVars>
          <dgm:bulletEnabled val="1"/>
        </dgm:presLayoutVars>
      </dgm:prSet>
      <dgm:spPr/>
    </dgm:pt>
    <dgm:pt modelId="{F41F9AD9-B185-4E82-8994-B696AA3A78CC}" type="pres">
      <dgm:prSet presAssocID="{7BDC83FC-CCA7-457A-B20B-8832B5939BA5}" presName="sibTrans" presStyleCnt="0"/>
      <dgm:spPr/>
    </dgm:pt>
    <dgm:pt modelId="{DAFC2FE2-0F3C-4A90-A574-3741D3ECC8C3}" type="pres">
      <dgm:prSet presAssocID="{ACE5710F-45DA-4C59-BA7A-01D0F3247C21}" presName="node" presStyleLbl="node1" presStyleIdx="1" presStyleCnt="4">
        <dgm:presLayoutVars>
          <dgm:bulletEnabled val="1"/>
        </dgm:presLayoutVars>
      </dgm:prSet>
      <dgm:spPr/>
    </dgm:pt>
    <dgm:pt modelId="{7F47AF65-8678-4DA8-ABFA-210A0CAD5798}" type="pres">
      <dgm:prSet presAssocID="{53616CFE-B99A-4EB5-A2C5-A1C4C3E16687}" presName="sibTrans" presStyleCnt="0"/>
      <dgm:spPr/>
    </dgm:pt>
    <dgm:pt modelId="{76DEF39A-BE05-4215-AF2F-D7BC69EDA5E3}" type="pres">
      <dgm:prSet presAssocID="{7CDE917A-8D35-42D9-AC75-FB85C19967D8}" presName="node" presStyleLbl="node1" presStyleIdx="2" presStyleCnt="4">
        <dgm:presLayoutVars>
          <dgm:bulletEnabled val="1"/>
        </dgm:presLayoutVars>
      </dgm:prSet>
      <dgm:spPr/>
    </dgm:pt>
    <dgm:pt modelId="{22A3C874-6163-441B-A1CE-233747A3D609}" type="pres">
      <dgm:prSet presAssocID="{E11B9D77-6E43-462B-A028-C18454C125C7}" presName="sibTrans" presStyleCnt="0"/>
      <dgm:spPr/>
    </dgm:pt>
    <dgm:pt modelId="{6A156A22-3ADC-48A4-B487-59F215BDD71A}" type="pres">
      <dgm:prSet presAssocID="{88FD257B-8342-41D6-A4A8-E65848556BF4}" presName="node" presStyleLbl="node1" presStyleIdx="3" presStyleCnt="4">
        <dgm:presLayoutVars>
          <dgm:bulletEnabled val="1"/>
        </dgm:presLayoutVars>
      </dgm:prSet>
      <dgm:spPr/>
    </dgm:pt>
  </dgm:ptLst>
  <dgm:cxnLst>
    <dgm:cxn modelId="{B5B48C32-4901-489C-8861-E440A7109592}" srcId="{0244FD65-A213-4E74-B25C-E6586DBDAE71}" destId="{A87BD8FA-F0FE-49CD-913F-F4A7A6D6D9CF}" srcOrd="0" destOrd="0" parTransId="{67E5A603-2DC4-4BEC-9CE1-E5A75A74D119}" sibTransId="{7BDC83FC-CCA7-457A-B20B-8832B5939BA5}"/>
    <dgm:cxn modelId="{C21E9763-FF5F-47C9-9C9A-C27D3A67FFBD}" type="presOf" srcId="{A87BD8FA-F0FE-49CD-913F-F4A7A6D6D9CF}" destId="{AB448E25-E0EC-4D18-B919-67B51A329DE5}" srcOrd="0" destOrd="0" presId="urn:microsoft.com/office/officeart/2005/8/layout/default"/>
    <dgm:cxn modelId="{D859586C-C6F2-45C0-BA1D-69AB0FE7C387}" type="presOf" srcId="{ACE5710F-45DA-4C59-BA7A-01D0F3247C21}" destId="{DAFC2FE2-0F3C-4A90-A574-3741D3ECC8C3}" srcOrd="0" destOrd="0" presId="urn:microsoft.com/office/officeart/2005/8/layout/default"/>
    <dgm:cxn modelId="{62B6CE6C-8C0D-4DEE-9AC4-1EBBF84401B4}" type="presOf" srcId="{88FD257B-8342-41D6-A4A8-E65848556BF4}" destId="{6A156A22-3ADC-48A4-B487-59F215BDD71A}" srcOrd="0" destOrd="0" presId="urn:microsoft.com/office/officeart/2005/8/layout/default"/>
    <dgm:cxn modelId="{0CD33856-A454-4089-8C04-0DD8205E619E}" srcId="{0244FD65-A213-4E74-B25C-E6586DBDAE71}" destId="{ACE5710F-45DA-4C59-BA7A-01D0F3247C21}" srcOrd="1" destOrd="0" parTransId="{542E5DFB-B944-4EBF-8EDF-CBCD76A3F9FC}" sibTransId="{53616CFE-B99A-4EB5-A2C5-A1C4C3E16687}"/>
    <dgm:cxn modelId="{EBA0FA9C-F2EA-4D0A-B2EF-D893017ACF24}" type="presOf" srcId="{7CDE917A-8D35-42D9-AC75-FB85C19967D8}" destId="{76DEF39A-BE05-4215-AF2F-D7BC69EDA5E3}" srcOrd="0" destOrd="0" presId="urn:microsoft.com/office/officeart/2005/8/layout/default"/>
    <dgm:cxn modelId="{B11580A3-7359-4EAC-BF0B-F620C485889E}" type="presOf" srcId="{0244FD65-A213-4E74-B25C-E6586DBDAE71}" destId="{966A46E1-AA2C-4D39-8E6E-E054F549EDDB}" srcOrd="0" destOrd="0" presId="urn:microsoft.com/office/officeart/2005/8/layout/default"/>
    <dgm:cxn modelId="{670F35E3-499C-446E-84C1-828B3138B724}" srcId="{0244FD65-A213-4E74-B25C-E6586DBDAE71}" destId="{7CDE917A-8D35-42D9-AC75-FB85C19967D8}" srcOrd="2" destOrd="0" parTransId="{86128EBB-2851-46E9-8D2D-00340D925892}" sibTransId="{E11B9D77-6E43-462B-A028-C18454C125C7}"/>
    <dgm:cxn modelId="{216C35F7-883E-4CBB-BA85-182718E0425E}" srcId="{0244FD65-A213-4E74-B25C-E6586DBDAE71}" destId="{88FD257B-8342-41D6-A4A8-E65848556BF4}" srcOrd="3" destOrd="0" parTransId="{403F64CA-8C5A-40A6-8127-047E357C0391}" sibTransId="{D85DC7A5-821F-4BA7-8FBA-E2711B2883B9}"/>
    <dgm:cxn modelId="{CACF726C-2E20-43AB-B449-814F2EAF343F}" type="presParOf" srcId="{966A46E1-AA2C-4D39-8E6E-E054F549EDDB}" destId="{AB448E25-E0EC-4D18-B919-67B51A329DE5}" srcOrd="0" destOrd="0" presId="urn:microsoft.com/office/officeart/2005/8/layout/default"/>
    <dgm:cxn modelId="{F04ADABA-02C6-45AA-8E9D-43E2944787C5}" type="presParOf" srcId="{966A46E1-AA2C-4D39-8E6E-E054F549EDDB}" destId="{F41F9AD9-B185-4E82-8994-B696AA3A78CC}" srcOrd="1" destOrd="0" presId="urn:microsoft.com/office/officeart/2005/8/layout/default"/>
    <dgm:cxn modelId="{861E2431-3467-48FB-8CF5-0233435CD372}" type="presParOf" srcId="{966A46E1-AA2C-4D39-8E6E-E054F549EDDB}" destId="{DAFC2FE2-0F3C-4A90-A574-3741D3ECC8C3}" srcOrd="2" destOrd="0" presId="urn:microsoft.com/office/officeart/2005/8/layout/default"/>
    <dgm:cxn modelId="{1E919F9B-5E1C-49CA-998E-8EE6637A5B21}" type="presParOf" srcId="{966A46E1-AA2C-4D39-8E6E-E054F549EDDB}" destId="{7F47AF65-8678-4DA8-ABFA-210A0CAD5798}" srcOrd="3" destOrd="0" presId="urn:microsoft.com/office/officeart/2005/8/layout/default"/>
    <dgm:cxn modelId="{4C4E5698-7723-4CE9-B144-E3665109D2C1}" type="presParOf" srcId="{966A46E1-AA2C-4D39-8E6E-E054F549EDDB}" destId="{76DEF39A-BE05-4215-AF2F-D7BC69EDA5E3}" srcOrd="4" destOrd="0" presId="urn:microsoft.com/office/officeart/2005/8/layout/default"/>
    <dgm:cxn modelId="{6FF0F44B-5441-4AE8-94BA-0ACAB5FA2379}" type="presParOf" srcId="{966A46E1-AA2C-4D39-8E6E-E054F549EDDB}" destId="{22A3C874-6163-441B-A1CE-233747A3D609}" srcOrd="5" destOrd="0" presId="urn:microsoft.com/office/officeart/2005/8/layout/default"/>
    <dgm:cxn modelId="{A848854D-5022-4566-B913-367750FBD4B7}" type="presParOf" srcId="{966A46E1-AA2C-4D39-8E6E-E054F549EDDB}" destId="{6A156A22-3ADC-48A4-B487-59F215BDD71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301D8-9550-44AA-85F5-852ECECD0C4F}">
      <dsp:nvSpPr>
        <dsp:cNvPr id="0" name=""/>
        <dsp:cNvSpPr/>
      </dsp:nvSpPr>
      <dsp:spPr>
        <a:xfrm>
          <a:off x="0"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A3133-FD2F-4DD3-96EA-039AC06BE523}">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How comfortable are you talking with kids about grief and loss?</a:t>
          </a:r>
        </a:p>
      </dsp:txBody>
      <dsp:txXfrm>
        <a:off x="398656" y="1088253"/>
        <a:ext cx="2959127" cy="1837317"/>
      </dsp:txXfrm>
    </dsp:sp>
    <dsp:sp modelId="{CC989F7A-9320-46FC-9E8E-97FFC8C4D4BF}">
      <dsp:nvSpPr>
        <dsp:cNvPr id="0" name=""/>
        <dsp:cNvSpPr/>
      </dsp:nvSpPr>
      <dsp:spPr>
        <a:xfrm>
          <a:off x="3756441"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2A7102-2A12-49FF-8E7A-FCA2DB8F6128}">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What comes up from you when you consider having to broach this topic with kids? </a:t>
          </a:r>
        </a:p>
      </dsp:txBody>
      <dsp:txXfrm>
        <a:off x="4155097" y="1088253"/>
        <a:ext cx="2959127" cy="1837317"/>
      </dsp:txXfrm>
    </dsp:sp>
    <dsp:sp modelId="{F8CAE504-6DE9-4228-9384-F6F3717225EC}">
      <dsp:nvSpPr>
        <dsp:cNvPr id="0" name=""/>
        <dsp:cNvSpPr/>
      </dsp:nvSpPr>
      <dsp:spPr>
        <a:xfrm>
          <a:off x="7512882"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7B377F-5DB8-490B-A32A-600B09A509E5}">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What would help ease anxiety? </a:t>
          </a:r>
        </a:p>
      </dsp:txBody>
      <dsp:txXfrm>
        <a:off x="7911539" y="1088253"/>
        <a:ext cx="2959127" cy="1837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E9367-D5DE-4E41-A963-F2B20575E934}">
      <dsp:nvSpPr>
        <dsp:cNvPr id="0" name=""/>
        <dsp:cNvSpPr/>
      </dsp:nvSpPr>
      <dsp:spPr>
        <a:xfrm>
          <a:off x="3364992" y="2177"/>
          <a:ext cx="3785616" cy="104746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Kenneth Doka</a:t>
          </a:r>
        </a:p>
      </dsp:txBody>
      <dsp:txXfrm>
        <a:off x="3416125" y="53310"/>
        <a:ext cx="3683350" cy="945199"/>
      </dsp:txXfrm>
    </dsp:sp>
    <dsp:sp modelId="{C302C3A6-CA81-4350-8D06-E9C67EA13D0C}">
      <dsp:nvSpPr>
        <dsp:cNvPr id="0" name=""/>
        <dsp:cNvSpPr/>
      </dsp:nvSpPr>
      <dsp:spPr>
        <a:xfrm>
          <a:off x="3364992" y="1102016"/>
          <a:ext cx="3785616" cy="1047465"/>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Relationship is not recognized</a:t>
          </a:r>
        </a:p>
      </dsp:txBody>
      <dsp:txXfrm>
        <a:off x="3416125" y="1153149"/>
        <a:ext cx="3683350" cy="945199"/>
      </dsp:txXfrm>
    </dsp:sp>
    <dsp:sp modelId="{56EF94FC-DA1D-4203-824D-A0DCA02D61E0}">
      <dsp:nvSpPr>
        <dsp:cNvPr id="0" name=""/>
        <dsp:cNvSpPr/>
      </dsp:nvSpPr>
      <dsp:spPr>
        <a:xfrm>
          <a:off x="3364992" y="2201855"/>
          <a:ext cx="3785616" cy="1047465"/>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Loss is not acknowledged</a:t>
          </a:r>
        </a:p>
      </dsp:txBody>
      <dsp:txXfrm>
        <a:off x="3416125" y="2252988"/>
        <a:ext cx="3683350" cy="945199"/>
      </dsp:txXfrm>
    </dsp:sp>
    <dsp:sp modelId="{56079DC0-2C58-4445-BB7E-F2ED3CD5C057}">
      <dsp:nvSpPr>
        <dsp:cNvPr id="0" name=""/>
        <dsp:cNvSpPr/>
      </dsp:nvSpPr>
      <dsp:spPr>
        <a:xfrm>
          <a:off x="3364992" y="3301694"/>
          <a:ext cx="3785616" cy="1047465"/>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Griever is not recognized</a:t>
          </a:r>
        </a:p>
      </dsp:txBody>
      <dsp:txXfrm>
        <a:off x="3416125" y="3352827"/>
        <a:ext cx="3683350" cy="9451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48E25-E0EC-4D18-B919-67B51A329DE5}">
      <dsp:nvSpPr>
        <dsp:cNvPr id="0" name=""/>
        <dsp:cNvSpPr/>
      </dsp:nvSpPr>
      <dsp:spPr>
        <a:xfrm>
          <a:off x="819" y="73062"/>
          <a:ext cx="3196393" cy="191783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Consciously use the word suicide </a:t>
          </a:r>
        </a:p>
      </dsp:txBody>
      <dsp:txXfrm>
        <a:off x="819" y="73062"/>
        <a:ext cx="3196393" cy="1917836"/>
      </dsp:txXfrm>
    </dsp:sp>
    <dsp:sp modelId="{DAFC2FE2-0F3C-4A90-A574-3741D3ECC8C3}">
      <dsp:nvSpPr>
        <dsp:cNvPr id="0" name=""/>
        <dsp:cNvSpPr/>
      </dsp:nvSpPr>
      <dsp:spPr>
        <a:xfrm>
          <a:off x="3516852" y="73062"/>
          <a:ext cx="3196393" cy="191783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Helps to destigmatize the word </a:t>
          </a:r>
        </a:p>
      </dsp:txBody>
      <dsp:txXfrm>
        <a:off x="3516852" y="73062"/>
        <a:ext cx="3196393" cy="1917836"/>
      </dsp:txXfrm>
    </dsp:sp>
    <dsp:sp modelId="{76DEF39A-BE05-4215-AF2F-D7BC69EDA5E3}">
      <dsp:nvSpPr>
        <dsp:cNvPr id="0" name=""/>
        <dsp:cNvSpPr/>
      </dsp:nvSpPr>
      <dsp:spPr>
        <a:xfrm>
          <a:off x="819" y="2310538"/>
          <a:ext cx="3196393" cy="191783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May define suicide as: took their own life, ended their own life, killed themselves </a:t>
          </a:r>
        </a:p>
      </dsp:txBody>
      <dsp:txXfrm>
        <a:off x="819" y="2310538"/>
        <a:ext cx="3196393" cy="1917836"/>
      </dsp:txXfrm>
    </dsp:sp>
    <dsp:sp modelId="{6A156A22-3ADC-48A4-B487-59F215BDD71A}">
      <dsp:nvSpPr>
        <dsp:cNvPr id="0" name=""/>
        <dsp:cNvSpPr/>
      </dsp:nvSpPr>
      <dsp:spPr>
        <a:xfrm>
          <a:off x="3516852" y="2310538"/>
          <a:ext cx="3196393" cy="191783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Talking about suicide with kids does not “plant ideas.” </a:t>
          </a:r>
        </a:p>
      </dsp:txBody>
      <dsp:txXfrm>
        <a:off x="3516852" y="2310538"/>
        <a:ext cx="3196393" cy="19178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330CF-87A7-4045-966A-A577CA496D39}">
      <dsp:nvSpPr>
        <dsp:cNvPr id="0" name=""/>
        <dsp:cNvSpPr/>
      </dsp:nvSpPr>
      <dsp:spPr>
        <a:xfrm>
          <a:off x="0" y="129186"/>
          <a:ext cx="5291663" cy="1718437"/>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dirty="0"/>
            <a:t>Myth: Using alcohol or other drugs is a choice, so if someone gets addicted, it’s their fault.</a:t>
          </a:r>
          <a:endParaRPr lang="en-US" sz="2000" kern="1200" dirty="0"/>
        </a:p>
      </dsp:txBody>
      <dsp:txXfrm>
        <a:off x="83887" y="213073"/>
        <a:ext cx="5123889" cy="1550663"/>
      </dsp:txXfrm>
    </dsp:sp>
    <dsp:sp modelId="{7D87F430-B3CD-484E-AD47-2C6FD9684BE8}">
      <dsp:nvSpPr>
        <dsp:cNvPr id="0" name=""/>
        <dsp:cNvSpPr/>
      </dsp:nvSpPr>
      <dsp:spPr>
        <a:xfrm>
          <a:off x="0" y="1905224"/>
          <a:ext cx="5291663" cy="1718437"/>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Reality: </a:t>
          </a:r>
          <a:r>
            <a:rPr lang="en-US" sz="2000" b="0" i="0" kern="1200"/>
            <a:t>No one would choose to become addicted, any more than they'd choose to get cancer. Addiction is a consequence of many contributing factors, including genetics, upbringing, trauma and other influences.</a:t>
          </a:r>
          <a:endParaRPr lang="en-US" sz="2000" kern="1200"/>
        </a:p>
      </dsp:txBody>
      <dsp:txXfrm>
        <a:off x="83887" y="1989111"/>
        <a:ext cx="5123889" cy="15506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CEED7-9649-4E42-B974-8EF921570BDC}">
      <dsp:nvSpPr>
        <dsp:cNvPr id="0" name=""/>
        <dsp:cNvSpPr/>
      </dsp:nvSpPr>
      <dsp:spPr>
        <a:xfrm>
          <a:off x="3117759" y="-270867"/>
          <a:ext cx="4280081" cy="4280081"/>
        </a:xfrm>
        <a:prstGeom prst="circularArrow">
          <a:avLst>
            <a:gd name="adj1" fmla="val 5689"/>
            <a:gd name="adj2" fmla="val 340510"/>
            <a:gd name="adj3" fmla="val 12309006"/>
            <a:gd name="adj4" fmla="val 18350955"/>
            <a:gd name="adj5" fmla="val 5908"/>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8193E3-A995-4FC9-8D96-FA91008C8E86}">
      <dsp:nvSpPr>
        <dsp:cNvPr id="0" name=""/>
        <dsp:cNvSpPr/>
      </dsp:nvSpPr>
      <dsp:spPr>
        <a:xfrm>
          <a:off x="3717428" y="642"/>
          <a:ext cx="3080742" cy="154037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Children often feel that it is their fault </a:t>
          </a:r>
        </a:p>
      </dsp:txBody>
      <dsp:txXfrm>
        <a:off x="3792623" y="75837"/>
        <a:ext cx="2930352" cy="1389981"/>
      </dsp:txXfrm>
    </dsp:sp>
    <dsp:sp modelId="{019ACDFD-7F72-4D99-A308-3941D2295AD3}">
      <dsp:nvSpPr>
        <dsp:cNvPr id="0" name=""/>
        <dsp:cNvSpPr/>
      </dsp:nvSpPr>
      <dsp:spPr>
        <a:xfrm>
          <a:off x="5339599" y="2810324"/>
          <a:ext cx="3080742" cy="1540371"/>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May blame another person </a:t>
          </a:r>
        </a:p>
      </dsp:txBody>
      <dsp:txXfrm>
        <a:off x="5414794" y="2885519"/>
        <a:ext cx="2930352" cy="1389981"/>
      </dsp:txXfrm>
    </dsp:sp>
    <dsp:sp modelId="{81235692-0C42-44BC-B174-FEB60605F32D}">
      <dsp:nvSpPr>
        <dsp:cNvPr id="0" name=""/>
        <dsp:cNvSpPr/>
      </dsp:nvSpPr>
      <dsp:spPr>
        <a:xfrm>
          <a:off x="2095258" y="2810324"/>
          <a:ext cx="3080742" cy="1540371"/>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Don’t try to minimize or take away guilt or blame </a:t>
          </a:r>
        </a:p>
      </dsp:txBody>
      <dsp:txXfrm>
        <a:off x="2170453" y="2885519"/>
        <a:ext cx="2930352" cy="13899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D5667-A21B-4E65-B876-E73489A866EB}">
      <dsp:nvSpPr>
        <dsp:cNvPr id="0" name=""/>
        <dsp:cNvSpPr/>
      </dsp:nvSpPr>
      <dsp:spPr>
        <a:xfrm>
          <a:off x="0" y="77180"/>
          <a:ext cx="6666833" cy="6879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“They went to sleep.”</a:t>
          </a:r>
        </a:p>
      </dsp:txBody>
      <dsp:txXfrm>
        <a:off x="33583" y="110763"/>
        <a:ext cx="6599667" cy="620794"/>
      </dsp:txXfrm>
    </dsp:sp>
    <dsp:sp modelId="{42EA1AAF-C8FA-43EC-A6F1-1765F346F573}">
      <dsp:nvSpPr>
        <dsp:cNvPr id="0" name=""/>
        <dsp:cNvSpPr/>
      </dsp:nvSpPr>
      <dsp:spPr>
        <a:xfrm>
          <a:off x="0" y="845780"/>
          <a:ext cx="6666833" cy="687960"/>
        </a:xfrm>
        <a:prstGeom prst="roundRect">
          <a:avLst/>
        </a:prstGeom>
        <a:gradFill rotWithShape="0">
          <a:gsLst>
            <a:gs pos="0">
              <a:schemeClr val="accent2">
                <a:hueOff val="1073936"/>
                <a:satOff val="-3082"/>
                <a:lumOff val="-4935"/>
                <a:alphaOff val="0"/>
                <a:satMod val="103000"/>
                <a:lumMod val="102000"/>
                <a:tint val="94000"/>
              </a:schemeClr>
            </a:gs>
            <a:gs pos="50000">
              <a:schemeClr val="accent2">
                <a:hueOff val="1073936"/>
                <a:satOff val="-3082"/>
                <a:lumOff val="-4935"/>
                <a:alphaOff val="0"/>
                <a:satMod val="110000"/>
                <a:lumMod val="100000"/>
                <a:shade val="100000"/>
              </a:schemeClr>
            </a:gs>
            <a:gs pos="100000">
              <a:schemeClr val="accent2">
                <a:hueOff val="1073936"/>
                <a:satOff val="-3082"/>
                <a:lumOff val="-49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“They took a long trip.”</a:t>
          </a:r>
        </a:p>
      </dsp:txBody>
      <dsp:txXfrm>
        <a:off x="33583" y="879363"/>
        <a:ext cx="6599667" cy="620794"/>
      </dsp:txXfrm>
    </dsp:sp>
    <dsp:sp modelId="{71263B60-0E6D-421C-9090-94663B2F4F29}">
      <dsp:nvSpPr>
        <dsp:cNvPr id="0" name=""/>
        <dsp:cNvSpPr/>
      </dsp:nvSpPr>
      <dsp:spPr>
        <a:xfrm>
          <a:off x="0" y="1614380"/>
          <a:ext cx="6666833" cy="687960"/>
        </a:xfrm>
        <a:prstGeom prst="roundRect">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Deceased</a:t>
          </a:r>
        </a:p>
      </dsp:txBody>
      <dsp:txXfrm>
        <a:off x="33583" y="1647963"/>
        <a:ext cx="6599667" cy="620794"/>
      </dsp:txXfrm>
    </dsp:sp>
    <dsp:sp modelId="{CB784830-842D-411D-9988-8B7795F52CB0}">
      <dsp:nvSpPr>
        <dsp:cNvPr id="0" name=""/>
        <dsp:cNvSpPr/>
      </dsp:nvSpPr>
      <dsp:spPr>
        <a:xfrm>
          <a:off x="0" y="2382980"/>
          <a:ext cx="6666833" cy="687960"/>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Passed away</a:t>
          </a:r>
        </a:p>
      </dsp:txBody>
      <dsp:txXfrm>
        <a:off x="33583" y="2416563"/>
        <a:ext cx="6599667" cy="620794"/>
      </dsp:txXfrm>
    </dsp:sp>
    <dsp:sp modelId="{3503B140-1B67-4C0C-8E36-7E9A6D797B1D}">
      <dsp:nvSpPr>
        <dsp:cNvPr id="0" name=""/>
        <dsp:cNvSpPr/>
      </dsp:nvSpPr>
      <dsp:spPr>
        <a:xfrm>
          <a:off x="0" y="3151580"/>
          <a:ext cx="6666833" cy="687960"/>
        </a:xfrm>
        <a:prstGeom prst="roundRect">
          <a:avLst/>
        </a:prstGeom>
        <a:gradFill rotWithShape="0">
          <a:gsLst>
            <a:gs pos="0">
              <a:schemeClr val="accent2">
                <a:hueOff val="4295743"/>
                <a:satOff val="-12329"/>
                <a:lumOff val="-19739"/>
                <a:alphaOff val="0"/>
                <a:satMod val="103000"/>
                <a:lumMod val="102000"/>
                <a:tint val="94000"/>
              </a:schemeClr>
            </a:gs>
            <a:gs pos="50000">
              <a:schemeClr val="accent2">
                <a:hueOff val="4295743"/>
                <a:satOff val="-12329"/>
                <a:lumOff val="-19739"/>
                <a:alphaOff val="0"/>
                <a:satMod val="110000"/>
                <a:lumMod val="100000"/>
                <a:shade val="100000"/>
              </a:schemeClr>
            </a:gs>
            <a:gs pos="100000">
              <a:schemeClr val="accent2">
                <a:hueOff val="4295743"/>
                <a:satOff val="-12329"/>
                <a:lumOff val="-197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These can be confusing to kids! </a:t>
          </a:r>
        </a:p>
      </dsp:txBody>
      <dsp:txXfrm>
        <a:off x="33583" y="3185163"/>
        <a:ext cx="6599667" cy="620794"/>
      </dsp:txXfrm>
    </dsp:sp>
    <dsp:sp modelId="{07D5C75C-D1DD-4917-85D4-F834E50F574A}">
      <dsp:nvSpPr>
        <dsp:cNvPr id="0" name=""/>
        <dsp:cNvSpPr/>
      </dsp:nvSpPr>
      <dsp:spPr>
        <a:xfrm>
          <a:off x="0" y="3920180"/>
          <a:ext cx="6666833" cy="687960"/>
        </a:xfrm>
        <a:prstGeom prst="roundRect">
          <a:avLst/>
        </a:prstGeom>
        <a:gradFill rotWithShape="0">
          <a:gsLst>
            <a:gs pos="0">
              <a:schemeClr val="accent2">
                <a:hueOff val="5369678"/>
                <a:satOff val="-15411"/>
                <a:lumOff val="-24674"/>
                <a:alphaOff val="0"/>
                <a:satMod val="103000"/>
                <a:lumMod val="102000"/>
                <a:tint val="94000"/>
              </a:schemeClr>
            </a:gs>
            <a:gs pos="50000">
              <a:schemeClr val="accent2">
                <a:hueOff val="5369678"/>
                <a:satOff val="-15411"/>
                <a:lumOff val="-24674"/>
                <a:alphaOff val="0"/>
                <a:satMod val="110000"/>
                <a:lumMod val="100000"/>
                <a:shade val="100000"/>
              </a:schemeClr>
            </a:gs>
            <a:gs pos="100000">
              <a:schemeClr val="accent2">
                <a:hueOff val="5369678"/>
                <a:satOff val="-15411"/>
                <a:lumOff val="-2467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Which euphemisms have you heard? </a:t>
          </a:r>
        </a:p>
      </dsp:txBody>
      <dsp:txXfrm>
        <a:off x="33583" y="3953763"/>
        <a:ext cx="6599667" cy="620794"/>
      </dsp:txXfrm>
    </dsp:sp>
    <dsp:sp modelId="{9853321B-172B-44D5-8F95-2C9FBE1AFA9D}">
      <dsp:nvSpPr>
        <dsp:cNvPr id="0" name=""/>
        <dsp:cNvSpPr/>
      </dsp:nvSpPr>
      <dsp:spPr>
        <a:xfrm>
          <a:off x="0" y="4688779"/>
          <a:ext cx="6666833" cy="68796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Why do you think we use them?</a:t>
          </a:r>
        </a:p>
      </dsp:txBody>
      <dsp:txXfrm>
        <a:off x="33583" y="4722362"/>
        <a:ext cx="6599667" cy="6207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26C8F-6DE9-4F4E-8FD3-64308177D863}">
      <dsp:nvSpPr>
        <dsp:cNvPr id="0" name=""/>
        <dsp:cNvSpPr/>
      </dsp:nvSpPr>
      <dsp:spPr>
        <a:xfrm>
          <a:off x="0" y="1080567"/>
          <a:ext cx="2957512" cy="18780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E7AC969-B587-422E-AFEA-C1DA54A6E96F}">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t>Peer support allows children and teens to feel like they are not-alone, and that they are able to share without judgment. </a:t>
          </a:r>
          <a:endParaRPr lang="en-US" sz="1900" kern="1200"/>
        </a:p>
      </dsp:txBody>
      <dsp:txXfrm>
        <a:off x="383617" y="1447754"/>
        <a:ext cx="2847502" cy="1768010"/>
      </dsp:txXfrm>
    </dsp:sp>
    <dsp:sp modelId="{7E9BABD0-976C-4F0E-9933-E12F1FAEC53D}">
      <dsp:nvSpPr>
        <dsp:cNvPr id="0" name=""/>
        <dsp:cNvSpPr/>
      </dsp:nvSpPr>
      <dsp:spPr>
        <a:xfrm>
          <a:off x="3614737" y="1080567"/>
          <a:ext cx="2957512" cy="18780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D1D076B-3EA2-4411-B0C6-69DE444AB3AD}">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t>Peer-support groups for grieving children and teens are a great resource! </a:t>
          </a:r>
          <a:endParaRPr lang="en-US" sz="1900" kern="1200"/>
        </a:p>
      </dsp:txBody>
      <dsp:txXfrm>
        <a:off x="3998355" y="1447754"/>
        <a:ext cx="2847502" cy="1768010"/>
      </dsp:txXfrm>
    </dsp:sp>
    <dsp:sp modelId="{FA805A06-FE4C-497A-AEDF-76793CD26C30}">
      <dsp:nvSpPr>
        <dsp:cNvPr id="0" name=""/>
        <dsp:cNvSpPr/>
      </dsp:nvSpPr>
      <dsp:spPr>
        <a:xfrm>
          <a:off x="7229475" y="1080567"/>
          <a:ext cx="2957512" cy="18780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B393E3B-640F-4324-8A08-F99BA795D721}">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t>It is therapeutic to know you aren’t alone! </a:t>
          </a:r>
          <a:endParaRPr lang="en-US" sz="1900" kern="1200"/>
        </a:p>
      </dsp:txBody>
      <dsp:txXfrm>
        <a:off x="7613092" y="1447754"/>
        <a:ext cx="2847502" cy="17680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A74D5-8146-4BB0-96BF-29E88CDF9F61}">
      <dsp:nvSpPr>
        <dsp:cNvPr id="0" name=""/>
        <dsp:cNvSpPr/>
      </dsp:nvSpPr>
      <dsp:spPr>
        <a:xfrm>
          <a:off x="0" y="318444"/>
          <a:ext cx="4977578" cy="95471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Kids and teens navigating loss may experience conflicting emotions </a:t>
          </a:r>
          <a:endParaRPr lang="en-US" sz="2400" kern="1200"/>
        </a:p>
      </dsp:txBody>
      <dsp:txXfrm>
        <a:off x="46606" y="365050"/>
        <a:ext cx="4884366" cy="861507"/>
      </dsp:txXfrm>
    </dsp:sp>
    <dsp:sp modelId="{6206721D-F001-47E3-8012-7D423A8351F2}">
      <dsp:nvSpPr>
        <dsp:cNvPr id="0" name=""/>
        <dsp:cNvSpPr/>
      </dsp:nvSpPr>
      <dsp:spPr>
        <a:xfrm>
          <a:off x="0" y="1342284"/>
          <a:ext cx="4977578" cy="95471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“I love my dad, but I’m angry that he took too many drugs and died.”</a:t>
          </a:r>
          <a:endParaRPr lang="en-US" sz="2400" kern="1200"/>
        </a:p>
      </dsp:txBody>
      <dsp:txXfrm>
        <a:off x="46606" y="1388890"/>
        <a:ext cx="4884366" cy="861507"/>
      </dsp:txXfrm>
    </dsp:sp>
    <dsp:sp modelId="{E8894F68-597D-45D7-8568-778BD35F9F85}">
      <dsp:nvSpPr>
        <dsp:cNvPr id="0" name=""/>
        <dsp:cNvSpPr/>
      </dsp:nvSpPr>
      <dsp:spPr>
        <a:xfrm>
          <a:off x="0" y="2366124"/>
          <a:ext cx="4977578" cy="95471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Allow space and normalize contradictory emotions! </a:t>
          </a:r>
          <a:endParaRPr lang="en-US" sz="2400" kern="1200"/>
        </a:p>
      </dsp:txBody>
      <dsp:txXfrm>
        <a:off x="46606" y="2412730"/>
        <a:ext cx="4884366" cy="8615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48E25-E0EC-4D18-B919-67B51A329DE5}">
      <dsp:nvSpPr>
        <dsp:cNvPr id="0" name=""/>
        <dsp:cNvSpPr/>
      </dsp:nvSpPr>
      <dsp:spPr>
        <a:xfrm>
          <a:off x="819" y="73062"/>
          <a:ext cx="3196393" cy="191783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Consciously use the word suicide </a:t>
          </a:r>
        </a:p>
      </dsp:txBody>
      <dsp:txXfrm>
        <a:off x="819" y="73062"/>
        <a:ext cx="3196393" cy="1917836"/>
      </dsp:txXfrm>
    </dsp:sp>
    <dsp:sp modelId="{DAFC2FE2-0F3C-4A90-A574-3741D3ECC8C3}">
      <dsp:nvSpPr>
        <dsp:cNvPr id="0" name=""/>
        <dsp:cNvSpPr/>
      </dsp:nvSpPr>
      <dsp:spPr>
        <a:xfrm>
          <a:off x="3516852" y="73062"/>
          <a:ext cx="3196393" cy="191783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Helps to destigmatize the word </a:t>
          </a:r>
        </a:p>
      </dsp:txBody>
      <dsp:txXfrm>
        <a:off x="3516852" y="73062"/>
        <a:ext cx="3196393" cy="1917836"/>
      </dsp:txXfrm>
    </dsp:sp>
    <dsp:sp modelId="{76DEF39A-BE05-4215-AF2F-D7BC69EDA5E3}">
      <dsp:nvSpPr>
        <dsp:cNvPr id="0" name=""/>
        <dsp:cNvSpPr/>
      </dsp:nvSpPr>
      <dsp:spPr>
        <a:xfrm>
          <a:off x="819" y="2310538"/>
          <a:ext cx="3196393" cy="191783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May define suicide as: took their own life, ended their own life, killed themselves </a:t>
          </a:r>
        </a:p>
      </dsp:txBody>
      <dsp:txXfrm>
        <a:off x="819" y="2310538"/>
        <a:ext cx="3196393" cy="1917836"/>
      </dsp:txXfrm>
    </dsp:sp>
    <dsp:sp modelId="{6A156A22-3ADC-48A4-B487-59F215BDD71A}">
      <dsp:nvSpPr>
        <dsp:cNvPr id="0" name=""/>
        <dsp:cNvSpPr/>
      </dsp:nvSpPr>
      <dsp:spPr>
        <a:xfrm>
          <a:off x="3516852" y="2310538"/>
          <a:ext cx="3196393" cy="191783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Talking about suicide with kids does not “plant ideas.” </a:t>
          </a:r>
        </a:p>
      </dsp:txBody>
      <dsp:txXfrm>
        <a:off x="3516852" y="2310538"/>
        <a:ext cx="3196393" cy="19178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5B31-B153-C025-A4AB-5273AFF240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59D784-9661-E122-A95F-19DE3DD3AA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C095BE-0E7B-50EE-D38F-7F87A504107A}"/>
              </a:ext>
            </a:extLst>
          </p:cNvPr>
          <p:cNvSpPr>
            <a:spLocks noGrp="1"/>
          </p:cNvSpPr>
          <p:nvPr>
            <p:ph type="dt" sz="half" idx="10"/>
          </p:nvPr>
        </p:nvSpPr>
        <p:spPr/>
        <p:txBody>
          <a:bodyPr/>
          <a:lstStyle/>
          <a:p>
            <a:fld id="{07EF0031-4208-4B30-B978-2D34006AAAA9}" type="datetimeFigureOut">
              <a:rPr lang="en-US" smtClean="0"/>
              <a:t>10/2/2025</a:t>
            </a:fld>
            <a:endParaRPr lang="en-US"/>
          </a:p>
        </p:txBody>
      </p:sp>
      <p:sp>
        <p:nvSpPr>
          <p:cNvPr id="5" name="Footer Placeholder 4">
            <a:extLst>
              <a:ext uri="{FF2B5EF4-FFF2-40B4-BE49-F238E27FC236}">
                <a16:creationId xmlns:a16="http://schemas.microsoft.com/office/drawing/2014/main" id="{DA45050D-C8AB-83D1-BE29-A648D3B1F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CF277-DF15-7063-0D8A-0358856C9144}"/>
              </a:ext>
            </a:extLst>
          </p:cNvPr>
          <p:cNvSpPr>
            <a:spLocks noGrp="1"/>
          </p:cNvSpPr>
          <p:nvPr>
            <p:ph type="sldNum" sz="quarter" idx="12"/>
          </p:nvPr>
        </p:nvSpPr>
        <p:spPr/>
        <p:txBody>
          <a:bodyPr/>
          <a:lstStyle/>
          <a:p>
            <a:fld id="{1150AE01-32F0-4A32-B8D3-59A857A3F4C1}" type="slidenum">
              <a:rPr lang="en-US" smtClean="0"/>
              <a:t>‹#›</a:t>
            </a:fld>
            <a:endParaRPr lang="en-US"/>
          </a:p>
        </p:txBody>
      </p:sp>
    </p:spTree>
    <p:extLst>
      <p:ext uri="{BB962C8B-B14F-4D97-AF65-F5344CB8AC3E}">
        <p14:creationId xmlns:p14="http://schemas.microsoft.com/office/powerpoint/2010/main" val="3399958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734AF-721F-4278-A5E2-6DC14B3273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680D75-8C27-05F3-493F-FF1D72356C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161B3-1881-A1A7-0CF3-E5A298F43F37}"/>
              </a:ext>
            </a:extLst>
          </p:cNvPr>
          <p:cNvSpPr>
            <a:spLocks noGrp="1"/>
          </p:cNvSpPr>
          <p:nvPr>
            <p:ph type="dt" sz="half" idx="10"/>
          </p:nvPr>
        </p:nvSpPr>
        <p:spPr/>
        <p:txBody>
          <a:bodyPr/>
          <a:lstStyle/>
          <a:p>
            <a:fld id="{07EF0031-4208-4B30-B978-2D34006AAAA9}" type="datetimeFigureOut">
              <a:rPr lang="en-US" smtClean="0"/>
              <a:t>10/2/2025</a:t>
            </a:fld>
            <a:endParaRPr lang="en-US"/>
          </a:p>
        </p:txBody>
      </p:sp>
      <p:sp>
        <p:nvSpPr>
          <p:cNvPr id="5" name="Footer Placeholder 4">
            <a:extLst>
              <a:ext uri="{FF2B5EF4-FFF2-40B4-BE49-F238E27FC236}">
                <a16:creationId xmlns:a16="http://schemas.microsoft.com/office/drawing/2014/main" id="{2B5F7EC5-1E6F-F86E-18B0-EE150166E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E9E6D-B9B2-3A46-845E-F5E3C83ABAEB}"/>
              </a:ext>
            </a:extLst>
          </p:cNvPr>
          <p:cNvSpPr>
            <a:spLocks noGrp="1"/>
          </p:cNvSpPr>
          <p:nvPr>
            <p:ph type="sldNum" sz="quarter" idx="12"/>
          </p:nvPr>
        </p:nvSpPr>
        <p:spPr/>
        <p:txBody>
          <a:bodyPr/>
          <a:lstStyle/>
          <a:p>
            <a:fld id="{1150AE01-32F0-4A32-B8D3-59A857A3F4C1}" type="slidenum">
              <a:rPr lang="en-US" smtClean="0"/>
              <a:t>‹#›</a:t>
            </a:fld>
            <a:endParaRPr lang="en-US"/>
          </a:p>
        </p:txBody>
      </p:sp>
    </p:spTree>
    <p:extLst>
      <p:ext uri="{BB962C8B-B14F-4D97-AF65-F5344CB8AC3E}">
        <p14:creationId xmlns:p14="http://schemas.microsoft.com/office/powerpoint/2010/main" val="2171956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3951A-6A24-631C-1965-C4F41E557C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C33E84-29FD-B87A-767A-4A5D395A6D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B1E5F8-EA09-EC59-AD8B-A205DAA43CD3}"/>
              </a:ext>
            </a:extLst>
          </p:cNvPr>
          <p:cNvSpPr>
            <a:spLocks noGrp="1"/>
          </p:cNvSpPr>
          <p:nvPr>
            <p:ph type="dt" sz="half" idx="10"/>
          </p:nvPr>
        </p:nvSpPr>
        <p:spPr/>
        <p:txBody>
          <a:bodyPr/>
          <a:lstStyle/>
          <a:p>
            <a:fld id="{07EF0031-4208-4B30-B978-2D34006AAAA9}" type="datetimeFigureOut">
              <a:rPr lang="en-US" smtClean="0"/>
              <a:t>10/2/2025</a:t>
            </a:fld>
            <a:endParaRPr lang="en-US"/>
          </a:p>
        </p:txBody>
      </p:sp>
      <p:sp>
        <p:nvSpPr>
          <p:cNvPr id="5" name="Footer Placeholder 4">
            <a:extLst>
              <a:ext uri="{FF2B5EF4-FFF2-40B4-BE49-F238E27FC236}">
                <a16:creationId xmlns:a16="http://schemas.microsoft.com/office/drawing/2014/main" id="{49BD0D0F-531A-C413-0D71-1E98F5FE4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2A4F7-788C-390B-FDCE-75979C75688A}"/>
              </a:ext>
            </a:extLst>
          </p:cNvPr>
          <p:cNvSpPr>
            <a:spLocks noGrp="1"/>
          </p:cNvSpPr>
          <p:nvPr>
            <p:ph type="sldNum" sz="quarter" idx="12"/>
          </p:nvPr>
        </p:nvSpPr>
        <p:spPr/>
        <p:txBody>
          <a:bodyPr/>
          <a:lstStyle/>
          <a:p>
            <a:fld id="{1150AE01-32F0-4A32-B8D3-59A857A3F4C1}" type="slidenum">
              <a:rPr lang="en-US" smtClean="0"/>
              <a:t>‹#›</a:t>
            </a:fld>
            <a:endParaRPr lang="en-US"/>
          </a:p>
        </p:txBody>
      </p:sp>
    </p:spTree>
    <p:extLst>
      <p:ext uri="{BB962C8B-B14F-4D97-AF65-F5344CB8AC3E}">
        <p14:creationId xmlns:p14="http://schemas.microsoft.com/office/powerpoint/2010/main" val="2206668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6272E9-6F47-47F9-BA5B-5F3F646FCEBD}"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1F8F2-371A-4389-A524-47E953691802}" type="slidenum">
              <a:rPr lang="en-US" smtClean="0"/>
              <a:t>‹#›</a:t>
            </a:fld>
            <a:endParaRPr lang="en-US"/>
          </a:p>
        </p:txBody>
      </p:sp>
    </p:spTree>
    <p:extLst>
      <p:ext uri="{BB962C8B-B14F-4D97-AF65-F5344CB8AC3E}">
        <p14:creationId xmlns:p14="http://schemas.microsoft.com/office/powerpoint/2010/main" val="365348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6272E9-6F47-47F9-BA5B-5F3F646FCEBD}"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C1F8F2-371A-4389-A524-47E953691802}" type="slidenum">
              <a:rPr lang="en-US" smtClean="0"/>
              <a:t>‹#›</a:t>
            </a:fld>
            <a:endParaRPr lang="en-US"/>
          </a:p>
        </p:txBody>
      </p:sp>
    </p:spTree>
    <p:extLst>
      <p:ext uri="{BB962C8B-B14F-4D97-AF65-F5344CB8AC3E}">
        <p14:creationId xmlns:p14="http://schemas.microsoft.com/office/powerpoint/2010/main" val="219157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DD0B-71DD-A60D-4996-AB5A61F23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D5510-53EE-C366-F9E6-D4B9338D28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B93C46-98B7-D9A0-02DB-17626E05432B}"/>
              </a:ext>
            </a:extLst>
          </p:cNvPr>
          <p:cNvSpPr>
            <a:spLocks noGrp="1"/>
          </p:cNvSpPr>
          <p:nvPr>
            <p:ph type="dt" sz="half" idx="10"/>
          </p:nvPr>
        </p:nvSpPr>
        <p:spPr/>
        <p:txBody>
          <a:bodyPr/>
          <a:lstStyle/>
          <a:p>
            <a:fld id="{07EF0031-4208-4B30-B978-2D34006AAAA9}" type="datetimeFigureOut">
              <a:rPr lang="en-US" smtClean="0"/>
              <a:t>10/2/2025</a:t>
            </a:fld>
            <a:endParaRPr lang="en-US"/>
          </a:p>
        </p:txBody>
      </p:sp>
      <p:sp>
        <p:nvSpPr>
          <p:cNvPr id="5" name="Footer Placeholder 4">
            <a:extLst>
              <a:ext uri="{FF2B5EF4-FFF2-40B4-BE49-F238E27FC236}">
                <a16:creationId xmlns:a16="http://schemas.microsoft.com/office/drawing/2014/main" id="{89C035F3-CE94-ECB5-7741-7135E8698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2BA57-1800-C6FE-72CB-944CB1C6D07A}"/>
              </a:ext>
            </a:extLst>
          </p:cNvPr>
          <p:cNvSpPr>
            <a:spLocks noGrp="1"/>
          </p:cNvSpPr>
          <p:nvPr>
            <p:ph type="sldNum" sz="quarter" idx="12"/>
          </p:nvPr>
        </p:nvSpPr>
        <p:spPr/>
        <p:txBody>
          <a:bodyPr/>
          <a:lstStyle/>
          <a:p>
            <a:fld id="{1150AE01-32F0-4A32-B8D3-59A857A3F4C1}" type="slidenum">
              <a:rPr lang="en-US" smtClean="0"/>
              <a:t>‹#›</a:t>
            </a:fld>
            <a:endParaRPr lang="en-US"/>
          </a:p>
        </p:txBody>
      </p:sp>
    </p:spTree>
    <p:extLst>
      <p:ext uri="{BB962C8B-B14F-4D97-AF65-F5344CB8AC3E}">
        <p14:creationId xmlns:p14="http://schemas.microsoft.com/office/powerpoint/2010/main" val="269367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71FD-89D3-D76A-0DD8-6335E0A27F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E893CB-3FE3-8DFD-6A50-DC296135A0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E700D0-9D2D-C31D-BA4D-EF9AFD49F6F3}"/>
              </a:ext>
            </a:extLst>
          </p:cNvPr>
          <p:cNvSpPr>
            <a:spLocks noGrp="1"/>
          </p:cNvSpPr>
          <p:nvPr>
            <p:ph type="dt" sz="half" idx="10"/>
          </p:nvPr>
        </p:nvSpPr>
        <p:spPr/>
        <p:txBody>
          <a:bodyPr/>
          <a:lstStyle/>
          <a:p>
            <a:fld id="{07EF0031-4208-4B30-B978-2D34006AAAA9}" type="datetimeFigureOut">
              <a:rPr lang="en-US" smtClean="0"/>
              <a:t>10/2/2025</a:t>
            </a:fld>
            <a:endParaRPr lang="en-US"/>
          </a:p>
        </p:txBody>
      </p:sp>
      <p:sp>
        <p:nvSpPr>
          <p:cNvPr id="5" name="Footer Placeholder 4">
            <a:extLst>
              <a:ext uri="{FF2B5EF4-FFF2-40B4-BE49-F238E27FC236}">
                <a16:creationId xmlns:a16="http://schemas.microsoft.com/office/drawing/2014/main" id="{77A9AB3D-C376-1CE9-0855-034993866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16570-3C58-F064-47F2-D6FD6465EDAF}"/>
              </a:ext>
            </a:extLst>
          </p:cNvPr>
          <p:cNvSpPr>
            <a:spLocks noGrp="1"/>
          </p:cNvSpPr>
          <p:nvPr>
            <p:ph type="sldNum" sz="quarter" idx="12"/>
          </p:nvPr>
        </p:nvSpPr>
        <p:spPr/>
        <p:txBody>
          <a:bodyPr/>
          <a:lstStyle/>
          <a:p>
            <a:fld id="{1150AE01-32F0-4A32-B8D3-59A857A3F4C1}" type="slidenum">
              <a:rPr lang="en-US" smtClean="0"/>
              <a:t>‹#›</a:t>
            </a:fld>
            <a:endParaRPr lang="en-US"/>
          </a:p>
        </p:txBody>
      </p:sp>
    </p:spTree>
    <p:extLst>
      <p:ext uri="{BB962C8B-B14F-4D97-AF65-F5344CB8AC3E}">
        <p14:creationId xmlns:p14="http://schemas.microsoft.com/office/powerpoint/2010/main" val="25518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B7EF-1617-9827-9DB1-B3CCC7FB9B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EFD55D-7C53-47FC-D567-13A53D89B6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08C079-15E0-2B22-D243-8C48D4E7E2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ACBACE-8F8A-1CEC-5F19-53F8C75879F5}"/>
              </a:ext>
            </a:extLst>
          </p:cNvPr>
          <p:cNvSpPr>
            <a:spLocks noGrp="1"/>
          </p:cNvSpPr>
          <p:nvPr>
            <p:ph type="dt" sz="half" idx="10"/>
          </p:nvPr>
        </p:nvSpPr>
        <p:spPr/>
        <p:txBody>
          <a:bodyPr/>
          <a:lstStyle/>
          <a:p>
            <a:fld id="{07EF0031-4208-4B30-B978-2D34006AAAA9}" type="datetimeFigureOut">
              <a:rPr lang="en-US" smtClean="0"/>
              <a:t>10/2/2025</a:t>
            </a:fld>
            <a:endParaRPr lang="en-US"/>
          </a:p>
        </p:txBody>
      </p:sp>
      <p:sp>
        <p:nvSpPr>
          <p:cNvPr id="6" name="Footer Placeholder 5">
            <a:extLst>
              <a:ext uri="{FF2B5EF4-FFF2-40B4-BE49-F238E27FC236}">
                <a16:creationId xmlns:a16="http://schemas.microsoft.com/office/drawing/2014/main" id="{B12B449F-1C70-174F-E053-323A140453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BE5132-A1F0-D8B0-8999-93898AFBF530}"/>
              </a:ext>
            </a:extLst>
          </p:cNvPr>
          <p:cNvSpPr>
            <a:spLocks noGrp="1"/>
          </p:cNvSpPr>
          <p:nvPr>
            <p:ph type="sldNum" sz="quarter" idx="12"/>
          </p:nvPr>
        </p:nvSpPr>
        <p:spPr/>
        <p:txBody>
          <a:bodyPr/>
          <a:lstStyle/>
          <a:p>
            <a:fld id="{1150AE01-32F0-4A32-B8D3-59A857A3F4C1}" type="slidenum">
              <a:rPr lang="en-US" smtClean="0"/>
              <a:t>‹#›</a:t>
            </a:fld>
            <a:endParaRPr lang="en-US"/>
          </a:p>
        </p:txBody>
      </p:sp>
    </p:spTree>
    <p:extLst>
      <p:ext uri="{BB962C8B-B14F-4D97-AF65-F5344CB8AC3E}">
        <p14:creationId xmlns:p14="http://schemas.microsoft.com/office/powerpoint/2010/main" val="2835483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7904D-A020-31FB-28F6-9F177652D8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5456CD-5524-F679-2167-E707880C6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AF5343-95FD-3FAA-1F36-DA5D4A3A85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1CEFBA-E5E7-6037-A3A3-3EB49FF345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A93EE6-4F33-D1F1-9FE2-524025AC51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4DA22C-2E92-F03B-2FAA-3096F955AA3A}"/>
              </a:ext>
            </a:extLst>
          </p:cNvPr>
          <p:cNvSpPr>
            <a:spLocks noGrp="1"/>
          </p:cNvSpPr>
          <p:nvPr>
            <p:ph type="dt" sz="half" idx="10"/>
          </p:nvPr>
        </p:nvSpPr>
        <p:spPr/>
        <p:txBody>
          <a:bodyPr/>
          <a:lstStyle/>
          <a:p>
            <a:fld id="{07EF0031-4208-4B30-B978-2D34006AAAA9}" type="datetimeFigureOut">
              <a:rPr lang="en-US" smtClean="0"/>
              <a:t>10/2/2025</a:t>
            </a:fld>
            <a:endParaRPr lang="en-US"/>
          </a:p>
        </p:txBody>
      </p:sp>
      <p:sp>
        <p:nvSpPr>
          <p:cNvPr id="8" name="Footer Placeholder 7">
            <a:extLst>
              <a:ext uri="{FF2B5EF4-FFF2-40B4-BE49-F238E27FC236}">
                <a16:creationId xmlns:a16="http://schemas.microsoft.com/office/drawing/2014/main" id="{C1B6B46A-6A1C-ED45-4BC2-5F1D14CC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C5FF9A-113C-88EC-DF80-C169BF93E583}"/>
              </a:ext>
            </a:extLst>
          </p:cNvPr>
          <p:cNvSpPr>
            <a:spLocks noGrp="1"/>
          </p:cNvSpPr>
          <p:nvPr>
            <p:ph type="sldNum" sz="quarter" idx="12"/>
          </p:nvPr>
        </p:nvSpPr>
        <p:spPr/>
        <p:txBody>
          <a:bodyPr/>
          <a:lstStyle/>
          <a:p>
            <a:fld id="{1150AE01-32F0-4A32-B8D3-59A857A3F4C1}" type="slidenum">
              <a:rPr lang="en-US" smtClean="0"/>
              <a:t>‹#›</a:t>
            </a:fld>
            <a:endParaRPr lang="en-US"/>
          </a:p>
        </p:txBody>
      </p:sp>
    </p:spTree>
    <p:extLst>
      <p:ext uri="{BB962C8B-B14F-4D97-AF65-F5344CB8AC3E}">
        <p14:creationId xmlns:p14="http://schemas.microsoft.com/office/powerpoint/2010/main" val="4194499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B69F-C63C-08C9-EF5D-861D0305F4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E2C5F0-F219-C475-7D1E-E7C840987024}"/>
              </a:ext>
            </a:extLst>
          </p:cNvPr>
          <p:cNvSpPr>
            <a:spLocks noGrp="1"/>
          </p:cNvSpPr>
          <p:nvPr>
            <p:ph type="dt" sz="half" idx="10"/>
          </p:nvPr>
        </p:nvSpPr>
        <p:spPr/>
        <p:txBody>
          <a:bodyPr/>
          <a:lstStyle/>
          <a:p>
            <a:fld id="{07EF0031-4208-4B30-B978-2D34006AAAA9}" type="datetimeFigureOut">
              <a:rPr lang="en-US" smtClean="0"/>
              <a:t>10/2/2025</a:t>
            </a:fld>
            <a:endParaRPr lang="en-US"/>
          </a:p>
        </p:txBody>
      </p:sp>
      <p:sp>
        <p:nvSpPr>
          <p:cNvPr id="4" name="Footer Placeholder 3">
            <a:extLst>
              <a:ext uri="{FF2B5EF4-FFF2-40B4-BE49-F238E27FC236}">
                <a16:creationId xmlns:a16="http://schemas.microsoft.com/office/drawing/2014/main" id="{C21A2E48-3152-86B1-CB62-4878AA564B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6A7DEC-89A9-CB4D-E171-05290D21CADD}"/>
              </a:ext>
            </a:extLst>
          </p:cNvPr>
          <p:cNvSpPr>
            <a:spLocks noGrp="1"/>
          </p:cNvSpPr>
          <p:nvPr>
            <p:ph type="sldNum" sz="quarter" idx="12"/>
          </p:nvPr>
        </p:nvSpPr>
        <p:spPr/>
        <p:txBody>
          <a:bodyPr/>
          <a:lstStyle/>
          <a:p>
            <a:fld id="{1150AE01-32F0-4A32-B8D3-59A857A3F4C1}" type="slidenum">
              <a:rPr lang="en-US" smtClean="0"/>
              <a:t>‹#›</a:t>
            </a:fld>
            <a:endParaRPr lang="en-US"/>
          </a:p>
        </p:txBody>
      </p:sp>
    </p:spTree>
    <p:extLst>
      <p:ext uri="{BB962C8B-B14F-4D97-AF65-F5344CB8AC3E}">
        <p14:creationId xmlns:p14="http://schemas.microsoft.com/office/powerpoint/2010/main" val="254236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65507-6B1E-0628-5464-BED5C74BE0A5}"/>
              </a:ext>
            </a:extLst>
          </p:cNvPr>
          <p:cNvSpPr>
            <a:spLocks noGrp="1"/>
          </p:cNvSpPr>
          <p:nvPr>
            <p:ph type="dt" sz="half" idx="10"/>
          </p:nvPr>
        </p:nvSpPr>
        <p:spPr/>
        <p:txBody>
          <a:bodyPr/>
          <a:lstStyle/>
          <a:p>
            <a:fld id="{07EF0031-4208-4B30-B978-2D34006AAAA9}" type="datetimeFigureOut">
              <a:rPr lang="en-US" smtClean="0"/>
              <a:t>10/2/2025</a:t>
            </a:fld>
            <a:endParaRPr lang="en-US"/>
          </a:p>
        </p:txBody>
      </p:sp>
      <p:sp>
        <p:nvSpPr>
          <p:cNvPr id="3" name="Footer Placeholder 2">
            <a:extLst>
              <a:ext uri="{FF2B5EF4-FFF2-40B4-BE49-F238E27FC236}">
                <a16:creationId xmlns:a16="http://schemas.microsoft.com/office/drawing/2014/main" id="{DA85873A-104C-ABBF-E5FF-94DE168ED7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41F570-2A45-BCA9-C513-674AD28DDD1C}"/>
              </a:ext>
            </a:extLst>
          </p:cNvPr>
          <p:cNvSpPr>
            <a:spLocks noGrp="1"/>
          </p:cNvSpPr>
          <p:nvPr>
            <p:ph type="sldNum" sz="quarter" idx="12"/>
          </p:nvPr>
        </p:nvSpPr>
        <p:spPr/>
        <p:txBody>
          <a:bodyPr/>
          <a:lstStyle/>
          <a:p>
            <a:fld id="{1150AE01-32F0-4A32-B8D3-59A857A3F4C1}" type="slidenum">
              <a:rPr lang="en-US" smtClean="0"/>
              <a:t>‹#›</a:t>
            </a:fld>
            <a:endParaRPr lang="en-US"/>
          </a:p>
        </p:txBody>
      </p:sp>
    </p:spTree>
    <p:extLst>
      <p:ext uri="{BB962C8B-B14F-4D97-AF65-F5344CB8AC3E}">
        <p14:creationId xmlns:p14="http://schemas.microsoft.com/office/powerpoint/2010/main" val="426767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C39F-8269-A612-0455-E2ED42ABDA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1092A2-8F57-31BA-73B7-2823DF3F56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F302F8-2C4F-B1BA-250E-BCBC6DCDB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12D84B-C492-4940-0DCC-FA378307274C}"/>
              </a:ext>
            </a:extLst>
          </p:cNvPr>
          <p:cNvSpPr>
            <a:spLocks noGrp="1"/>
          </p:cNvSpPr>
          <p:nvPr>
            <p:ph type="dt" sz="half" idx="10"/>
          </p:nvPr>
        </p:nvSpPr>
        <p:spPr/>
        <p:txBody>
          <a:bodyPr/>
          <a:lstStyle/>
          <a:p>
            <a:fld id="{07EF0031-4208-4B30-B978-2D34006AAAA9}" type="datetimeFigureOut">
              <a:rPr lang="en-US" smtClean="0"/>
              <a:t>10/2/2025</a:t>
            </a:fld>
            <a:endParaRPr lang="en-US"/>
          </a:p>
        </p:txBody>
      </p:sp>
      <p:sp>
        <p:nvSpPr>
          <p:cNvPr id="6" name="Footer Placeholder 5">
            <a:extLst>
              <a:ext uri="{FF2B5EF4-FFF2-40B4-BE49-F238E27FC236}">
                <a16:creationId xmlns:a16="http://schemas.microsoft.com/office/drawing/2014/main" id="{557EAF90-79BB-6438-F421-3080C1661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277EF9-7A7F-C4C2-CE7C-B13BF79DC7DC}"/>
              </a:ext>
            </a:extLst>
          </p:cNvPr>
          <p:cNvSpPr>
            <a:spLocks noGrp="1"/>
          </p:cNvSpPr>
          <p:nvPr>
            <p:ph type="sldNum" sz="quarter" idx="12"/>
          </p:nvPr>
        </p:nvSpPr>
        <p:spPr/>
        <p:txBody>
          <a:bodyPr/>
          <a:lstStyle/>
          <a:p>
            <a:fld id="{1150AE01-32F0-4A32-B8D3-59A857A3F4C1}" type="slidenum">
              <a:rPr lang="en-US" smtClean="0"/>
              <a:t>‹#›</a:t>
            </a:fld>
            <a:endParaRPr lang="en-US"/>
          </a:p>
        </p:txBody>
      </p:sp>
    </p:spTree>
    <p:extLst>
      <p:ext uri="{BB962C8B-B14F-4D97-AF65-F5344CB8AC3E}">
        <p14:creationId xmlns:p14="http://schemas.microsoft.com/office/powerpoint/2010/main" val="290021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7C7B-E0A4-42CC-D42C-F5B06A9BE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B1145A-BD5F-0B05-B4B1-D21FA9EBE1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CE68DF-900F-CD19-D29E-0E12C773CA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D6E93E-45DE-65EE-5E2D-A9CA70C93981}"/>
              </a:ext>
            </a:extLst>
          </p:cNvPr>
          <p:cNvSpPr>
            <a:spLocks noGrp="1"/>
          </p:cNvSpPr>
          <p:nvPr>
            <p:ph type="dt" sz="half" idx="10"/>
          </p:nvPr>
        </p:nvSpPr>
        <p:spPr/>
        <p:txBody>
          <a:bodyPr/>
          <a:lstStyle/>
          <a:p>
            <a:fld id="{07EF0031-4208-4B30-B978-2D34006AAAA9}" type="datetimeFigureOut">
              <a:rPr lang="en-US" smtClean="0"/>
              <a:t>10/2/2025</a:t>
            </a:fld>
            <a:endParaRPr lang="en-US"/>
          </a:p>
        </p:txBody>
      </p:sp>
      <p:sp>
        <p:nvSpPr>
          <p:cNvPr id="6" name="Footer Placeholder 5">
            <a:extLst>
              <a:ext uri="{FF2B5EF4-FFF2-40B4-BE49-F238E27FC236}">
                <a16:creationId xmlns:a16="http://schemas.microsoft.com/office/drawing/2014/main" id="{255ECC9C-03AB-6B34-47BA-27A0554E09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C3CAD6-B09E-927F-BEEA-F4A37F48C58E}"/>
              </a:ext>
            </a:extLst>
          </p:cNvPr>
          <p:cNvSpPr>
            <a:spLocks noGrp="1"/>
          </p:cNvSpPr>
          <p:nvPr>
            <p:ph type="sldNum" sz="quarter" idx="12"/>
          </p:nvPr>
        </p:nvSpPr>
        <p:spPr/>
        <p:txBody>
          <a:bodyPr/>
          <a:lstStyle/>
          <a:p>
            <a:fld id="{1150AE01-32F0-4A32-B8D3-59A857A3F4C1}" type="slidenum">
              <a:rPr lang="en-US" smtClean="0"/>
              <a:t>‹#›</a:t>
            </a:fld>
            <a:endParaRPr lang="en-US"/>
          </a:p>
        </p:txBody>
      </p:sp>
    </p:spTree>
    <p:extLst>
      <p:ext uri="{BB962C8B-B14F-4D97-AF65-F5344CB8AC3E}">
        <p14:creationId xmlns:p14="http://schemas.microsoft.com/office/powerpoint/2010/main" val="88337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97C63F-A5C5-A346-CB26-B95C1BEC9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86F64D-B8F3-956D-DAEC-0581BEB90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F6FB7-95D9-17CA-1E13-E113BC2AD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EF0031-4208-4B30-B978-2D34006AAAA9}" type="datetimeFigureOut">
              <a:rPr lang="en-US" smtClean="0"/>
              <a:t>10/2/2025</a:t>
            </a:fld>
            <a:endParaRPr lang="en-US"/>
          </a:p>
        </p:txBody>
      </p:sp>
      <p:sp>
        <p:nvSpPr>
          <p:cNvPr id="5" name="Footer Placeholder 4">
            <a:extLst>
              <a:ext uri="{FF2B5EF4-FFF2-40B4-BE49-F238E27FC236}">
                <a16:creationId xmlns:a16="http://schemas.microsoft.com/office/drawing/2014/main" id="{268FDC65-FB8E-40D3-DD47-61C0D35EAE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FCB50C9-4AB5-8661-B615-29C2D3891D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50AE01-32F0-4A32-B8D3-59A857A3F4C1}" type="slidenum">
              <a:rPr lang="en-US" smtClean="0"/>
              <a:t>‹#›</a:t>
            </a:fld>
            <a:endParaRPr lang="en-US"/>
          </a:p>
        </p:txBody>
      </p:sp>
    </p:spTree>
    <p:extLst>
      <p:ext uri="{BB962C8B-B14F-4D97-AF65-F5344CB8AC3E}">
        <p14:creationId xmlns:p14="http://schemas.microsoft.com/office/powerpoint/2010/main" val="426237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s://www.campbellpropertymanagement.com/blog/2021/07/15/great-advice-from-a-condo-attorney-do-not-be-creative-in-charging-tenants-additional-fees-when-moving-in/" TargetMode="External"/><Relationship Id="rId13" Type="http://schemas.openxmlformats.org/officeDocument/2006/relationships/hyperlink" Target="https://creativecommons.org/licenses/by-nc-sa/3.0/" TargetMode="External"/><Relationship Id="rId3" Type="http://schemas.openxmlformats.org/officeDocument/2006/relationships/hyperlink" Target="https://www.piqsels.com/en/public-domain-photo-svmpb" TargetMode="External"/><Relationship Id="rId7" Type="http://schemas.openxmlformats.org/officeDocument/2006/relationships/image" Target="../media/image14.jpeg"/><Relationship Id="rId12" Type="http://schemas.openxmlformats.org/officeDocument/2006/relationships/hyperlink" Target="https://www.piqsels.com/en/public-domain-photo-fouse" TargetMode="Externa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hyperlink" Target="https://publicdomainpictures.net/view-image.php?image=128478&amp;picture=&amp;jazyk=ro" TargetMode="External"/><Relationship Id="rId11" Type="http://schemas.openxmlformats.org/officeDocument/2006/relationships/image" Target="../media/image16.jpg"/><Relationship Id="rId5" Type="http://schemas.openxmlformats.org/officeDocument/2006/relationships/image" Target="../media/image13.jpg"/><Relationship Id="rId10" Type="http://schemas.openxmlformats.org/officeDocument/2006/relationships/hyperlink" Target="https://nobaproject.com/modules/forgetting-and-amnesia" TargetMode="External"/><Relationship Id="rId4" Type="http://schemas.openxmlformats.org/officeDocument/2006/relationships/image" Target="../media/image12.jpg"/><Relationship Id="rId9" Type="http://schemas.openxmlformats.org/officeDocument/2006/relationships/image" Target="../media/image15.jpg"/><Relationship Id="rId14" Type="http://schemas.openxmlformats.org/officeDocument/2006/relationships/hyperlink" Target="https://creativecommons.org/licenses/by-nd/3.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hyperlink" Target="https://www.thymindoman.com/tag/plato/"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piqsels.com/en/public-domain-photo-zblqx/download"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piqsels.com/en/public-domain-photo-spckh"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grievingstudents.org/" TargetMode="Externa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hyperlink" Target="https://nacg.org/" TargetMode="External"/><Relationship Id="rId1" Type="http://schemas.openxmlformats.org/officeDocument/2006/relationships/slideLayout" Target="../slideLayouts/slideLayout6.xml"/><Relationship Id="rId6" Type="http://schemas.openxmlformats.org/officeDocument/2006/relationships/hyperlink" Target="https://www.dougy.org/" TargetMode="External"/><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hyperlink" Target="https://www.newyorklife.com/foundation/bereavement-support" TargetMode="External"/><Relationship Id="rId4" Type="http://schemas.openxmlformats.org/officeDocument/2006/relationships/hyperlink" Target="https://www.adec.org/default.aspx" TargetMode="External"/><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Kailey@allrefuge.com" TargetMode="External"/><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s://unknowncystic.com/2012/05/" TargetMode="External"/><Relationship Id="rId2" Type="http://schemas.openxmlformats.org/officeDocument/2006/relationships/image" Target="../media/image39.jpg"/><Relationship Id="rId1" Type="http://schemas.openxmlformats.org/officeDocument/2006/relationships/slideLayout" Target="../slideLayouts/slideLayout13.xml"/><Relationship Id="rId4" Type="http://schemas.openxmlformats.org/officeDocument/2006/relationships/hyperlink" Target="https://creativecommons.org/licenses/by-nc/3.0/"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mailto:kailey@allrefuge.com"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vopidoy.tistory.com/entry/%EC%82%AC%EB%9E%91-%EC%96%B8%EC%96%B4-5%EA%B0%80%EC%A7%80-%EC%9C%A0%ED%98%95%EA%B3%BC-%EC%9D%98%EB%AF%B8"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m/search?sca_esv=9594ada01a48a169&amp;rlz=1C1GCEA_enUS1055US1055&amp;cs=1&amp;sxsrf=AE3TifOsMGtUbBwM6e1ictffSLs19BxHhg%3A1758559210020&amp;q=Alzheimer%27s+disease&amp;sa=X&amp;ved=2ahUKEwiT54vI5-yPAxU-wvACHZd_PQYQxccNegQIBBAB&amp;mstk=AUtExfBlsa-I6HELLa3YM55tN-ao-pNMcw2OyN1JYOux0s3jDeALJSl2ek59UZNJKgEPurS4EGeCsY4omO5XeSU1HoYumwC1BvlBWQ5yhoYRXC3FI-FbO73uC56Ggwej8NqOJ1As4dBKNEtFHaMs5kVG_wnv11eWRJBj9TwvxGb-3HDWYQ2oiokLOxj7IafKjZxYK315ABp_gRm5ryvr_CbtstQS9a9WpLypKeuANgFr-Vrhq8Nij0aBKlz3bo7Cn_FytV2Ud3YE-NYEQMgS78Olg0RF&amp;csui=3" TargetMode="External"/><Relationship Id="rId2" Type="http://schemas.openxmlformats.org/officeDocument/2006/relationships/hyperlink" Target="https://www.google.com/search?sca_esv=9594ada01a48a169&amp;rlz=1C1GCEA_enUS1055US1055&amp;cs=1&amp;sxsrf=AE3TifOsMGtUbBwM6e1ictffSLs19BxHhg%3A1758559210020&amp;q=Pauline+Boss&amp;sa=X&amp;ved=2ahUKEwiT54vI5-yPAxU-wvACHZd_PQYQxccNegQIAxAB&amp;mstk=AUtExfBlsa-I6HELLa3YM55tN-ao-pNMcw2OyN1JYOux0s3jDeALJSl2ek59UZNJKgEPurS4EGeCsY4omO5XeSU1HoYumwC1BvlBWQ5yhoYRXC3FI-FbO73uC56Ggwej8NqOJ1As4dBKNEtFHaMs5kVG_wnv11eWRJBj9TwvxGb-3HDWYQ2oiokLOxj7IafKjZxYK315ABp_gRm5ryvr_CbtstQS9a9WpLypKeuANgFr-Vrhq8Nij0aBKlz3bo7Cn_FytV2Ud3YE-NYEQMgS78Olg0RF&amp;csui=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ruestorieshonestlies.blogspot.com/2015/"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mateur rainbow painting">
            <a:extLst>
              <a:ext uri="{FF2B5EF4-FFF2-40B4-BE49-F238E27FC236}">
                <a16:creationId xmlns:a16="http://schemas.microsoft.com/office/drawing/2014/main" id="{47540A85-03F7-9E59-B8BC-083D9403B847}"/>
              </a:ext>
            </a:extLst>
          </p:cNvPr>
          <p:cNvPicPr>
            <a:picLocks noChangeAspect="1"/>
          </p:cNvPicPr>
          <p:nvPr/>
        </p:nvPicPr>
        <p:blipFill>
          <a:blip r:embed="rId2">
            <a:extLst>
              <a:ext uri="{28A0092B-C50C-407E-A947-70E740481C1C}">
                <a14:useLocalDpi xmlns:a14="http://schemas.microsoft.com/office/drawing/2010/main" val="0"/>
              </a:ext>
            </a:extLst>
          </a:blip>
          <a:srcRect l="17055" r="13894" b="-1"/>
          <a:stretch>
            <a:fillRect/>
          </a:stretch>
        </p:blipFill>
        <p:spPr>
          <a:xfrm>
            <a:off x="5101771" y="10"/>
            <a:ext cx="7094361" cy="6857989"/>
          </a:xfrm>
          <a:prstGeom prst="rect">
            <a:avLst/>
          </a:prstGeom>
        </p:spPr>
      </p:pic>
      <p:sp>
        <p:nvSpPr>
          <p:cNvPr id="29" name="Rectangle 28">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c 30">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C53BB0-D3B7-A0D1-962F-95CA84A66DB1}"/>
              </a:ext>
            </a:extLst>
          </p:cNvPr>
          <p:cNvSpPr>
            <a:spLocks noGrp="1"/>
          </p:cNvSpPr>
          <p:nvPr>
            <p:ph type="ctrTitle"/>
          </p:nvPr>
        </p:nvSpPr>
        <p:spPr>
          <a:xfrm>
            <a:off x="643467" y="795509"/>
            <a:ext cx="4092525" cy="2798604"/>
          </a:xfrm>
        </p:spPr>
        <p:txBody>
          <a:bodyPr>
            <a:normAutofit/>
          </a:bodyPr>
          <a:lstStyle/>
          <a:p>
            <a:r>
              <a:rPr lang="en-US" sz="4700">
                <a:solidFill>
                  <a:srgbClr val="FFFFFF"/>
                </a:solidFill>
              </a:rPr>
              <a:t>Talking with Kids about Traumatic Loss </a:t>
            </a:r>
          </a:p>
        </p:txBody>
      </p:sp>
      <p:sp>
        <p:nvSpPr>
          <p:cNvPr id="33" name="Oval 32">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A977237D-F8A2-D2C7-9A1B-341C98392023}"/>
              </a:ext>
            </a:extLst>
          </p:cNvPr>
          <p:cNvSpPr>
            <a:spLocks noGrp="1"/>
          </p:cNvSpPr>
          <p:nvPr>
            <p:ph type="subTitle" idx="1"/>
          </p:nvPr>
        </p:nvSpPr>
        <p:spPr>
          <a:xfrm>
            <a:off x="643467" y="3686187"/>
            <a:ext cx="4092525" cy="2292581"/>
          </a:xfrm>
        </p:spPr>
        <p:txBody>
          <a:bodyPr>
            <a:normAutofit/>
          </a:bodyPr>
          <a:lstStyle/>
          <a:p>
            <a:r>
              <a:rPr lang="en-US" dirty="0">
                <a:solidFill>
                  <a:srgbClr val="FFFFFF"/>
                </a:solidFill>
              </a:rPr>
              <a:t>Dr. Kailey Bradley Ph.D., LPCC-S, NCC, FT</a:t>
            </a:r>
          </a:p>
          <a:p>
            <a:r>
              <a:rPr lang="en-US" dirty="0">
                <a:solidFill>
                  <a:srgbClr val="FFFFFF"/>
                </a:solidFill>
              </a:rPr>
              <a:t>kailey@allrefuge.com</a:t>
            </a:r>
          </a:p>
          <a:p>
            <a:endParaRPr lang="en-US" dirty="0">
              <a:solidFill>
                <a:srgbClr val="FFFFFF"/>
              </a:solidFill>
            </a:endParaRPr>
          </a:p>
        </p:txBody>
      </p:sp>
      <p:sp>
        <p:nvSpPr>
          <p:cNvPr id="35" name="Rectangle 34">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6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F67F4-DA25-5020-0ACE-3E24B50499AF}"/>
              </a:ext>
            </a:extLst>
          </p:cNvPr>
          <p:cNvPicPr>
            <a:picLocks noChangeAspect="1"/>
          </p:cNvPicPr>
          <p:nvPr/>
        </p:nvPicPr>
        <p:blipFill rotWithShape="1">
          <a:blip r:embed="rId2">
            <a:duotone>
              <a:schemeClr val="bg2">
                <a:shade val="45000"/>
                <a:satMod val="135000"/>
              </a:schemeClr>
              <a:prstClr val="white"/>
            </a:duotone>
          </a:blip>
          <a:srcRect t="3859" b="11872"/>
          <a:stretch/>
        </p:blipFill>
        <p:spPr>
          <a:xfrm>
            <a:off x="20" y="10"/>
            <a:ext cx="12191980" cy="6857990"/>
          </a:xfrm>
          <a:prstGeom prst="rect">
            <a:avLst/>
          </a:prstGeom>
        </p:spPr>
      </p:pic>
      <p:sp>
        <p:nvSpPr>
          <p:cNvPr id="2" name="Title 1">
            <a:extLst>
              <a:ext uri="{FF2B5EF4-FFF2-40B4-BE49-F238E27FC236}">
                <a16:creationId xmlns:a16="http://schemas.microsoft.com/office/drawing/2014/main" id="{4B677110-9EEF-704D-84A3-4965F2430123}"/>
              </a:ext>
            </a:extLst>
          </p:cNvPr>
          <p:cNvSpPr>
            <a:spLocks noGrp="1"/>
          </p:cNvSpPr>
          <p:nvPr>
            <p:ph type="title"/>
          </p:nvPr>
        </p:nvSpPr>
        <p:spPr>
          <a:xfrm>
            <a:off x="838200" y="365125"/>
            <a:ext cx="10515600" cy="1325563"/>
          </a:xfrm>
        </p:spPr>
        <p:txBody>
          <a:bodyPr>
            <a:normAutofit/>
          </a:bodyPr>
          <a:lstStyle/>
          <a:p>
            <a:r>
              <a:rPr lang="en-US"/>
              <a:t>Disenfranchised grief </a:t>
            </a:r>
          </a:p>
        </p:txBody>
      </p:sp>
      <p:graphicFrame>
        <p:nvGraphicFramePr>
          <p:cNvPr id="5" name="Content Placeholder 2">
            <a:extLst>
              <a:ext uri="{FF2B5EF4-FFF2-40B4-BE49-F238E27FC236}">
                <a16:creationId xmlns:a16="http://schemas.microsoft.com/office/drawing/2014/main" id="{7D293B98-2375-48F7-AD31-6DBC7AF9DE6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0786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9F23E05-E5C5-497C-A842-7BD21B207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D52D1-65B9-CF0B-990F-305F8DADEA6E}"/>
              </a:ext>
            </a:extLst>
          </p:cNvPr>
          <p:cNvSpPr>
            <a:spLocks noGrp="1"/>
          </p:cNvSpPr>
          <p:nvPr>
            <p:ph type="title"/>
          </p:nvPr>
        </p:nvSpPr>
        <p:spPr>
          <a:xfrm>
            <a:off x="838200" y="365126"/>
            <a:ext cx="10515600" cy="1306440"/>
          </a:xfrm>
        </p:spPr>
        <p:txBody>
          <a:bodyPr>
            <a:normAutofit/>
          </a:bodyPr>
          <a:lstStyle/>
          <a:p>
            <a:r>
              <a:rPr lang="en-US" sz="4000"/>
              <a:t>Suicide Loss </a:t>
            </a:r>
          </a:p>
        </p:txBody>
      </p:sp>
      <p:pic>
        <p:nvPicPr>
          <p:cNvPr id="7" name="Picture 6">
            <a:extLst>
              <a:ext uri="{FF2B5EF4-FFF2-40B4-BE49-F238E27FC236}">
                <a16:creationId xmlns:a16="http://schemas.microsoft.com/office/drawing/2014/main" id="{E0506903-188E-17AD-7566-A21B4681814A}"/>
              </a:ext>
            </a:extLst>
          </p:cNvPr>
          <p:cNvPicPr>
            <a:picLocks noChangeAspect="1"/>
          </p:cNvPicPr>
          <p:nvPr/>
        </p:nvPicPr>
        <p:blipFill>
          <a:blip r:embed="rId2"/>
          <a:srcRect l="19965" r="29279" b="2"/>
          <a:stretch>
            <a:fillRect/>
          </a:stretch>
        </p:blipFill>
        <p:spPr>
          <a:xfrm>
            <a:off x="7989296" y="1843285"/>
            <a:ext cx="3364502" cy="3728611"/>
          </a:xfrm>
          <a:prstGeom prst="rect">
            <a:avLst/>
          </a:prstGeom>
        </p:spPr>
      </p:pic>
      <p:graphicFrame>
        <p:nvGraphicFramePr>
          <p:cNvPr id="5" name="Content Placeholder 2">
            <a:extLst>
              <a:ext uri="{FF2B5EF4-FFF2-40B4-BE49-F238E27FC236}">
                <a16:creationId xmlns:a16="http://schemas.microsoft.com/office/drawing/2014/main" id="{8CC1831A-7F84-600C-ACE7-33DF1A2D394B}"/>
              </a:ext>
            </a:extLst>
          </p:cNvPr>
          <p:cNvGraphicFramePr>
            <a:graphicFrameLocks noGrp="1"/>
          </p:cNvGraphicFramePr>
          <p:nvPr>
            <p:ph idx="1"/>
            <p:extLst>
              <p:ext uri="{D42A27DB-BD31-4B8C-83A1-F6EECF244321}">
                <p14:modId xmlns:p14="http://schemas.microsoft.com/office/powerpoint/2010/main" val="928850051"/>
              </p:ext>
            </p:extLst>
          </p:nvPr>
        </p:nvGraphicFramePr>
        <p:xfrm>
          <a:off x="838200" y="1825625"/>
          <a:ext cx="6714066" cy="430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2220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descr="A person covering their face with their hands&#10;&#10;AI-generated content may be incorrect.">
            <a:extLst>
              <a:ext uri="{FF2B5EF4-FFF2-40B4-BE49-F238E27FC236}">
                <a16:creationId xmlns:a16="http://schemas.microsoft.com/office/drawing/2014/main" id="{2C7246F7-AB68-6A02-F764-153615E4160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142" r="6" b="6"/>
          <a:stretch>
            <a:fillRect/>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a:scene3d>
            <a:camera prst="orthographicFront"/>
            <a:lightRig rig="contrasting" dir="t">
              <a:rot lat="0" lon="0" rev="3000000"/>
            </a:lightRig>
          </a:scene3d>
          <a:sp3d contourW="7620">
            <a:bevelT w="95250" h="31750"/>
            <a:contourClr>
              <a:srgbClr val="333333"/>
            </a:contourClr>
          </a:sp3d>
        </p:spPr>
      </p:pic>
      <p:pic>
        <p:nvPicPr>
          <p:cNvPr id="13" name="Picture 12" descr="Police car red lights in night time">
            <a:extLst>
              <a:ext uri="{FF2B5EF4-FFF2-40B4-BE49-F238E27FC236}">
                <a16:creationId xmlns:a16="http://schemas.microsoft.com/office/drawing/2014/main" id="{A560AA35-BA34-8022-CB47-53D4218580D6}"/>
              </a:ext>
            </a:extLst>
          </p:cNvPr>
          <p:cNvPicPr>
            <a:picLocks noChangeAspect="1"/>
          </p:cNvPicPr>
          <p:nvPr/>
        </p:nvPicPr>
        <p:blipFill>
          <a:blip r:embed="rId4">
            <a:extLst>
              <a:ext uri="{28A0092B-C50C-407E-A947-70E740481C1C}">
                <a14:useLocalDpi xmlns:a14="http://schemas.microsoft.com/office/drawing/2010/main" val="0"/>
              </a:ext>
            </a:extLst>
          </a:blip>
          <a:srcRect r="5" b="5059"/>
          <a:stretch>
            <a:fillRect/>
          </a:stretch>
        </p:blipFill>
        <p:spPr>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scene3d>
            <a:camera prst="orthographicFront"/>
            <a:lightRig rig="contrasting" dir="t">
              <a:rot lat="0" lon="0" rev="3000000"/>
            </a:lightRig>
          </a:scene3d>
          <a:sp3d contourW="7620">
            <a:bevelT w="95250" h="31750"/>
            <a:contourClr>
              <a:srgbClr val="333333"/>
            </a:contourClr>
          </a:sp3d>
        </p:spPr>
      </p:pic>
      <p:pic>
        <p:nvPicPr>
          <p:cNvPr id="9" name="Picture 8" descr="A silhouette of a person's head&#10;&#10;AI-generated content may be incorrect.">
            <a:extLst>
              <a:ext uri="{FF2B5EF4-FFF2-40B4-BE49-F238E27FC236}">
                <a16:creationId xmlns:a16="http://schemas.microsoft.com/office/drawing/2014/main" id="{0F4E9E1E-BF41-B8B0-833F-DC5E7DD1D39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1" b="22158"/>
          <a:stretch>
            <a:fillRect/>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a:scene3d>
            <a:camera prst="orthographicFront"/>
            <a:lightRig rig="contrasting" dir="t">
              <a:rot lat="0" lon="0" rev="3000000"/>
            </a:lightRig>
          </a:scene3d>
          <a:sp3d contourW="7620">
            <a:bevelT w="95250" h="31750"/>
            <a:contourClr>
              <a:srgbClr val="333333"/>
            </a:contourClr>
          </a:sp3d>
        </p:spPr>
      </p:pic>
      <p:pic>
        <p:nvPicPr>
          <p:cNvPr id="26" name="Picture 25" descr="A person carrying boxes in a room&#10;&#10;AI-generated content may be incorrect.">
            <a:extLst>
              <a:ext uri="{FF2B5EF4-FFF2-40B4-BE49-F238E27FC236}">
                <a16:creationId xmlns:a16="http://schemas.microsoft.com/office/drawing/2014/main" id="{7597AB15-E3F9-3F57-7382-06A55091BBC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7050" r="27058" b="-2"/>
          <a:stretch>
            <a:fillRect/>
          </a:stretch>
        </p:blipFill>
        <p:spPr>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a:scene3d>
            <a:camera prst="orthographicFront"/>
            <a:lightRig rig="contrasting" dir="t">
              <a:rot lat="0" lon="0" rev="3000000"/>
            </a:lightRig>
          </a:scene3d>
          <a:sp3d contourW="7620">
            <a:bevelT w="95250" h="31750"/>
            <a:contourClr>
              <a:srgbClr val="333333"/>
            </a:contourClr>
          </a:sp3d>
        </p:spPr>
      </p:pic>
      <p:pic>
        <p:nvPicPr>
          <p:cNvPr id="5" name="Content Placeholder 4" descr="A person with her hand on her face&#10;&#10;AI-generated content may be incorrect.">
            <a:extLst>
              <a:ext uri="{FF2B5EF4-FFF2-40B4-BE49-F238E27FC236}">
                <a16:creationId xmlns:a16="http://schemas.microsoft.com/office/drawing/2014/main" id="{3B9AF665-8051-B549-CF01-749CF020382C}"/>
              </a:ext>
            </a:extLst>
          </p:cNvPr>
          <p:cNvPicPr>
            <a:picLocks noGrp="1" noChangeAspect="1"/>
          </p:cNvPicPr>
          <p:nvPr>
            <p:ph idx="1"/>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6432" r="14768" b="-1"/>
          <a:stretch>
            <a:fillRect/>
          </a:stretch>
        </p:blipFill>
        <p:spPr>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a:scene3d>
            <a:camera prst="orthographicFront"/>
            <a:lightRig rig="contrasting" dir="t">
              <a:rot lat="0" lon="0" rev="3000000"/>
            </a:lightRig>
          </a:scene3d>
          <a:sp3d contourW="7620">
            <a:bevelT w="95250" h="31750"/>
            <a:contourClr>
              <a:srgbClr val="333333"/>
            </a:contourClr>
          </a:sp3d>
        </p:spPr>
      </p:pic>
      <p:sp>
        <p:nvSpPr>
          <p:cNvPr id="38"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6A55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195253-01CB-684B-549A-DD28FFB76D8D}"/>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a:r>
              <a:rPr lang="en-US" sz="6000" kern="1200">
                <a:solidFill>
                  <a:srgbClr val="FFFFFF"/>
                </a:solidFill>
                <a:latin typeface="+mj-lt"/>
                <a:ea typeface="+mj-ea"/>
                <a:cs typeface="+mj-cs"/>
              </a:rPr>
              <a:t>Overdose Loss</a:t>
            </a:r>
          </a:p>
        </p:txBody>
      </p:sp>
      <p:pic>
        <p:nvPicPr>
          <p:cNvPr id="29" name="Picture 28" descr="A person covering their face with a sad face&#10;&#10;AI-generated content may be incorrect.">
            <a:extLst>
              <a:ext uri="{FF2B5EF4-FFF2-40B4-BE49-F238E27FC236}">
                <a16:creationId xmlns:a16="http://schemas.microsoft.com/office/drawing/2014/main" id="{60EF1284-F7CB-526D-3813-4D29022F0794}"/>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20672" r="1" b="1"/>
          <a:stretch>
            <a:fillRect/>
          </a:stretch>
        </p:blipFill>
        <p:spPr>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11C3BFBA-8853-053D-F988-F53DEE500FD5}"/>
              </a:ext>
            </a:extLst>
          </p:cNvPr>
          <p:cNvSpPr txBox="1"/>
          <p:nvPr/>
        </p:nvSpPr>
        <p:spPr>
          <a:xfrm>
            <a:off x="9602830" y="6870700"/>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0" tooltip="https://nobaproject.com/modules/forgetting-and-amnesi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3"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27" name="TextBox 26">
            <a:extLst>
              <a:ext uri="{FF2B5EF4-FFF2-40B4-BE49-F238E27FC236}">
                <a16:creationId xmlns:a16="http://schemas.microsoft.com/office/drawing/2014/main" id="{2597B84C-10AE-9E5B-74BB-326568330189}"/>
              </a:ext>
            </a:extLst>
          </p:cNvPr>
          <p:cNvSpPr txBox="1"/>
          <p:nvPr/>
        </p:nvSpPr>
        <p:spPr>
          <a:xfrm>
            <a:off x="7137214" y="6870700"/>
            <a:ext cx="24529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s://www.campbellpropertymanagement.com/blog/2021/07/15/great-advice-from-a-condo-attorney-do-not-be-creative-in-charging-tenants-additional-fees-when-moving-i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1986179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a:solidFill>
                  <a:srgbClr val="FFFFFF"/>
                </a:solidFill>
              </a:rPr>
              <a:t>Loss and addiction</a:t>
            </a:r>
            <a:br>
              <a:rPr lang="en-US">
                <a:solidFill>
                  <a:srgbClr val="FFFFFF"/>
                </a:solidFill>
              </a:rPr>
            </a:br>
            <a:endParaRPr lang="en-US">
              <a:solidFill>
                <a:srgbClr val="FFFFFF"/>
              </a:solidFill>
            </a:endParaRPr>
          </a:p>
        </p:txBody>
      </p:sp>
      <p:sp>
        <p:nvSpPr>
          <p:cNvPr id="33" name="Arc 3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pPr marL="0" indent="0">
              <a:buNone/>
            </a:pPr>
            <a:r>
              <a:rPr lang="en-US" dirty="0"/>
              <a:t>Overdoses are now the number one cause of accidental death surpassing even auto fatalities</a:t>
            </a:r>
          </a:p>
        </p:txBody>
      </p:sp>
    </p:spTree>
    <p:extLst>
      <p:ext uri="{BB962C8B-B14F-4D97-AF65-F5344CB8AC3E}">
        <p14:creationId xmlns:p14="http://schemas.microsoft.com/office/powerpoint/2010/main" val="133650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55FBE93-397E-90C6-A64E-6BF5984FFED9}"/>
              </a:ext>
            </a:extLst>
          </p:cNvPr>
          <p:cNvSpPr>
            <a:spLocks noGrp="1"/>
          </p:cNvSpPr>
          <p:nvPr>
            <p:ph type="title"/>
          </p:nvPr>
        </p:nvSpPr>
        <p:spPr>
          <a:xfrm>
            <a:off x="838200" y="365125"/>
            <a:ext cx="5393361" cy="1325563"/>
          </a:xfrm>
        </p:spPr>
        <p:txBody>
          <a:bodyPr>
            <a:normAutofit/>
          </a:bodyPr>
          <a:lstStyle/>
          <a:p>
            <a:r>
              <a:rPr lang="en-US"/>
              <a:t>Some Additional Stats </a:t>
            </a:r>
          </a:p>
        </p:txBody>
      </p:sp>
      <p:sp>
        <p:nvSpPr>
          <p:cNvPr id="3" name="Content Placeholder 2">
            <a:extLst>
              <a:ext uri="{FF2B5EF4-FFF2-40B4-BE49-F238E27FC236}">
                <a16:creationId xmlns:a16="http://schemas.microsoft.com/office/drawing/2014/main" id="{6B2D5DF9-8F2C-27B0-FA48-47C98DACC87B}"/>
              </a:ext>
            </a:extLst>
          </p:cNvPr>
          <p:cNvSpPr>
            <a:spLocks noGrp="1"/>
          </p:cNvSpPr>
          <p:nvPr>
            <p:ph idx="1"/>
          </p:nvPr>
        </p:nvSpPr>
        <p:spPr>
          <a:xfrm>
            <a:off x="838200" y="1825625"/>
            <a:ext cx="5393361" cy="4351338"/>
          </a:xfrm>
        </p:spPr>
        <p:txBody>
          <a:bodyPr>
            <a:normAutofit/>
          </a:bodyPr>
          <a:lstStyle/>
          <a:p>
            <a:r>
              <a:rPr lang="en-US" b="0" i="0">
                <a:effectLst/>
                <a:highlight>
                  <a:srgbClr val="FFFFFF"/>
                </a:highlight>
                <a:latin typeface="Open Sans" panose="020B0606030504020204" pitchFamily="34" charset="0"/>
              </a:rPr>
              <a:t>Nearly 80 % of overdose deaths in 2022 involving heroin also involved synthetic opioids other than methadone (primarily fentanyl).</a:t>
            </a:r>
            <a:endParaRPr lang="en-US"/>
          </a:p>
        </p:txBody>
      </p:sp>
      <p:pic>
        <p:nvPicPr>
          <p:cNvPr id="5" name="Picture 4" descr="Close-up unopened pill packets">
            <a:extLst>
              <a:ext uri="{FF2B5EF4-FFF2-40B4-BE49-F238E27FC236}">
                <a16:creationId xmlns:a16="http://schemas.microsoft.com/office/drawing/2014/main" id="{DC3551AA-EF9E-69F5-29C6-289D2D174C88}"/>
              </a:ext>
            </a:extLst>
          </p:cNvPr>
          <p:cNvPicPr>
            <a:picLocks noChangeAspect="1"/>
          </p:cNvPicPr>
          <p:nvPr/>
        </p:nvPicPr>
        <p:blipFill rotWithShape="1">
          <a:blip r:embed="rId2"/>
          <a:srcRect l="20180" r="14069" b="-1"/>
          <a:stretch>
            <a:fillRect/>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458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F0AB345-953D-3280-7897-0E265DD6989F}"/>
              </a:ext>
            </a:extLst>
          </p:cNvPr>
          <p:cNvSpPr>
            <a:spLocks noGrp="1"/>
          </p:cNvSpPr>
          <p:nvPr>
            <p:ph idx="1"/>
          </p:nvPr>
        </p:nvSpPr>
        <p:spPr>
          <a:xfrm>
            <a:off x="4447308" y="591344"/>
            <a:ext cx="6906491" cy="5585619"/>
          </a:xfrm>
        </p:spPr>
        <p:txBody>
          <a:bodyPr anchor="ctr">
            <a:normAutofit/>
          </a:bodyPr>
          <a:lstStyle/>
          <a:p>
            <a:r>
              <a:rPr lang="en-US" b="0" i="0">
                <a:effectLst/>
                <a:highlight>
                  <a:srgbClr val="FFFFFF"/>
                </a:highlight>
                <a:latin typeface="Soehne"/>
              </a:rPr>
              <a:t>An estimated 2 in 5 U.S. adults know someone who has died from overdose.</a:t>
            </a:r>
            <a:endParaRPr lang="en-US"/>
          </a:p>
        </p:txBody>
      </p:sp>
    </p:spTree>
    <p:extLst>
      <p:ext uri="{BB962C8B-B14F-4D97-AF65-F5344CB8AC3E}">
        <p14:creationId xmlns:p14="http://schemas.microsoft.com/office/powerpoint/2010/main" val="2904985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c 11">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45DBE4-A59D-2105-1D4D-95C6DA693CFC}"/>
              </a:ext>
            </a:extLst>
          </p:cNvPr>
          <p:cNvSpPr>
            <a:spLocks noGrp="1"/>
          </p:cNvSpPr>
          <p:nvPr>
            <p:ph type="title"/>
          </p:nvPr>
        </p:nvSpPr>
        <p:spPr>
          <a:xfrm>
            <a:off x="892818" y="1370171"/>
            <a:ext cx="5085580" cy="2387600"/>
          </a:xfrm>
        </p:spPr>
        <p:txBody>
          <a:bodyPr vert="horz" lIns="91440" tIns="45720" rIns="91440" bIns="45720" rtlCol="0" anchor="b">
            <a:normAutofit/>
          </a:bodyPr>
          <a:lstStyle/>
          <a:p>
            <a:r>
              <a:rPr lang="en-US" sz="5600">
                <a:solidFill>
                  <a:schemeClr val="bg1"/>
                </a:solidFill>
              </a:rPr>
              <a:t>Common Myths About Addiction</a:t>
            </a:r>
          </a:p>
        </p:txBody>
      </p:sp>
      <p:sp>
        <p:nvSpPr>
          <p:cNvPr id="14" name="Oval 13">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Close-up unopened pill packets">
            <a:extLst>
              <a:ext uri="{FF2B5EF4-FFF2-40B4-BE49-F238E27FC236}">
                <a16:creationId xmlns:a16="http://schemas.microsoft.com/office/drawing/2014/main" id="{A83BCA62-7567-092B-C36D-8BD7507A4293}"/>
              </a:ext>
            </a:extLst>
          </p:cNvPr>
          <p:cNvPicPr>
            <a:picLocks noChangeAspect="1"/>
          </p:cNvPicPr>
          <p:nvPr/>
        </p:nvPicPr>
        <p:blipFill rotWithShape="1">
          <a:blip r:embed="rId2"/>
          <a:srcRect l="8679" r="25570" b="-2"/>
          <a:stretch>
            <a:fillRect/>
          </a:stretch>
        </p:blipFill>
        <p:spPr>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6" name="Rectangle 15">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46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C271-8BDC-9AF0-CC7B-7E3F5C8C05E1}"/>
              </a:ext>
            </a:extLst>
          </p:cNvPr>
          <p:cNvSpPr>
            <a:spLocks noGrp="1"/>
          </p:cNvSpPr>
          <p:nvPr>
            <p:ph type="title"/>
          </p:nvPr>
        </p:nvSpPr>
        <p:spPr>
          <a:xfrm>
            <a:off x="6417733" y="490537"/>
            <a:ext cx="5291663" cy="1628775"/>
          </a:xfrm>
        </p:spPr>
        <p:txBody>
          <a:bodyPr anchor="b">
            <a:normAutofit/>
          </a:bodyPr>
          <a:lstStyle/>
          <a:p>
            <a:r>
              <a:rPr lang="en-US" sz="4000" dirty="0"/>
              <a:t>Myth</a:t>
            </a:r>
          </a:p>
        </p:txBody>
      </p:sp>
      <p:pic>
        <p:nvPicPr>
          <p:cNvPr id="6" name="Picture 5">
            <a:extLst>
              <a:ext uri="{FF2B5EF4-FFF2-40B4-BE49-F238E27FC236}">
                <a16:creationId xmlns:a16="http://schemas.microsoft.com/office/drawing/2014/main" id="{ADD5C725-D694-7948-31B8-06ECEC45279D}"/>
              </a:ext>
            </a:extLst>
          </p:cNvPr>
          <p:cNvPicPr>
            <a:picLocks noChangeAspect="1"/>
          </p:cNvPicPr>
          <p:nvPr/>
        </p:nvPicPr>
        <p:blipFill rotWithShape="1">
          <a:blip r:embed="rId2"/>
          <a:srcRect l="21262" r="19613"/>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5" name="Content Placeholder 2">
            <a:extLst>
              <a:ext uri="{FF2B5EF4-FFF2-40B4-BE49-F238E27FC236}">
                <a16:creationId xmlns:a16="http://schemas.microsoft.com/office/drawing/2014/main" id="{883A39E7-2940-F6F0-8C0D-E56C84F9D518}"/>
              </a:ext>
            </a:extLst>
          </p:cNvPr>
          <p:cNvGraphicFramePr>
            <a:graphicFrameLocks noGrp="1"/>
          </p:cNvGraphicFramePr>
          <p:nvPr>
            <p:ph idx="1"/>
          </p:nvPr>
        </p:nvGraphicFramePr>
        <p:xfrm>
          <a:off x="6417734" y="2614612"/>
          <a:ext cx="5291663" cy="3752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6131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Close-up unopened pill packets">
            <a:extLst>
              <a:ext uri="{FF2B5EF4-FFF2-40B4-BE49-F238E27FC236}">
                <a16:creationId xmlns:a16="http://schemas.microsoft.com/office/drawing/2014/main" id="{F085D718-CED2-08DE-A507-8A6FAE51C191}"/>
              </a:ext>
            </a:extLst>
          </p:cNvPr>
          <p:cNvPicPr>
            <a:picLocks noChangeAspect="1"/>
          </p:cNvPicPr>
          <p:nvPr/>
        </p:nvPicPr>
        <p:blipFill rotWithShape="1">
          <a:blip r:embed="rId2"/>
          <a:srcRect l="27093" r="21041"/>
          <a:stretch>
            <a:fillRect/>
          </a:stretch>
        </p:blipFill>
        <p:spPr>
          <a:xfrm>
            <a:off x="20" y="10"/>
            <a:ext cx="5409897" cy="6857990"/>
          </a:xfrm>
          <a:prstGeom prst="rect">
            <a:avLst/>
          </a:prstGeom>
        </p:spPr>
      </p:pic>
      <p:sp>
        <p:nvSpPr>
          <p:cNvPr id="25" name="Rectangle 24">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1D874B-CC5C-3AD0-A22B-106BE483E943}"/>
              </a:ext>
            </a:extLst>
          </p:cNvPr>
          <p:cNvSpPr>
            <a:spLocks noGrp="1"/>
          </p:cNvSpPr>
          <p:nvPr>
            <p:ph idx="1"/>
          </p:nvPr>
        </p:nvSpPr>
        <p:spPr>
          <a:xfrm>
            <a:off x="6746001" y="2458095"/>
            <a:ext cx="4110198" cy="3075480"/>
          </a:xfrm>
        </p:spPr>
        <p:txBody>
          <a:bodyPr anchor="t">
            <a:normAutofit/>
          </a:bodyPr>
          <a:lstStyle/>
          <a:p>
            <a:r>
              <a:rPr lang="en-US" sz="2000" b="0" i="0">
                <a:solidFill>
                  <a:schemeClr val="tx1">
                    <a:lumMod val="65000"/>
                    <a:lumOff val="35000"/>
                  </a:schemeClr>
                </a:solidFill>
                <a:effectLst/>
                <a:highlight>
                  <a:srgbClr val="FFFFFF"/>
                </a:highlight>
                <a:latin typeface="Arial" panose="020B0604020202020204" pitchFamily="34" charset="0"/>
              </a:rPr>
              <a:t>Willpower is all one needs to beat addiction.</a:t>
            </a:r>
          </a:p>
          <a:p>
            <a:r>
              <a:rPr lang="en-US" sz="2000">
                <a:solidFill>
                  <a:schemeClr val="tx1">
                    <a:lumMod val="65000"/>
                    <a:lumOff val="35000"/>
                  </a:schemeClr>
                </a:solidFill>
                <a:highlight>
                  <a:srgbClr val="FFFFFF"/>
                </a:highlight>
                <a:latin typeface="Arial" panose="020B0604020202020204" pitchFamily="34" charset="0"/>
              </a:rPr>
              <a:t>This is false! </a:t>
            </a:r>
          </a:p>
          <a:p>
            <a:endParaRPr lang="en-US" sz="2000" b="0" i="0">
              <a:solidFill>
                <a:schemeClr val="tx1">
                  <a:lumMod val="65000"/>
                  <a:lumOff val="35000"/>
                </a:schemeClr>
              </a:solidFill>
              <a:effectLst/>
              <a:highlight>
                <a:srgbClr val="FFFFFF"/>
              </a:highlight>
              <a:latin typeface="Arial" panose="020B0604020202020204" pitchFamily="34" charset="0"/>
            </a:endParaRPr>
          </a:p>
          <a:p>
            <a:endParaRPr lang="en-US" sz="2000">
              <a:solidFill>
                <a:schemeClr val="tx1">
                  <a:lumMod val="65000"/>
                  <a:lumOff val="35000"/>
                </a:schemeClr>
              </a:solidFill>
            </a:endParaRPr>
          </a:p>
        </p:txBody>
      </p:sp>
    </p:spTree>
    <p:extLst>
      <p:ext uri="{BB962C8B-B14F-4D97-AF65-F5344CB8AC3E}">
        <p14:creationId xmlns:p14="http://schemas.microsoft.com/office/powerpoint/2010/main" val="3519182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BD3805-391D-C442-BEBE-E5FDDD501281}"/>
              </a:ext>
            </a:extLst>
          </p:cNvPr>
          <p:cNvSpPr>
            <a:spLocks noGrp="1"/>
          </p:cNvSpPr>
          <p:nvPr>
            <p:ph type="title"/>
          </p:nvPr>
        </p:nvSpPr>
        <p:spPr>
          <a:xfrm>
            <a:off x="686834" y="1153572"/>
            <a:ext cx="3200400" cy="4461163"/>
          </a:xfrm>
        </p:spPr>
        <p:txBody>
          <a:bodyPr>
            <a:normAutofit/>
          </a:bodyPr>
          <a:lstStyle/>
          <a:p>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09C0AEF-05D3-172D-A10E-B3732BF8FDFF}"/>
              </a:ext>
            </a:extLst>
          </p:cNvPr>
          <p:cNvSpPr>
            <a:spLocks noGrp="1"/>
          </p:cNvSpPr>
          <p:nvPr>
            <p:ph idx="1"/>
          </p:nvPr>
        </p:nvSpPr>
        <p:spPr>
          <a:xfrm>
            <a:off x="4447308" y="591344"/>
            <a:ext cx="6906491" cy="5585619"/>
          </a:xfrm>
        </p:spPr>
        <p:txBody>
          <a:bodyPr anchor="ctr">
            <a:normAutofit/>
          </a:bodyPr>
          <a:lstStyle/>
          <a:p>
            <a:r>
              <a:rPr lang="en-US" b="1" i="0">
                <a:effectLst/>
                <a:latin typeface="museo-sans"/>
              </a:rPr>
              <a:t>Myth: "</a:t>
            </a:r>
            <a:r>
              <a:rPr lang="en-US" i="0">
                <a:effectLst/>
                <a:latin typeface="museo-sans"/>
              </a:rPr>
              <a:t>Addiction only happens to certain kinds of people."</a:t>
            </a:r>
          </a:p>
          <a:p>
            <a:r>
              <a:rPr lang="en-US" b="1" i="0">
                <a:effectLst/>
                <a:latin typeface="museo-sans"/>
              </a:rPr>
              <a:t>Fact: </a:t>
            </a:r>
            <a:r>
              <a:rPr lang="en-US" i="0">
                <a:effectLst/>
                <a:latin typeface="museo-sans"/>
              </a:rPr>
              <a:t>Addiction can happen to anyone, no matter their race, upbringing, personality type, or grade point average. </a:t>
            </a:r>
            <a:r>
              <a:rPr lang="en-US" b="0" i="0">
                <a:effectLst/>
                <a:latin typeface="museo-sans"/>
              </a:rPr>
              <a:t>There are genetic, social, and psychological risk factors that can put some people at greater risk—but addiction has nothing to do with a person’s character.</a:t>
            </a:r>
          </a:p>
          <a:p>
            <a:endParaRPr lang="en-US"/>
          </a:p>
        </p:txBody>
      </p:sp>
    </p:spTree>
    <p:extLst>
      <p:ext uri="{BB962C8B-B14F-4D97-AF65-F5344CB8AC3E}">
        <p14:creationId xmlns:p14="http://schemas.microsoft.com/office/powerpoint/2010/main" val="1243339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E56A029-D803-47A2-B79C-4527891BE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51D96995-5226-4718-9475-B918D16C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63" y="1467136"/>
            <a:ext cx="4429266" cy="5404512"/>
          </a:xfrm>
          <a:custGeom>
            <a:avLst/>
            <a:gdLst>
              <a:gd name="connsiteX0" fmla="*/ 824338 w 4383631"/>
              <a:gd name="connsiteY0" fmla="*/ 881 h 5404513"/>
              <a:gd name="connsiteX1" fmla="*/ 988232 w 4383631"/>
              <a:gd name="connsiteY1" fmla="*/ 1512 h 5404513"/>
              <a:gd name="connsiteX2" fmla="*/ 2378019 w 4383631"/>
              <a:gd name="connsiteY2" fmla="*/ 394359 h 5404513"/>
              <a:gd name="connsiteX3" fmla="*/ 4005393 w 4383631"/>
              <a:gd name="connsiteY3" fmla="*/ 5010381 h 5404513"/>
              <a:gd name="connsiteX4" fmla="*/ 3668913 w 4383631"/>
              <a:gd name="connsiteY4" fmla="*/ 5403338 h 5404513"/>
              <a:gd name="connsiteX5" fmla="*/ 3667357 w 4383631"/>
              <a:gd name="connsiteY5" fmla="*/ 5404513 h 5404513"/>
              <a:gd name="connsiteX6" fmla="*/ 0 w 4383631"/>
              <a:gd name="connsiteY6" fmla="*/ 5404513 h 5404513"/>
              <a:gd name="connsiteX7" fmla="*/ 0 w 4383631"/>
              <a:gd name="connsiteY7" fmla="*/ 143051 h 5404513"/>
              <a:gd name="connsiteX8" fmla="*/ 193256 w 4383631"/>
              <a:gd name="connsiteY8" fmla="*/ 87176 h 5404513"/>
              <a:gd name="connsiteX9" fmla="*/ 824338 w 4383631"/>
              <a:gd name="connsiteY9" fmla="*/ 881 h 54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631" h="5404513">
                <a:moveTo>
                  <a:pt x="824338" y="881"/>
                </a:moveTo>
                <a:cubicBezTo>
                  <a:pt x="878770" y="-471"/>
                  <a:pt x="933413" y="-270"/>
                  <a:pt x="988232" y="1512"/>
                </a:cubicBezTo>
                <a:cubicBezTo>
                  <a:pt x="1445852" y="16389"/>
                  <a:pt x="1915763" y="141496"/>
                  <a:pt x="2378019" y="394359"/>
                </a:cubicBezTo>
                <a:cubicBezTo>
                  <a:pt x="4031265" y="1298718"/>
                  <a:pt x="4945843" y="3467048"/>
                  <a:pt x="4005393" y="5010381"/>
                </a:cubicBezTo>
                <a:cubicBezTo>
                  <a:pt x="3906203" y="5173158"/>
                  <a:pt x="3793241" y="5299621"/>
                  <a:pt x="3668913" y="5403338"/>
                </a:cubicBezTo>
                <a:lnTo>
                  <a:pt x="3667357" y="5404513"/>
                </a:lnTo>
                <a:lnTo>
                  <a:pt x="0" y="5404513"/>
                </a:lnTo>
                <a:lnTo>
                  <a:pt x="0" y="143051"/>
                </a:lnTo>
                <a:lnTo>
                  <a:pt x="193256" y="87176"/>
                </a:lnTo>
                <a:cubicBezTo>
                  <a:pt x="398954" y="35580"/>
                  <a:pt x="610013" y="6202"/>
                  <a:pt x="824338" y="881"/>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8" name="Picture 7" descr="A person wearing glasses and a green jacket&#10;&#10;AI-generated content may be incorrect.">
            <a:extLst>
              <a:ext uri="{FF2B5EF4-FFF2-40B4-BE49-F238E27FC236}">
                <a16:creationId xmlns:a16="http://schemas.microsoft.com/office/drawing/2014/main" id="{F837ABBB-9EA9-30F1-6AF2-21AE220C07B6}"/>
              </a:ext>
            </a:extLst>
          </p:cNvPr>
          <p:cNvPicPr>
            <a:picLocks noChangeAspect="1"/>
          </p:cNvPicPr>
          <p:nvPr/>
        </p:nvPicPr>
        <p:blipFill>
          <a:blip r:embed="rId2">
            <a:extLst>
              <a:ext uri="{28A0092B-C50C-407E-A947-70E740481C1C}">
                <a14:useLocalDpi xmlns:a14="http://schemas.microsoft.com/office/drawing/2010/main" val="0"/>
              </a:ext>
            </a:extLst>
          </a:blip>
          <a:srcRect l="15740" r="2991" b="1"/>
          <a:stretch>
            <a:fillRect/>
          </a:stretch>
        </p:blipFill>
        <p:spPr>
          <a:xfrm>
            <a:off x="-7" y="1676463"/>
            <a:ext cx="4211054" cy="5181530"/>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a:scene3d>
            <a:camera prst="orthographicFront"/>
            <a:lightRig rig="contrasting" dir="t">
              <a:rot lat="0" lon="0" rev="3000000"/>
            </a:lightRig>
          </a:scene3d>
          <a:sp3d contourW="7620">
            <a:bevelT w="95250" h="31750"/>
            <a:contourClr>
              <a:srgbClr val="333333"/>
            </a:contourClr>
          </a:sp3d>
        </p:spPr>
      </p:pic>
      <p:sp>
        <p:nvSpPr>
          <p:cNvPr id="40" name="Freeform: Shape 39">
            <a:extLst>
              <a:ext uri="{FF2B5EF4-FFF2-40B4-BE49-F238E27FC236}">
                <a16:creationId xmlns:a16="http://schemas.microsoft.com/office/drawing/2014/main" id="{3D7B82C1-B831-4DDE-BDF4-2C767EB49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76470"/>
            <a:ext cx="4211054" cy="5181530"/>
          </a:xfrm>
          <a:custGeom>
            <a:avLst/>
            <a:gdLst>
              <a:gd name="connsiteX0" fmla="*/ 1165310 w 4211054"/>
              <a:gd name="connsiteY0" fmla="*/ 990 h 5181530"/>
              <a:gd name="connsiteX1" fmla="*/ 2418078 w 4211054"/>
              <a:gd name="connsiteY1" fmla="*/ 367333 h 5181530"/>
              <a:gd name="connsiteX2" fmla="*/ 3861693 w 4211054"/>
              <a:gd name="connsiteY2" fmla="*/ 4749397 h 5181530"/>
              <a:gd name="connsiteX3" fmla="*/ 3592887 w 4211054"/>
              <a:gd name="connsiteY3" fmla="*/ 5091022 h 5181530"/>
              <a:gd name="connsiteX4" fmla="*/ 3483152 w 4211054"/>
              <a:gd name="connsiteY4" fmla="*/ 5181530 h 5181530"/>
              <a:gd name="connsiteX5" fmla="*/ 0 w 4211054"/>
              <a:gd name="connsiteY5" fmla="*/ 5181530 h 5181530"/>
              <a:gd name="connsiteX6" fmla="*/ 0 w 4211054"/>
              <a:gd name="connsiteY6" fmla="*/ 5181528 h 5181530"/>
              <a:gd name="connsiteX7" fmla="*/ 2981677 w 4211054"/>
              <a:gd name="connsiteY7" fmla="*/ 5181528 h 5181530"/>
              <a:gd name="connsiteX8" fmla="*/ 3028606 w 4211054"/>
              <a:gd name="connsiteY8" fmla="*/ 5160626 h 5181530"/>
              <a:gd name="connsiteX9" fmla="*/ 3747110 w 4211054"/>
              <a:gd name="connsiteY9" fmla="*/ 4553549 h 5181530"/>
              <a:gd name="connsiteX10" fmla="*/ 2353269 w 4211054"/>
              <a:gd name="connsiteY10" fmla="*/ 527791 h 5181530"/>
              <a:gd name="connsiteX11" fmla="*/ 1162923 w 4211054"/>
              <a:gd name="connsiteY11" fmla="*/ 185179 h 5181530"/>
              <a:gd name="connsiteX12" fmla="*/ 80119 w 4211054"/>
              <a:gd name="connsiteY12" fmla="*/ 399295 h 5181530"/>
              <a:gd name="connsiteX13" fmla="*/ 0 w 4211054"/>
              <a:gd name="connsiteY13" fmla="*/ 438059 h 5181530"/>
              <a:gd name="connsiteX14" fmla="*/ 0 w 4211054"/>
              <a:gd name="connsiteY14" fmla="*/ 251609 h 5181530"/>
              <a:gd name="connsiteX15" fmla="*/ 158783 w 4211054"/>
              <a:gd name="connsiteY15" fmla="*/ 182603 h 5181530"/>
              <a:gd name="connsiteX16" fmla="*/ 1165310 w 4211054"/>
              <a:gd name="connsiteY16" fmla="*/ 990 h 51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22EB6291-5B14-4134-B234-BE224349E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9458" y="-13648"/>
            <a:ext cx="4289727"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2" name="Freeform: Shape 41">
            <a:extLst>
              <a:ext uri="{FF2B5EF4-FFF2-40B4-BE49-F238E27FC236}">
                <a16:creationId xmlns:a16="http://schemas.microsoft.com/office/drawing/2014/main" id="{97A57860-4E75-47A2-A2FB-36FAA8979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951" y="-11953"/>
            <a:ext cx="4152001" cy="3562347"/>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E630EEF8-7D41-6758-7C2C-5D16605BAD58}"/>
              </a:ext>
            </a:extLst>
          </p:cNvPr>
          <p:cNvSpPr>
            <a:spLocks noGrp="1"/>
          </p:cNvSpPr>
          <p:nvPr>
            <p:ph type="title"/>
          </p:nvPr>
        </p:nvSpPr>
        <p:spPr>
          <a:xfrm>
            <a:off x="4959350" y="3268639"/>
            <a:ext cx="5729985" cy="1038979"/>
          </a:xfrm>
        </p:spPr>
        <p:txBody>
          <a:bodyPr vert="horz" lIns="91440" tIns="45720" rIns="91440" bIns="45720" rtlCol="0" anchor="b">
            <a:normAutofit/>
          </a:bodyPr>
          <a:lstStyle/>
          <a:p>
            <a:r>
              <a:rPr lang="en-US" sz="3300" b="1" kern="1200" dirty="0">
                <a:solidFill>
                  <a:schemeClr val="tx1"/>
                </a:solidFill>
                <a:latin typeface="+mj-lt"/>
                <a:ea typeface="+mj-ea"/>
                <a:cs typeface="+mj-cs"/>
              </a:rPr>
              <a:t>Dr. Kailey Bradley, Ph.D., LPCC-S, NCC, FT </a:t>
            </a:r>
          </a:p>
        </p:txBody>
      </p:sp>
      <p:pic>
        <p:nvPicPr>
          <p:cNvPr id="10" name="Picture 9" descr="A colorful circle with text&#10;&#10;AI-generated content may be incorrect.">
            <a:extLst>
              <a:ext uri="{FF2B5EF4-FFF2-40B4-BE49-F238E27FC236}">
                <a16:creationId xmlns:a16="http://schemas.microsoft.com/office/drawing/2014/main" id="{BB109E54-5276-A671-BDB2-E0C72F185338}"/>
              </a:ext>
            </a:extLst>
          </p:cNvPr>
          <p:cNvPicPr>
            <a:picLocks noChangeAspect="1"/>
          </p:cNvPicPr>
          <p:nvPr/>
        </p:nvPicPr>
        <p:blipFill>
          <a:blip r:embed="rId3">
            <a:extLst>
              <a:ext uri="{28A0092B-C50C-407E-A947-70E740481C1C}">
                <a14:useLocalDpi xmlns:a14="http://schemas.microsoft.com/office/drawing/2010/main" val="0"/>
              </a:ext>
            </a:extLst>
          </a:blip>
          <a:srcRect t="15195" r="2" b="18591"/>
          <a:stretch>
            <a:fillRect/>
          </a:stretch>
        </p:blipFill>
        <p:spPr>
          <a:xfrm>
            <a:off x="3212720" y="-27303"/>
            <a:ext cx="3997527" cy="2646947"/>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p:spPr>
      </p:pic>
      <p:sp>
        <p:nvSpPr>
          <p:cNvPr id="43" name="Freeform: Shape 42">
            <a:extLst>
              <a:ext uri="{FF2B5EF4-FFF2-40B4-BE49-F238E27FC236}">
                <a16:creationId xmlns:a16="http://schemas.microsoft.com/office/drawing/2014/main" id="{FADADC7F-B4F8-4013-B67D-463D600E8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2189" y="1"/>
            <a:ext cx="3997527" cy="2646947"/>
          </a:xfrm>
          <a:custGeom>
            <a:avLst/>
            <a:gdLst>
              <a:gd name="connsiteX0" fmla="*/ 478501 w 3997527"/>
              <a:gd name="connsiteY0" fmla="*/ 2 h 2646947"/>
              <a:gd name="connsiteX1" fmla="*/ 382993 w 3997527"/>
              <a:gd name="connsiteY1" fmla="*/ 123929 h 2646947"/>
              <a:gd name="connsiteX2" fmla="*/ 290041 w 3997527"/>
              <a:gd name="connsiteY2" fmla="*/ 274421 h 2646947"/>
              <a:gd name="connsiteX3" fmla="*/ 117491 w 3997527"/>
              <a:gd name="connsiteY3" fmla="*/ 923641 h 2646947"/>
              <a:gd name="connsiteX4" fmla="*/ 403069 w 3997527"/>
              <a:gd name="connsiteY4" fmla="*/ 1526467 h 2646947"/>
              <a:gd name="connsiteX5" fmla="*/ 546966 w 3997527"/>
              <a:gd name="connsiteY5" fmla="*/ 1717806 h 2646947"/>
              <a:gd name="connsiteX6" fmla="*/ 1897207 w 3997527"/>
              <a:gd name="connsiteY6" fmla="*/ 2465727 h 2646947"/>
              <a:gd name="connsiteX7" fmla="*/ 2922217 w 3997527"/>
              <a:gd name="connsiteY7" fmla="*/ 2005601 h 2646947"/>
              <a:gd name="connsiteX8" fmla="*/ 3046959 w 3997527"/>
              <a:gd name="connsiteY8" fmla="*/ 1914233 h 2646947"/>
              <a:gd name="connsiteX9" fmla="*/ 3614314 w 3997527"/>
              <a:gd name="connsiteY9" fmla="*/ 1436596 h 2646947"/>
              <a:gd name="connsiteX10" fmla="*/ 3805939 w 3997527"/>
              <a:gd name="connsiteY10" fmla="*/ 923641 h 2646947"/>
              <a:gd name="connsiteX11" fmla="*/ 3633781 w 3997527"/>
              <a:gd name="connsiteY11" fmla="*/ 75714 h 2646947"/>
              <a:gd name="connsiteX12" fmla="*/ 3595267 w 3997527"/>
              <a:gd name="connsiteY12" fmla="*/ 2 h 2646947"/>
              <a:gd name="connsiteX13" fmla="*/ 292993 w 3997527"/>
              <a:gd name="connsiteY13" fmla="*/ 0 h 2646947"/>
              <a:gd name="connsiteX14" fmla="*/ 3828920 w 3997527"/>
              <a:gd name="connsiteY14" fmla="*/ 0 h 2646947"/>
              <a:gd name="connsiteX15" fmla="*/ 3877162 w 3997527"/>
              <a:gd name="connsiteY15" fmla="*/ 126877 h 2646947"/>
              <a:gd name="connsiteX16" fmla="*/ 3997527 w 3997527"/>
              <a:gd name="connsiteY16" fmla="*/ 908578 h 2646947"/>
              <a:gd name="connsiteX17" fmla="*/ 3789844 w 3997527"/>
              <a:gd name="connsiteY17" fmla="*/ 1486825 h 2646947"/>
              <a:gd name="connsiteX18" fmla="*/ 3174946 w 3997527"/>
              <a:gd name="connsiteY18" fmla="*/ 2025257 h 2646947"/>
              <a:gd name="connsiteX19" fmla="*/ 3039752 w 3997527"/>
              <a:gd name="connsiteY19" fmla="*/ 2128254 h 2646947"/>
              <a:gd name="connsiteX20" fmla="*/ 1928850 w 3997527"/>
              <a:gd name="connsiteY20" fmla="*/ 2646947 h 2646947"/>
              <a:gd name="connsiteX21" fmla="*/ 465463 w 3997527"/>
              <a:gd name="connsiteY21" fmla="*/ 1803828 h 2646947"/>
              <a:gd name="connsiteX22" fmla="*/ 309508 w 3997527"/>
              <a:gd name="connsiteY22" fmla="*/ 1588134 h 2646947"/>
              <a:gd name="connsiteX23" fmla="*/ 0 w 3997527"/>
              <a:gd name="connsiteY23" fmla="*/ 908578 h 2646947"/>
              <a:gd name="connsiteX24" fmla="*/ 187010 w 3997527"/>
              <a:gd name="connsiteY24" fmla="*/ 176721 h 2646947"/>
              <a:gd name="connsiteX25" fmla="*/ 287750 w 3997527"/>
              <a:gd name="connsiteY25" fmla="*/ 7075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527" h="264694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4" name="Freeform: Shape 43">
            <a:extLst>
              <a:ext uri="{FF2B5EF4-FFF2-40B4-BE49-F238E27FC236}">
                <a16:creationId xmlns:a16="http://schemas.microsoft.com/office/drawing/2014/main" id="{3A8657D3-FF5C-4E4D-BF2D-FA413B67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53663" y="0"/>
            <a:ext cx="3938337" cy="3321595"/>
          </a:xfrm>
          <a:custGeom>
            <a:avLst/>
            <a:gdLst>
              <a:gd name="connsiteX0" fmla="*/ 1166365 w 3938337"/>
              <a:gd name="connsiteY0" fmla="*/ 0 h 3321595"/>
              <a:gd name="connsiteX1" fmla="*/ 107576 w 3938337"/>
              <a:gd name="connsiteY1" fmla="*/ 0 h 3321595"/>
              <a:gd name="connsiteX2" fmla="*/ 66927 w 3938337"/>
              <a:gd name="connsiteY2" fmla="*/ 0 h 3321595"/>
              <a:gd name="connsiteX3" fmla="*/ 0 w 3938337"/>
              <a:gd name="connsiteY3" fmla="*/ 0 h 3321595"/>
              <a:gd name="connsiteX4" fmla="*/ 0 w 3938337"/>
              <a:gd name="connsiteY4" fmla="*/ 59511 h 3321595"/>
              <a:gd name="connsiteX5" fmla="*/ 0 w 3938337"/>
              <a:gd name="connsiteY5" fmla="*/ 155390 h 3321595"/>
              <a:gd name="connsiteX6" fmla="*/ 0 w 3938337"/>
              <a:gd name="connsiteY6" fmla="*/ 901114 h 3321595"/>
              <a:gd name="connsiteX7" fmla="*/ 4 w 3938337"/>
              <a:gd name="connsiteY7" fmla="*/ 901114 h 3321595"/>
              <a:gd name="connsiteX8" fmla="*/ 4 w 3938337"/>
              <a:gd name="connsiteY8" fmla="*/ 471771 h 3321595"/>
              <a:gd name="connsiteX9" fmla="*/ 50187 w 3938337"/>
              <a:gd name="connsiteY9" fmla="*/ 407556 h 3321595"/>
              <a:gd name="connsiteX10" fmla="*/ 352921 w 3938337"/>
              <a:gd name="connsiteY10" fmla="*/ 118259 h 3321595"/>
              <a:gd name="connsiteX11" fmla="*/ 514890 w 3938337"/>
              <a:gd name="connsiteY11" fmla="*/ 2 h 3321595"/>
              <a:gd name="connsiteX12" fmla="*/ 1166365 w 3938337"/>
              <a:gd name="connsiteY12" fmla="*/ 2 h 3321595"/>
              <a:gd name="connsiteX13" fmla="*/ 3525817 w 3938337"/>
              <a:gd name="connsiteY13" fmla="*/ 0 h 3321595"/>
              <a:gd name="connsiteX14" fmla="*/ 3384145 w 3938337"/>
              <a:gd name="connsiteY14" fmla="*/ 0 h 3321595"/>
              <a:gd name="connsiteX15" fmla="*/ 3385646 w 3938337"/>
              <a:gd name="connsiteY15" fmla="*/ 1904 h 3321595"/>
              <a:gd name="connsiteX16" fmla="*/ 3780089 w 3938337"/>
              <a:gd name="connsiteY16" fmla="*/ 1354125 h 3321595"/>
              <a:gd name="connsiteX17" fmla="*/ 3552458 w 3938337"/>
              <a:gd name="connsiteY17" fmla="*/ 1969288 h 3321595"/>
              <a:gd name="connsiteX18" fmla="*/ 3414534 w 3938337"/>
              <a:gd name="connsiteY18" fmla="*/ 2115111 h 3321595"/>
              <a:gd name="connsiteX19" fmla="*/ 3395732 w 3938337"/>
              <a:gd name="connsiteY19" fmla="*/ 2131585 h 3321595"/>
              <a:gd name="connsiteX20" fmla="*/ 3390273 w 3938337"/>
              <a:gd name="connsiteY20" fmla="*/ 2137223 h 3321595"/>
              <a:gd name="connsiteX21" fmla="*/ 3348116 w 3938337"/>
              <a:gd name="connsiteY21" fmla="*/ 2173305 h 3321595"/>
              <a:gd name="connsiteX22" fmla="*/ 3251972 w 3938337"/>
              <a:gd name="connsiteY22" fmla="*/ 2257543 h 3321595"/>
              <a:gd name="connsiteX23" fmla="*/ 2878500 w 3938337"/>
              <a:gd name="connsiteY23" fmla="*/ 2542096 h 3321595"/>
              <a:gd name="connsiteX24" fmla="*/ 2730320 w 3938337"/>
              <a:gd name="connsiteY24" fmla="*/ 2651667 h 3321595"/>
              <a:gd name="connsiteX25" fmla="*/ 1512716 w 3938337"/>
              <a:gd name="connsiteY25" fmla="*/ 3203474 h 3321595"/>
              <a:gd name="connsiteX26" fmla="*/ 78219 w 3938337"/>
              <a:gd name="connsiteY26" fmla="*/ 2525579 h 3321595"/>
              <a:gd name="connsiteX27" fmla="*/ 0 w 3938337"/>
              <a:gd name="connsiteY27" fmla="*/ 2428877 h 3321595"/>
              <a:gd name="connsiteX28" fmla="*/ 0 w 3938337"/>
              <a:gd name="connsiteY28" fmla="*/ 2518435 h 3321595"/>
              <a:gd name="connsiteX29" fmla="*/ 81495 w 3938337"/>
              <a:gd name="connsiteY29" fmla="*/ 2618704 h 3321595"/>
              <a:gd name="connsiteX30" fmla="*/ 1576046 w 3938337"/>
              <a:gd name="connsiteY30" fmla="*/ 3321595 h 3321595"/>
              <a:gd name="connsiteX31" fmla="*/ 2844621 w 3938337"/>
              <a:gd name="connsiteY31" fmla="*/ 2749441 h 3321595"/>
              <a:gd name="connsiteX32" fmla="*/ 2999005 w 3938337"/>
              <a:gd name="connsiteY32" fmla="*/ 2635829 h 3321595"/>
              <a:gd name="connsiteX33" fmla="*/ 3701177 w 3938337"/>
              <a:gd name="connsiteY33" fmla="*/ 2041901 h 3321595"/>
              <a:gd name="connsiteX34" fmla="*/ 3938337 w 3938337"/>
              <a:gd name="connsiteY34" fmla="*/ 1404055 h 3321595"/>
              <a:gd name="connsiteX35" fmla="*/ 3527383 w 3938337"/>
              <a:gd name="connsiteY35"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8337" h="3321595">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Picture Placeholder 11" descr="A logo with a tree and text">
            <a:extLst>
              <a:ext uri="{FF2B5EF4-FFF2-40B4-BE49-F238E27FC236}">
                <a16:creationId xmlns:a16="http://schemas.microsoft.com/office/drawing/2014/main" id="{CC68FB4F-6684-53E0-B76B-98D8117D2DED}"/>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7540" r="2" b="8121"/>
          <a:stretch>
            <a:fillRect/>
          </a:stretch>
        </p:blipFill>
        <p:spPr>
          <a:xfrm>
            <a:off x="8241711" y="0"/>
            <a:ext cx="3938337" cy="3321595"/>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p:spPr>
      </p:pic>
      <p:sp>
        <p:nvSpPr>
          <p:cNvPr id="9" name="Text Placeholder 8">
            <a:extLst>
              <a:ext uri="{FF2B5EF4-FFF2-40B4-BE49-F238E27FC236}">
                <a16:creationId xmlns:a16="http://schemas.microsoft.com/office/drawing/2014/main" id="{09271E03-2F78-368F-0A0F-35A33761F3A4}"/>
              </a:ext>
            </a:extLst>
          </p:cNvPr>
          <p:cNvSpPr>
            <a:spLocks noGrp="1"/>
          </p:cNvSpPr>
          <p:nvPr>
            <p:ph type="body" sz="half" idx="2"/>
          </p:nvPr>
        </p:nvSpPr>
        <p:spPr>
          <a:xfrm>
            <a:off x="4959350" y="4444778"/>
            <a:ext cx="5729985" cy="1773142"/>
          </a:xfrm>
        </p:spPr>
        <p:txBody>
          <a:bodyPr vert="horz" lIns="91440" tIns="45720" rIns="91440" bIns="45720" rtlCol="0">
            <a:normAutofit/>
          </a:bodyPr>
          <a:lstStyle/>
          <a:p>
            <a:pPr indent="-228600">
              <a:buFont typeface="Arial" panose="020B0604020202020204" pitchFamily="34" charset="0"/>
              <a:buChar char="•"/>
            </a:pPr>
            <a:r>
              <a:rPr lang="en-US" sz="2000" dirty="0"/>
              <a:t>Clinical Director, Refuge Counseling LLC</a:t>
            </a:r>
          </a:p>
          <a:p>
            <a:pPr indent="-228600">
              <a:buFont typeface="Arial" panose="020B0604020202020204" pitchFamily="34" charset="0"/>
              <a:buChar char="•"/>
            </a:pPr>
            <a:r>
              <a:rPr lang="en-US" sz="2000" dirty="0"/>
              <a:t>Executive Director, Co-Founder, The Ohio Bereavement Collaborative </a:t>
            </a:r>
          </a:p>
          <a:p>
            <a:pPr indent="-228600">
              <a:buFont typeface="Arial" panose="020B0604020202020204" pitchFamily="34" charset="0"/>
              <a:buChar char="•"/>
            </a:pPr>
            <a:r>
              <a:rPr lang="en-US" sz="2000" dirty="0"/>
              <a:t>Adjunct Professor of Thanatology </a:t>
            </a:r>
          </a:p>
        </p:txBody>
      </p:sp>
    </p:spTree>
    <p:extLst>
      <p:ext uri="{BB962C8B-B14F-4D97-AF65-F5344CB8AC3E}">
        <p14:creationId xmlns:p14="http://schemas.microsoft.com/office/powerpoint/2010/main" val="3818269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D8F2-D3BE-ED4A-164B-CF5B1B0ACD71}"/>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2800" kern="1200" dirty="0">
                <a:solidFill>
                  <a:schemeClr val="tx2"/>
                </a:solidFill>
                <a:latin typeface="+mj-lt"/>
                <a:ea typeface="+mj-ea"/>
                <a:cs typeface="+mj-cs"/>
              </a:rPr>
              <a:t>Families of loved ones who are struggling with addiction encounter ambiguous loss</a:t>
            </a:r>
          </a:p>
        </p:txBody>
      </p:sp>
      <p:pic>
        <p:nvPicPr>
          <p:cNvPr id="26" name="Graphic 25" descr="Brain in head">
            <a:extLst>
              <a:ext uri="{FF2B5EF4-FFF2-40B4-BE49-F238E27FC236}">
                <a16:creationId xmlns:a16="http://schemas.microsoft.com/office/drawing/2014/main" id="{0A8CF3ED-12D1-7221-9604-7F2F2C627C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421073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nifying glass and question mark">
            <a:extLst>
              <a:ext uri="{FF2B5EF4-FFF2-40B4-BE49-F238E27FC236}">
                <a16:creationId xmlns:a16="http://schemas.microsoft.com/office/drawing/2014/main" id="{02B52417-2049-1331-49EA-90293A84D467}"/>
              </a:ext>
            </a:extLst>
          </p:cNvPr>
          <p:cNvPicPr>
            <a:picLocks noChangeAspect="1"/>
          </p:cNvPicPr>
          <p:nvPr/>
        </p:nvPicPr>
        <p:blipFill>
          <a:blip r:embed="rId2"/>
          <a:srcRect/>
          <a:stretch/>
        </p:blipFill>
        <p:spPr>
          <a:xfrm>
            <a:off x="3" y="10"/>
            <a:ext cx="12191997" cy="6857988"/>
          </a:xfrm>
          <a:prstGeom prst="rect">
            <a:avLst/>
          </a:prstGeom>
        </p:spPr>
      </p:pic>
      <p:sp>
        <p:nvSpPr>
          <p:cNvPr id="2" name="Title 1">
            <a:extLst>
              <a:ext uri="{FF2B5EF4-FFF2-40B4-BE49-F238E27FC236}">
                <a16:creationId xmlns:a16="http://schemas.microsoft.com/office/drawing/2014/main" id="{6DA5414F-6F2B-D756-5869-9DE9038DE1F7}"/>
              </a:ext>
            </a:extLst>
          </p:cNvPr>
          <p:cNvSpPr>
            <a:spLocks noGrp="1"/>
          </p:cNvSpPr>
          <p:nvPr>
            <p:ph type="title"/>
          </p:nvPr>
        </p:nvSpPr>
        <p:spPr>
          <a:xfrm>
            <a:off x="7731468" y="2138209"/>
            <a:ext cx="3712820" cy="2839273"/>
          </a:xfrm>
        </p:spPr>
        <p:txBody>
          <a:bodyPr vert="horz" lIns="91440" tIns="45720" rIns="91440" bIns="45720" rtlCol="0" anchor="b">
            <a:normAutofit/>
          </a:bodyPr>
          <a:lstStyle/>
          <a:p>
            <a:r>
              <a:rPr lang="en-US" sz="3600" dirty="0">
                <a:solidFill>
                  <a:srgbClr val="FFFFFF"/>
                </a:solidFill>
              </a:rPr>
              <a:t>What is ambiguous loss?</a:t>
            </a:r>
          </a:p>
        </p:txBody>
      </p:sp>
    </p:spTree>
    <p:extLst>
      <p:ext uri="{BB962C8B-B14F-4D97-AF65-F5344CB8AC3E}">
        <p14:creationId xmlns:p14="http://schemas.microsoft.com/office/powerpoint/2010/main" val="2086156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dirty="0"/>
              <a:t>The unique grief surrounding an addiction loss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838200" y="1825625"/>
            <a:ext cx="10515600" cy="4351338"/>
          </a:xfrm>
        </p:spPr>
        <p:txBody>
          <a:bodyPr>
            <a:normAutofit/>
          </a:bodyPr>
          <a:lstStyle/>
          <a:p>
            <a:r>
              <a:rPr lang="en-US" dirty="0"/>
              <a:t>Ambiguous Loss- “often an immobilizing situation”</a:t>
            </a:r>
          </a:p>
          <a:p>
            <a:r>
              <a:rPr lang="en-US" dirty="0"/>
              <a:t>Traumatic Loss</a:t>
            </a:r>
          </a:p>
          <a:p>
            <a:r>
              <a:rPr lang="en-US" dirty="0"/>
              <a:t>Stigmatized loss-people who struggle with stigmatized loss may feel guilt, blame, and shame. </a:t>
            </a:r>
          </a:p>
          <a:p>
            <a:r>
              <a:rPr lang="en-US" dirty="0"/>
              <a:t>Disenfranchised Grief-describes grieving a loss that is not openly talked about or mourned. </a:t>
            </a:r>
          </a:p>
          <a:p>
            <a:r>
              <a:rPr lang="en-US" dirty="0"/>
              <a:t>Complicated Loss: “I love this person, but I am angry…”</a:t>
            </a:r>
          </a:p>
          <a:p>
            <a:pPr lvl="1"/>
            <a:r>
              <a:rPr lang="en-US" dirty="0"/>
              <a:t>Painful memories, shame, stigma…</a:t>
            </a:r>
          </a:p>
          <a:p>
            <a:pPr lvl="1"/>
            <a:r>
              <a:rPr lang="en-US" dirty="0"/>
              <a:t>Secrecy, complex feelings</a:t>
            </a:r>
          </a:p>
        </p:txBody>
      </p:sp>
    </p:spTree>
    <p:extLst>
      <p:ext uri="{BB962C8B-B14F-4D97-AF65-F5344CB8AC3E}">
        <p14:creationId xmlns:p14="http://schemas.microsoft.com/office/powerpoint/2010/main" val="1364180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4B897101-008B-DD1F-53A1-65ACE675EFF2}"/>
              </a:ext>
            </a:extLst>
          </p:cNvPr>
          <p:cNvSpPr>
            <a:spLocks noGrp="1"/>
          </p:cNvSpPr>
          <p:nvPr>
            <p:ph type="title"/>
          </p:nvPr>
        </p:nvSpPr>
        <p:spPr>
          <a:xfrm>
            <a:off x="838200" y="365125"/>
            <a:ext cx="5393361" cy="1325563"/>
          </a:xfrm>
        </p:spPr>
        <p:txBody>
          <a:bodyPr>
            <a:normAutofit/>
          </a:bodyPr>
          <a:lstStyle/>
          <a:p>
            <a:r>
              <a:rPr lang="en-US"/>
              <a:t>Common Reactions </a:t>
            </a:r>
          </a:p>
        </p:txBody>
      </p:sp>
      <p:sp>
        <p:nvSpPr>
          <p:cNvPr id="24" name="Freeform: Shape 23">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1C80E01-0119-02D2-20AE-397DFAA9EF41}"/>
              </a:ext>
            </a:extLst>
          </p:cNvPr>
          <p:cNvSpPr>
            <a:spLocks noGrp="1"/>
          </p:cNvSpPr>
          <p:nvPr>
            <p:ph idx="1"/>
          </p:nvPr>
        </p:nvSpPr>
        <p:spPr>
          <a:xfrm>
            <a:off x="838200" y="1825625"/>
            <a:ext cx="5393361" cy="4351338"/>
          </a:xfrm>
        </p:spPr>
        <p:txBody>
          <a:bodyPr>
            <a:normAutofit/>
          </a:bodyPr>
          <a:lstStyle/>
          <a:p>
            <a:r>
              <a:rPr lang="en-US" sz="1800"/>
              <a:t>Common Reactions: </a:t>
            </a:r>
          </a:p>
          <a:p>
            <a:r>
              <a:rPr lang="en-US" sz="1800"/>
              <a:t>Sadness </a:t>
            </a:r>
          </a:p>
          <a:p>
            <a:r>
              <a:rPr lang="en-US" sz="1800"/>
              <a:t>Fear of judgement from others regarding </a:t>
            </a:r>
          </a:p>
          <a:p>
            <a:r>
              <a:rPr lang="en-US" sz="1800"/>
              <a:t>Disappointment in yourself </a:t>
            </a:r>
          </a:p>
          <a:p>
            <a:r>
              <a:rPr lang="en-US" sz="1800"/>
              <a:t>Needing to place blame </a:t>
            </a:r>
          </a:p>
          <a:p>
            <a:r>
              <a:rPr lang="en-US" sz="1800"/>
              <a:t>Difficulty concentrating</a:t>
            </a:r>
          </a:p>
          <a:p>
            <a:r>
              <a:rPr lang="en-US" sz="1800"/>
              <a:t>Frustration over the lack of support and understanding from others about addiction </a:t>
            </a:r>
          </a:p>
          <a:p>
            <a:r>
              <a:rPr lang="en-US" sz="1800"/>
              <a:t>The need to have your loved one remembered for the good in him/her and not the way he/she died </a:t>
            </a:r>
          </a:p>
          <a:p>
            <a:r>
              <a:rPr lang="en-US" sz="1800"/>
              <a:t>Feeling isolated from supports and possibly lacking places to talk about your grief  Fear of this happening to others you care about</a:t>
            </a:r>
          </a:p>
        </p:txBody>
      </p:sp>
      <p:sp>
        <p:nvSpPr>
          <p:cNvPr id="26" name="Oval 25">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xclamation mark on a yellow background">
            <a:extLst>
              <a:ext uri="{FF2B5EF4-FFF2-40B4-BE49-F238E27FC236}">
                <a16:creationId xmlns:a16="http://schemas.microsoft.com/office/drawing/2014/main" id="{730B75F8-CE42-F9AB-1E18-F99825FB6168}"/>
              </a:ext>
            </a:extLst>
          </p:cNvPr>
          <p:cNvPicPr>
            <a:picLocks noChangeAspect="1"/>
          </p:cNvPicPr>
          <p:nvPr/>
        </p:nvPicPr>
        <p:blipFill rotWithShape="1">
          <a:blip r:embed="rId2"/>
          <a:srcRect l="23088" r="10171"/>
          <a:stretch/>
        </p:blipFill>
        <p:spPr>
          <a:xfrm>
            <a:off x="8059837" y="1176557"/>
            <a:ext cx="3435744" cy="386090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8" name="Freeform: Shape 27">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0" name="Straight Connector 29">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47478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F2D55-CF02-A882-1306-82EDAE97F414}"/>
              </a:ext>
            </a:extLst>
          </p:cNvPr>
          <p:cNvSpPr>
            <a:spLocks noGrp="1"/>
          </p:cNvSpPr>
          <p:nvPr>
            <p:ph type="title"/>
          </p:nvPr>
        </p:nvSpPr>
        <p:spPr>
          <a:xfrm>
            <a:off x="838200" y="556995"/>
            <a:ext cx="10515600" cy="1133693"/>
          </a:xfrm>
        </p:spPr>
        <p:txBody>
          <a:bodyPr>
            <a:normAutofit/>
          </a:bodyPr>
          <a:lstStyle/>
          <a:p>
            <a:r>
              <a:rPr lang="en-US" sz="5200"/>
              <a:t>How can you help?</a:t>
            </a:r>
          </a:p>
        </p:txBody>
      </p:sp>
      <p:graphicFrame>
        <p:nvGraphicFramePr>
          <p:cNvPr id="5" name="Content Placeholder 2">
            <a:extLst>
              <a:ext uri="{FF2B5EF4-FFF2-40B4-BE49-F238E27FC236}">
                <a16:creationId xmlns:a16="http://schemas.microsoft.com/office/drawing/2014/main" id="{DD40EEC4-C0CC-AB81-3DA0-D68E231DC68B}"/>
              </a:ext>
            </a:extLst>
          </p:cNvPr>
          <p:cNvGraphicFramePr>
            <a:graphicFrameLocks noGrp="1"/>
          </p:cNvGraphicFramePr>
          <p:nvPr>
            <p:ph idx="1"/>
            <p:extLst>
              <p:ext uri="{D42A27DB-BD31-4B8C-83A1-F6EECF244321}">
                <p14:modId xmlns:p14="http://schemas.microsoft.com/office/powerpoint/2010/main" val="20584521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4931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E0D08-1FEA-A261-CAC7-6821395D867A}"/>
              </a:ext>
            </a:extLst>
          </p:cNvPr>
          <p:cNvSpPr>
            <a:spLocks noGrp="1"/>
          </p:cNvSpPr>
          <p:nvPr>
            <p:ph type="title"/>
          </p:nvPr>
        </p:nvSpPr>
        <p:spPr>
          <a:xfrm>
            <a:off x="647701" y="1454964"/>
            <a:ext cx="3339281" cy="3308840"/>
          </a:xfrm>
        </p:spPr>
        <p:txBody>
          <a:bodyPr vert="horz" lIns="91440" tIns="45720" rIns="91440" bIns="45720" rtlCol="0" anchor="b">
            <a:normAutofit/>
          </a:bodyPr>
          <a:lstStyle/>
          <a:p>
            <a:r>
              <a:rPr lang="en-US" sz="3800"/>
              <a:t>Avoiding Euphemisms </a:t>
            </a:r>
          </a:p>
        </p:txBody>
      </p:sp>
      <p:pic>
        <p:nvPicPr>
          <p:cNvPr id="4" name="Picture 3" descr="Thought squiggles of little boy">
            <a:extLst>
              <a:ext uri="{FF2B5EF4-FFF2-40B4-BE49-F238E27FC236}">
                <a16:creationId xmlns:a16="http://schemas.microsoft.com/office/drawing/2014/main" id="{2398BFAA-0458-BFA7-5912-1545E456648D}"/>
              </a:ext>
            </a:extLst>
          </p:cNvPr>
          <p:cNvPicPr>
            <a:picLocks noChangeAspect="1"/>
          </p:cNvPicPr>
          <p:nvPr/>
        </p:nvPicPr>
        <p:blipFill>
          <a:blip r:embed="rId2">
            <a:extLst>
              <a:ext uri="{28A0092B-C50C-407E-A947-70E740481C1C}">
                <a14:useLocalDpi xmlns:a14="http://schemas.microsoft.com/office/drawing/2010/main" val="0"/>
              </a:ext>
            </a:extLst>
          </a:blip>
          <a:srcRect l="8027" r="8222" b="-1"/>
          <a:stretch>
            <a:fillRect/>
          </a:stretch>
        </p:blipFill>
        <p:spPr>
          <a:xfrm>
            <a:off x="4634682" y="10"/>
            <a:ext cx="7557319" cy="6857990"/>
          </a:xfrm>
          <a:prstGeom prst="rect">
            <a:avLst/>
          </a:prstGeom>
        </p:spPr>
      </p:pic>
    </p:spTree>
    <p:extLst>
      <p:ext uri="{BB962C8B-B14F-4D97-AF65-F5344CB8AC3E}">
        <p14:creationId xmlns:p14="http://schemas.microsoft.com/office/powerpoint/2010/main" val="14741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2170A5-49DF-740D-42CE-C8E4B5BD0119}"/>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Examples of euphemisms </a:t>
            </a:r>
          </a:p>
        </p:txBody>
      </p:sp>
      <p:graphicFrame>
        <p:nvGraphicFramePr>
          <p:cNvPr id="5" name="Content Placeholder 2">
            <a:extLst>
              <a:ext uri="{FF2B5EF4-FFF2-40B4-BE49-F238E27FC236}">
                <a16:creationId xmlns:a16="http://schemas.microsoft.com/office/drawing/2014/main" id="{3B4FFA47-6887-E868-6223-A8F605216ECF}"/>
              </a:ext>
            </a:extLst>
          </p:cNvPr>
          <p:cNvGraphicFramePr>
            <a:graphicFrameLocks noGrp="1"/>
          </p:cNvGraphicFramePr>
          <p:nvPr>
            <p:ph idx="1"/>
            <p:extLst>
              <p:ext uri="{D42A27DB-BD31-4B8C-83A1-F6EECF244321}">
                <p14:modId xmlns:p14="http://schemas.microsoft.com/office/powerpoint/2010/main" val="2580782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7351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161AC-D4DB-D584-C44E-F235AF96D90B}"/>
            </a:ext>
          </a:extLst>
        </p:cNvPr>
        <p:cNvGrpSpPr/>
        <p:nvPr/>
      </p:nvGrpSpPr>
      <p:grpSpPr>
        <a:xfrm>
          <a:off x="0" y="0"/>
          <a:ext cx="0" cy="0"/>
          <a:chOff x="0" y="0"/>
          <a:chExt cx="0" cy="0"/>
        </a:xfrm>
      </p:grpSpPr>
      <p:pic>
        <p:nvPicPr>
          <p:cNvPr id="4" name="Picture 3" descr="A few pieces of paper with question marks&#10;&#10;AI-generated content may be incorrect.">
            <a:extLst>
              <a:ext uri="{FF2B5EF4-FFF2-40B4-BE49-F238E27FC236}">
                <a16:creationId xmlns:a16="http://schemas.microsoft.com/office/drawing/2014/main" id="{0886BB57-6E54-6958-5581-540FD1201197}"/>
              </a:ext>
            </a:extLst>
          </p:cNvPr>
          <p:cNvPicPr>
            <a:picLocks noChangeAspect="1"/>
          </p:cNvPicPr>
          <p:nvPr/>
        </p:nvPicPr>
        <p:blipFill>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413"/>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5E817126-7504-428B-2426-96A28E7B6BFF}"/>
              </a:ext>
            </a:extLst>
          </p:cNvPr>
          <p:cNvSpPr>
            <a:spLocks noGrp="1"/>
          </p:cNvSpPr>
          <p:nvPr>
            <p:ph type="title"/>
          </p:nvPr>
        </p:nvSpPr>
        <p:spPr>
          <a:xfrm>
            <a:off x="1154954" y="688258"/>
            <a:ext cx="10201303" cy="1730477"/>
          </a:xfrm>
        </p:spPr>
        <p:txBody>
          <a:bodyPr vert="horz" lIns="91440" tIns="45720" rIns="91440" bIns="45720" rtlCol="0" anchor="b">
            <a:normAutofit/>
          </a:bodyPr>
          <a:lstStyle/>
          <a:p>
            <a:r>
              <a:rPr lang="en-US" sz="7200" dirty="0">
                <a:solidFill>
                  <a:schemeClr val="tx1"/>
                </a:solidFill>
              </a:rPr>
              <a:t>Benefits of Truth-Telling </a:t>
            </a:r>
          </a:p>
        </p:txBody>
      </p:sp>
      <p:sp>
        <p:nvSpPr>
          <p:cNvPr id="6" name="TextBox 5">
            <a:extLst>
              <a:ext uri="{FF2B5EF4-FFF2-40B4-BE49-F238E27FC236}">
                <a16:creationId xmlns:a16="http://schemas.microsoft.com/office/drawing/2014/main" id="{75A4F705-0573-C39A-CC73-B928A0FCEF4A}"/>
              </a:ext>
            </a:extLst>
          </p:cNvPr>
          <p:cNvSpPr txBox="1"/>
          <p:nvPr/>
        </p:nvSpPr>
        <p:spPr>
          <a:xfrm>
            <a:off x="9511459" y="6657945"/>
            <a:ext cx="268054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thymindoman.com/tag/plat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620883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1C328E-2E90-4AEA-8BB6-0CAF80A1BAD4}"/>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C7A35-727D-9A66-F8D0-B18D5DB61CC2}"/>
              </a:ext>
            </a:extLst>
          </p:cNvPr>
          <p:cNvSpPr>
            <a:spLocks noGrp="1"/>
          </p:cNvSpPr>
          <p:nvPr>
            <p:ph type="title"/>
          </p:nvPr>
        </p:nvSpPr>
        <p:spPr>
          <a:xfrm>
            <a:off x="761803" y="350196"/>
            <a:ext cx="4646904" cy="1624520"/>
          </a:xfrm>
        </p:spPr>
        <p:txBody>
          <a:bodyPr anchor="ctr">
            <a:normAutofit/>
          </a:bodyPr>
          <a:lstStyle/>
          <a:p>
            <a:r>
              <a:rPr lang="en-US" sz="4000"/>
              <a:t>More on truth-telling </a:t>
            </a:r>
          </a:p>
        </p:txBody>
      </p:sp>
      <p:sp>
        <p:nvSpPr>
          <p:cNvPr id="3" name="Content Placeholder 2">
            <a:extLst>
              <a:ext uri="{FF2B5EF4-FFF2-40B4-BE49-F238E27FC236}">
                <a16:creationId xmlns:a16="http://schemas.microsoft.com/office/drawing/2014/main" id="{EA9A6C76-759E-3ACB-7244-51A54CD5D2DA}"/>
              </a:ext>
            </a:extLst>
          </p:cNvPr>
          <p:cNvSpPr>
            <a:spLocks noGrp="1"/>
          </p:cNvSpPr>
          <p:nvPr>
            <p:ph idx="1"/>
          </p:nvPr>
        </p:nvSpPr>
        <p:spPr>
          <a:xfrm>
            <a:off x="761802" y="2743200"/>
            <a:ext cx="4646905" cy="3613149"/>
          </a:xfrm>
        </p:spPr>
        <p:txBody>
          <a:bodyPr anchor="ctr">
            <a:normAutofit/>
          </a:bodyPr>
          <a:lstStyle/>
          <a:p>
            <a:r>
              <a:rPr lang="en-US" sz="2000"/>
              <a:t>“why am I finding this out from a stranger?” </a:t>
            </a:r>
          </a:p>
          <a:p>
            <a:r>
              <a:rPr lang="en-US" sz="2000"/>
              <a:t>When considering what details to share-Think: what information will actually serve them? What information are they truly seeking? </a:t>
            </a:r>
          </a:p>
          <a:p>
            <a:r>
              <a:rPr lang="en-US" sz="2000"/>
              <a:t>Make sure the story is shared by a safe person in a safe place with timing in mind. </a:t>
            </a:r>
          </a:p>
          <a:p>
            <a:endParaRPr lang="en-US" sz="2000"/>
          </a:p>
        </p:txBody>
      </p:sp>
      <p:pic>
        <p:nvPicPr>
          <p:cNvPr id="5" name="Picture 4" descr="A group of people with speech bubbles&#10;&#10;AI-generated content may be incorrect.">
            <a:extLst>
              <a:ext uri="{FF2B5EF4-FFF2-40B4-BE49-F238E27FC236}">
                <a16:creationId xmlns:a16="http://schemas.microsoft.com/office/drawing/2014/main" id="{33CF8DAE-BFF2-E352-23FE-86AD7DE662F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720" r="29879" b="-2"/>
          <a:stretch>
            <a:fillRect/>
          </a:stretch>
        </p:blipFill>
        <p:spPr>
          <a:xfrm>
            <a:off x="6096000" y="1"/>
            <a:ext cx="6102825" cy="6858000"/>
          </a:xfrm>
          <a:prstGeom prst="rect">
            <a:avLst/>
          </a:prstGeom>
        </p:spPr>
      </p:pic>
    </p:spTree>
    <p:extLst>
      <p:ext uri="{BB962C8B-B14F-4D97-AF65-F5344CB8AC3E}">
        <p14:creationId xmlns:p14="http://schemas.microsoft.com/office/powerpoint/2010/main" val="2913075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E5C7DC-C16F-752F-2B95-FF258B25D29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0"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4" name="Freeform: Shape 1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2" name="Freeform: Shape 1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5C2BA441-64CB-D3A9-FCC9-C941A7DFCD07}"/>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7200" b="0" i="0" kern="1200">
                <a:solidFill>
                  <a:schemeClr val="bg1"/>
                </a:solidFill>
                <a:latin typeface="+mj-lt"/>
                <a:ea typeface="+mj-ea"/>
                <a:cs typeface="+mj-cs"/>
              </a:rPr>
              <a:t>Development Matters </a:t>
            </a:r>
          </a:p>
        </p:txBody>
      </p:sp>
    </p:spTree>
    <p:extLst>
      <p:ext uri="{BB962C8B-B14F-4D97-AF65-F5344CB8AC3E}">
        <p14:creationId xmlns:p14="http://schemas.microsoft.com/office/powerpoint/2010/main" val="251923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C4BA6F-A6E6-75A0-AEC9-ABC3A123CD6F}"/>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dirty="0">
                <a:solidFill>
                  <a:srgbClr val="FFFFFF"/>
                </a:solidFill>
                <a:latin typeface="+mj-lt"/>
                <a:ea typeface="+mj-ea"/>
                <a:cs typeface="+mj-cs"/>
              </a:rPr>
              <a:t>Some reflection questions.  </a:t>
            </a:r>
          </a:p>
        </p:txBody>
      </p:sp>
      <p:graphicFrame>
        <p:nvGraphicFramePr>
          <p:cNvPr id="6" name="Text Placeholder 3">
            <a:extLst>
              <a:ext uri="{FF2B5EF4-FFF2-40B4-BE49-F238E27FC236}">
                <a16:creationId xmlns:a16="http://schemas.microsoft.com/office/drawing/2014/main" id="{3668790A-AB9B-81D8-BDDE-13F104B9839E}"/>
              </a:ext>
            </a:extLst>
          </p:cNvPr>
          <p:cNvGraphicFramePr/>
          <p:nvPr>
            <p:extLst>
              <p:ext uri="{D42A27DB-BD31-4B8C-83A1-F6EECF244321}">
                <p14:modId xmlns:p14="http://schemas.microsoft.com/office/powerpoint/2010/main" val="244786857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9213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3C622B-8C6C-FCD8-461C-FC03DD8AB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42698-8B15-205A-9116-19907190B91E}"/>
              </a:ext>
            </a:extLst>
          </p:cNvPr>
          <p:cNvSpPr>
            <a:spLocks noGrp="1"/>
          </p:cNvSpPr>
          <p:nvPr>
            <p:ph type="title"/>
          </p:nvPr>
        </p:nvSpPr>
        <p:spPr>
          <a:xfrm>
            <a:off x="5868557" y="1138036"/>
            <a:ext cx="5444382" cy="1402470"/>
          </a:xfrm>
        </p:spPr>
        <p:txBody>
          <a:bodyPr anchor="t">
            <a:normAutofit/>
          </a:bodyPr>
          <a:lstStyle/>
          <a:p>
            <a:r>
              <a:rPr lang="en-US" sz="3200"/>
              <a:t>A Developmental Perspective </a:t>
            </a:r>
          </a:p>
        </p:txBody>
      </p:sp>
      <p:pic>
        <p:nvPicPr>
          <p:cNvPr id="5" name="Picture 4" descr="A hand of two adults and a kid on top of each other">
            <a:extLst>
              <a:ext uri="{FF2B5EF4-FFF2-40B4-BE49-F238E27FC236}">
                <a16:creationId xmlns:a16="http://schemas.microsoft.com/office/drawing/2014/main" id="{B4EFB72A-107A-E148-E9C2-0A1DD19F91AC}"/>
              </a:ext>
            </a:extLst>
          </p:cNvPr>
          <p:cNvPicPr>
            <a:picLocks noChangeAspect="1"/>
          </p:cNvPicPr>
          <p:nvPr/>
        </p:nvPicPr>
        <p:blipFill>
          <a:blip r:embed="rId2"/>
          <a:srcRect l="28534" r="21328" b="-1"/>
          <a:stretch>
            <a:fillRect/>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1E4C0C-6594-0A1B-EEE4-14A5E7E43AC0}"/>
              </a:ext>
            </a:extLst>
          </p:cNvPr>
          <p:cNvSpPr>
            <a:spLocks noGrp="1"/>
          </p:cNvSpPr>
          <p:nvPr>
            <p:ph idx="1"/>
          </p:nvPr>
        </p:nvSpPr>
        <p:spPr>
          <a:xfrm>
            <a:off x="5868557" y="2551176"/>
            <a:ext cx="5444382" cy="3591207"/>
          </a:xfrm>
        </p:spPr>
        <p:txBody>
          <a:bodyPr>
            <a:normAutofit/>
          </a:bodyPr>
          <a:lstStyle/>
          <a:p>
            <a:r>
              <a:rPr lang="en-US" sz="2000"/>
              <a:t> Children grieve developmentally; they encounter different symptoms and experiences based on how old they are. </a:t>
            </a:r>
          </a:p>
          <a:p>
            <a:r>
              <a:rPr lang="en-US" sz="2000"/>
              <a:t>A developmental perspective on grief means that the needs of children and adolescents are different, and interventions should be tailored to fit those needs. For example, a child may not grasp the permanency of death, whereas a teenager does. </a:t>
            </a:r>
          </a:p>
        </p:txBody>
      </p:sp>
    </p:spTree>
    <p:extLst>
      <p:ext uri="{BB962C8B-B14F-4D97-AF65-F5344CB8AC3E}">
        <p14:creationId xmlns:p14="http://schemas.microsoft.com/office/powerpoint/2010/main" val="3657349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6F40A-389C-E2D5-FE81-957148735CB4}"/>
            </a:ext>
          </a:extLst>
        </p:cNvPr>
        <p:cNvGrpSpPr/>
        <p:nvPr/>
      </p:nvGrpSpPr>
      <p:grpSpPr>
        <a:xfrm>
          <a:off x="0" y="0"/>
          <a:ext cx="0" cy="0"/>
          <a:chOff x="0" y="0"/>
          <a:chExt cx="0" cy="0"/>
        </a:xfrm>
      </p:grpSpPr>
      <p:pic>
        <p:nvPicPr>
          <p:cNvPr id="4" name="Picture 3" descr="Two boys sitting in the grass reading a book">
            <a:extLst>
              <a:ext uri="{FF2B5EF4-FFF2-40B4-BE49-F238E27FC236}">
                <a16:creationId xmlns:a16="http://schemas.microsoft.com/office/drawing/2014/main" id="{285DA7C0-67C0-35D8-91EE-0481480F240D}"/>
              </a:ext>
            </a:extLst>
          </p:cNvPr>
          <p:cNvPicPr>
            <a:picLocks noChangeAspect="1"/>
          </p:cNvPicPr>
          <p:nvPr/>
        </p:nvPicPr>
        <p:blipFill>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5414"/>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CDA6577F-5729-5CEE-EC7F-230D60636F3D}"/>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11500">
                <a:ln w="22225">
                  <a:solidFill>
                    <a:schemeClr val="tx1"/>
                  </a:solidFill>
                  <a:miter lim="800000"/>
                </a:ln>
                <a:noFill/>
              </a:rPr>
              <a:t>Peer Support </a:t>
            </a:r>
          </a:p>
        </p:txBody>
      </p:sp>
    </p:spTree>
    <p:extLst>
      <p:ext uri="{BB962C8B-B14F-4D97-AF65-F5344CB8AC3E}">
        <p14:creationId xmlns:p14="http://schemas.microsoft.com/office/powerpoint/2010/main" val="191331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3B07E-BAD1-C827-F606-2CF2BE7FC06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F5BCD4F-2DA5-004D-7EDF-1E4D83612D68}"/>
              </a:ext>
            </a:extLst>
          </p:cNvPr>
          <p:cNvPicPr>
            <a:picLocks noChangeAspect="1"/>
          </p:cNvPicPr>
          <p:nvPr/>
        </p:nvPicPr>
        <p:blipFill>
          <a:blip r:embed="rId2">
            <a:duotone>
              <a:schemeClr val="bg2">
                <a:shade val="45000"/>
                <a:satMod val="135000"/>
              </a:schemeClr>
              <a:prstClr val="white"/>
            </a:duotone>
          </a:blip>
          <a:srcRect t="10049" b="568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C9C655D0-3728-B84E-6797-120445AC35A9}"/>
              </a:ext>
            </a:extLst>
          </p:cNvPr>
          <p:cNvSpPr>
            <a:spLocks noGrp="1"/>
          </p:cNvSpPr>
          <p:nvPr>
            <p:ph type="title"/>
          </p:nvPr>
        </p:nvSpPr>
        <p:spPr>
          <a:xfrm>
            <a:off x="838200" y="365125"/>
            <a:ext cx="10515600" cy="1325563"/>
          </a:xfrm>
        </p:spPr>
        <p:txBody>
          <a:bodyPr>
            <a:normAutofit/>
          </a:bodyPr>
          <a:lstStyle/>
          <a:p>
            <a:r>
              <a:rPr lang="en-US" dirty="0"/>
              <a:t>Benefits of Peer- Support </a:t>
            </a:r>
          </a:p>
        </p:txBody>
      </p:sp>
      <p:graphicFrame>
        <p:nvGraphicFramePr>
          <p:cNvPr id="5" name="Content Placeholder 2">
            <a:extLst>
              <a:ext uri="{FF2B5EF4-FFF2-40B4-BE49-F238E27FC236}">
                <a16:creationId xmlns:a16="http://schemas.microsoft.com/office/drawing/2014/main" id="{FD96ACFD-90D3-AB5B-928B-EA275E0822D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0506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D52E13-1EF9-B1D4-9CE1-1A753BBF058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B48801-BDBF-856A-A127-A05CB0F4C4B1}"/>
              </a:ext>
            </a:extLst>
          </p:cNvPr>
          <p:cNvPicPr>
            <a:picLocks noChangeAspect="1"/>
          </p:cNvPicPr>
          <p:nvPr/>
        </p:nvPicPr>
        <p:blipFill>
          <a:blip r:embed="rId2">
            <a:alphaModFix amt="50000"/>
          </a:blip>
          <a:srcRect l="25"/>
          <a:stretch>
            <a:fillRect/>
          </a:stretch>
        </p:blipFill>
        <p:spPr>
          <a:xfrm>
            <a:off x="20" y="10"/>
            <a:ext cx="12188930" cy="6857990"/>
          </a:xfrm>
          <a:prstGeom prst="rect">
            <a:avLst/>
          </a:prstGeom>
        </p:spPr>
      </p:pic>
      <p:sp>
        <p:nvSpPr>
          <p:cNvPr id="2" name="Title 1">
            <a:extLst>
              <a:ext uri="{FF2B5EF4-FFF2-40B4-BE49-F238E27FC236}">
                <a16:creationId xmlns:a16="http://schemas.microsoft.com/office/drawing/2014/main" id="{6D182B1D-D093-BB63-985D-29CCC66CF57D}"/>
              </a:ext>
            </a:extLst>
          </p:cNvPr>
          <p:cNvSpPr>
            <a:spLocks noGrp="1"/>
          </p:cNvSpPr>
          <p:nvPr>
            <p:ph type="title"/>
          </p:nvPr>
        </p:nvSpPr>
        <p:spPr>
          <a:xfrm>
            <a:off x="1527048" y="1124712"/>
            <a:ext cx="9144000" cy="3063240"/>
          </a:xfrm>
        </p:spPr>
        <p:txBody>
          <a:bodyPr vert="horz" lIns="91440" tIns="45720" rIns="91440" bIns="45720" rtlCol="0" anchor="b">
            <a:normAutofit/>
          </a:bodyPr>
          <a:lstStyle/>
          <a:p>
            <a:pPr algn="ctr"/>
            <a:r>
              <a:rPr lang="en-US" sz="6600">
                <a:solidFill>
                  <a:schemeClr val="bg1"/>
                </a:solidFill>
              </a:rPr>
              <a:t>Importance of Dialectical Thinking </a:t>
            </a:r>
          </a:p>
        </p:txBody>
      </p:sp>
      <p:sp>
        <p:nvSpPr>
          <p:cNvPr id="12"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64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74FD0-10C7-419E-EA37-A53106F47DB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2992384-B61C-AA39-504F-DCD027633B55}"/>
              </a:ext>
            </a:extLst>
          </p:cNvPr>
          <p:cNvPicPr>
            <a:picLocks noChangeAspect="1"/>
          </p:cNvPicPr>
          <p:nvPr/>
        </p:nvPicPr>
        <p:blipFill>
          <a:blip r:embed="rId2"/>
          <a:srcRect l="21342" r="30655"/>
          <a:stretch>
            <a:fillRect/>
          </a:stretch>
        </p:blipFill>
        <p:spPr>
          <a:xfrm>
            <a:off x="-9527" y="3725"/>
            <a:ext cx="5846165" cy="6850548"/>
          </a:xfrm>
          <a:prstGeom prst="rect">
            <a:avLst/>
          </a:prstGeom>
        </p:spPr>
      </p:pic>
      <p:sp>
        <p:nvSpPr>
          <p:cNvPr id="2" name="Title 1">
            <a:extLst>
              <a:ext uri="{FF2B5EF4-FFF2-40B4-BE49-F238E27FC236}">
                <a16:creationId xmlns:a16="http://schemas.microsoft.com/office/drawing/2014/main" id="{B46A71FC-A979-ECBD-B520-ABD99B4DA7FA}"/>
              </a:ext>
            </a:extLst>
          </p:cNvPr>
          <p:cNvSpPr>
            <a:spLocks noGrp="1"/>
          </p:cNvSpPr>
          <p:nvPr>
            <p:ph type="title"/>
          </p:nvPr>
        </p:nvSpPr>
        <p:spPr>
          <a:xfrm>
            <a:off x="6094105" y="802955"/>
            <a:ext cx="4977976" cy="1454051"/>
          </a:xfrm>
        </p:spPr>
        <p:txBody>
          <a:bodyPr anchor="b">
            <a:normAutofit/>
          </a:bodyPr>
          <a:lstStyle/>
          <a:p>
            <a:r>
              <a:rPr lang="en-US" sz="3600">
                <a:solidFill>
                  <a:schemeClr val="tx2"/>
                </a:solidFill>
              </a:rPr>
              <a:t>The Power of Both/And </a:t>
            </a:r>
          </a:p>
        </p:txBody>
      </p:sp>
      <p:graphicFrame>
        <p:nvGraphicFramePr>
          <p:cNvPr id="5" name="Content Placeholder 2">
            <a:extLst>
              <a:ext uri="{FF2B5EF4-FFF2-40B4-BE49-F238E27FC236}">
                <a16:creationId xmlns:a16="http://schemas.microsoft.com/office/drawing/2014/main" id="{CE90421F-70C2-A050-EE1B-417B34DD1E41}"/>
              </a:ext>
            </a:extLst>
          </p:cNvPr>
          <p:cNvGraphicFramePr>
            <a:graphicFrameLocks noGrp="1"/>
          </p:cNvGraphicFramePr>
          <p:nvPr>
            <p:ph idx="1"/>
          </p:nvPr>
        </p:nvGraphicFramePr>
        <p:xfrm>
          <a:off x="6090574" y="2415756"/>
          <a:ext cx="4977578" cy="3639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2640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1F850-4320-ADF7-29F1-33D7A54E30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A6B9CB-56EA-10FF-0E46-64E6CA8EB2E3}"/>
              </a:ext>
            </a:extLst>
          </p:cNvPr>
          <p:cNvSpPr>
            <a:spLocks noGrp="1"/>
          </p:cNvSpPr>
          <p:nvPr>
            <p:ph type="title"/>
          </p:nvPr>
        </p:nvSpPr>
        <p:spPr>
          <a:xfrm>
            <a:off x="838200" y="365126"/>
            <a:ext cx="10515600" cy="1306440"/>
          </a:xfrm>
        </p:spPr>
        <p:txBody>
          <a:bodyPr>
            <a:normAutofit/>
          </a:bodyPr>
          <a:lstStyle/>
          <a:p>
            <a:r>
              <a:rPr lang="en-US" sz="4000"/>
              <a:t>Suicide Loss </a:t>
            </a:r>
          </a:p>
        </p:txBody>
      </p:sp>
      <p:pic>
        <p:nvPicPr>
          <p:cNvPr id="7" name="Picture 6">
            <a:extLst>
              <a:ext uri="{FF2B5EF4-FFF2-40B4-BE49-F238E27FC236}">
                <a16:creationId xmlns:a16="http://schemas.microsoft.com/office/drawing/2014/main" id="{33F01775-EB62-33EE-A898-FFE32859D40F}"/>
              </a:ext>
            </a:extLst>
          </p:cNvPr>
          <p:cNvPicPr>
            <a:picLocks noChangeAspect="1"/>
          </p:cNvPicPr>
          <p:nvPr/>
        </p:nvPicPr>
        <p:blipFill>
          <a:blip r:embed="rId2"/>
          <a:srcRect l="19965" r="29279" b="2"/>
          <a:stretch>
            <a:fillRect/>
          </a:stretch>
        </p:blipFill>
        <p:spPr>
          <a:xfrm>
            <a:off x="7989296" y="1843285"/>
            <a:ext cx="3364502" cy="3728611"/>
          </a:xfrm>
          <a:prstGeom prst="rect">
            <a:avLst/>
          </a:prstGeom>
        </p:spPr>
      </p:pic>
      <p:graphicFrame>
        <p:nvGraphicFramePr>
          <p:cNvPr id="5" name="Content Placeholder 2">
            <a:extLst>
              <a:ext uri="{FF2B5EF4-FFF2-40B4-BE49-F238E27FC236}">
                <a16:creationId xmlns:a16="http://schemas.microsoft.com/office/drawing/2014/main" id="{E79A9B85-05B1-91C9-3307-E04C4E02CE93}"/>
              </a:ext>
            </a:extLst>
          </p:cNvPr>
          <p:cNvGraphicFramePr>
            <a:graphicFrameLocks noGrp="1"/>
          </p:cNvGraphicFramePr>
          <p:nvPr>
            <p:ph idx="1"/>
          </p:nvPr>
        </p:nvGraphicFramePr>
        <p:xfrm>
          <a:off x="838200" y="1825625"/>
          <a:ext cx="6714066" cy="430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3978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CDEBE33B-0E61-0B18-7D3F-B3528748AC5B}"/>
              </a:ext>
            </a:extLst>
          </p:cNvPr>
          <p:cNvSpPr>
            <a:spLocks noGrp="1"/>
          </p:cNvSpPr>
          <p:nvPr>
            <p:ph type="title"/>
          </p:nvPr>
        </p:nvSpPr>
        <p:spPr>
          <a:xfrm>
            <a:off x="1932903" y="949325"/>
            <a:ext cx="8071706" cy="2387600"/>
          </a:xfrm>
        </p:spPr>
        <p:txBody>
          <a:bodyPr vert="horz" lIns="91440" tIns="45720" rIns="91440" bIns="45720" rtlCol="0" anchor="b">
            <a:normAutofit/>
          </a:bodyPr>
          <a:lstStyle/>
          <a:p>
            <a:r>
              <a:rPr lang="en-US" sz="6600" kern="1200">
                <a:solidFill>
                  <a:schemeClr val="bg1"/>
                </a:solidFill>
                <a:latin typeface="+mj-lt"/>
                <a:ea typeface="+mj-ea"/>
                <a:cs typeface="+mj-cs"/>
              </a:rPr>
              <a:t>“Backpack Activity.” </a:t>
            </a:r>
          </a:p>
        </p:txBody>
      </p:sp>
      <p:cxnSp>
        <p:nvCxnSpPr>
          <p:cNvPr id="9" name="Straight Connector 8">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193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4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AC0232-8B42-3FA6-E432-91EB73BDE0C9}"/>
              </a:ext>
            </a:extLst>
          </p:cNvPr>
          <p:cNvSpPr>
            <a:spLocks noGrp="1"/>
          </p:cNvSpPr>
          <p:nvPr>
            <p:ph type="title"/>
          </p:nvPr>
        </p:nvSpPr>
        <p:spPr>
          <a:xfrm>
            <a:off x="838200" y="1641752"/>
            <a:ext cx="6140449" cy="1323439"/>
          </a:xfrm>
        </p:spPr>
        <p:txBody>
          <a:bodyPr anchor="t">
            <a:normAutofit/>
          </a:bodyPr>
          <a:lstStyle/>
          <a:p>
            <a:r>
              <a:rPr lang="en-US" sz="4000" dirty="0">
                <a:solidFill>
                  <a:schemeClr val="bg1"/>
                </a:solidFill>
              </a:rPr>
              <a:t>Spend time sharing </a:t>
            </a:r>
          </a:p>
        </p:txBody>
      </p:sp>
      <p:sp>
        <p:nvSpPr>
          <p:cNvPr id="3" name="Content Placeholder 2">
            <a:extLst>
              <a:ext uri="{FF2B5EF4-FFF2-40B4-BE49-F238E27FC236}">
                <a16:creationId xmlns:a16="http://schemas.microsoft.com/office/drawing/2014/main" id="{FE759A18-8739-367D-FF34-C1CF97F44366}"/>
              </a:ext>
            </a:extLst>
          </p:cNvPr>
          <p:cNvSpPr>
            <a:spLocks noGrp="1"/>
          </p:cNvSpPr>
          <p:nvPr>
            <p:ph idx="1"/>
          </p:nvPr>
        </p:nvSpPr>
        <p:spPr>
          <a:xfrm>
            <a:off x="838200" y="3146400"/>
            <a:ext cx="6140449" cy="2862288"/>
          </a:xfrm>
        </p:spPr>
        <p:txBody>
          <a:bodyPr>
            <a:normAutofit/>
          </a:bodyPr>
          <a:lstStyle/>
          <a:p>
            <a:r>
              <a:rPr lang="en-US" sz="2400" dirty="0">
                <a:solidFill>
                  <a:schemeClr val="bg1">
                    <a:alpha val="80000"/>
                  </a:schemeClr>
                </a:solidFill>
              </a:rPr>
              <a:t>Share stories</a:t>
            </a:r>
          </a:p>
          <a:p>
            <a:r>
              <a:rPr lang="en-US" sz="2400" dirty="0">
                <a:solidFill>
                  <a:schemeClr val="bg1">
                    <a:alpha val="80000"/>
                  </a:schemeClr>
                </a:solidFill>
              </a:rPr>
              <a:t>Share memories</a:t>
            </a:r>
          </a:p>
          <a:p>
            <a:endParaRPr lang="en-US" sz="2400" dirty="0">
              <a:solidFill>
                <a:schemeClr val="bg1">
                  <a:alpha val="80000"/>
                </a:schemeClr>
              </a:solidFill>
            </a:endParaRPr>
          </a:p>
        </p:txBody>
      </p:sp>
      <p:grpSp>
        <p:nvGrpSpPr>
          <p:cNvPr id="1050" name="Group 1049">
            <a:extLst>
              <a:ext uri="{FF2B5EF4-FFF2-40B4-BE49-F238E27FC236}">
                <a16:creationId xmlns:a16="http://schemas.microsoft.com/office/drawing/2014/main" id="{93CBDBE1-B300-4C21-9F06-E127BB3166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051" name="Group 1050">
              <a:extLst>
                <a:ext uri="{FF2B5EF4-FFF2-40B4-BE49-F238E27FC236}">
                  <a16:creationId xmlns:a16="http://schemas.microsoft.com/office/drawing/2014/main" id="{4EBCA523-1BD1-4D5D-B427-8C329C4EE35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047" name="Freeform: Shape 1046">
                <a:extLst>
                  <a:ext uri="{FF2B5EF4-FFF2-40B4-BE49-F238E27FC236}">
                    <a16:creationId xmlns:a16="http://schemas.microsoft.com/office/drawing/2014/main" id="{A049276B-6C4C-4A4E-AF63-6A54348B5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8" name="Freeform: Shape 1047">
                <a:extLst>
                  <a:ext uri="{FF2B5EF4-FFF2-40B4-BE49-F238E27FC236}">
                    <a16:creationId xmlns:a16="http://schemas.microsoft.com/office/drawing/2014/main" id="{9326F8B1-A013-4590-B8BA-A294E3B9B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52" name="Group 1051">
              <a:extLst>
                <a:ext uri="{FF2B5EF4-FFF2-40B4-BE49-F238E27FC236}">
                  <a16:creationId xmlns:a16="http://schemas.microsoft.com/office/drawing/2014/main" id="{49A2027A-1422-4C0B-B855-07B9F92A76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053" name="Freeform: Shape 1052">
                <a:extLst>
                  <a:ext uri="{FF2B5EF4-FFF2-40B4-BE49-F238E27FC236}">
                    <a16:creationId xmlns:a16="http://schemas.microsoft.com/office/drawing/2014/main" id="{25FD7551-23BB-489D-B839-1F9B49FFE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4" name="Freeform: Shape 1053">
                <a:extLst>
                  <a:ext uri="{FF2B5EF4-FFF2-40B4-BE49-F238E27FC236}">
                    <a16:creationId xmlns:a16="http://schemas.microsoft.com/office/drawing/2014/main" id="{1DDEA6D9-5283-4A19-B6BE-898029BCCF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1028" name="Picture 4" descr="In Loving Memory of Abel Lopez">
            <a:extLst>
              <a:ext uri="{FF2B5EF4-FFF2-40B4-BE49-F238E27FC236}">
                <a16:creationId xmlns:a16="http://schemas.microsoft.com/office/drawing/2014/main" id="{96AD2C9E-3D4F-2D2C-7740-B4D933E0E46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47337" y="1429488"/>
            <a:ext cx="1987200" cy="1987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tom Memory Card Prints for Birthday ...">
            <a:extLst>
              <a:ext uri="{FF2B5EF4-FFF2-40B4-BE49-F238E27FC236}">
                <a16:creationId xmlns:a16="http://schemas.microsoft.com/office/drawing/2014/main" id="{E1E1EAED-203C-F57B-358F-5DE24F9AB72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26241" y="3510000"/>
            <a:ext cx="2629218" cy="198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692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3D pattern of ring shapes connected by lines">
            <a:extLst>
              <a:ext uri="{FF2B5EF4-FFF2-40B4-BE49-F238E27FC236}">
                <a16:creationId xmlns:a16="http://schemas.microsoft.com/office/drawing/2014/main" id="{BCFFFB24-165C-9140-E835-5363977FC917}"/>
              </a:ext>
            </a:extLst>
          </p:cNvPr>
          <p:cNvPicPr>
            <a:picLocks noChangeAspect="1"/>
          </p:cNvPicPr>
          <p:nvPr/>
        </p:nvPicPr>
        <p:blipFill>
          <a:blip r:embed="rId2"/>
          <a:srcRect t="375" r="35364" b="8716"/>
          <a:stretch>
            <a:fillRect/>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7DCF69-8158-F036-A040-8C8B3F80F23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Resource Sharing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0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9C9D3-6773-238E-64B5-7C3075374021}"/>
              </a:ext>
            </a:extLst>
          </p:cNvPr>
          <p:cNvSpPr>
            <a:spLocks noGrp="1"/>
          </p:cNvSpPr>
          <p:nvPr>
            <p:ph type="title"/>
          </p:nvPr>
        </p:nvSpPr>
        <p:spPr/>
        <p:txBody>
          <a:bodyPr/>
          <a:lstStyle/>
          <a:p>
            <a:r>
              <a:rPr lang="en-US" dirty="0"/>
              <a:t>Resources:</a:t>
            </a:r>
          </a:p>
        </p:txBody>
      </p:sp>
      <p:pic>
        <p:nvPicPr>
          <p:cNvPr id="4" name="Picture 3">
            <a:hlinkClick r:id="rId2"/>
            <a:extLst>
              <a:ext uri="{FF2B5EF4-FFF2-40B4-BE49-F238E27FC236}">
                <a16:creationId xmlns:a16="http://schemas.microsoft.com/office/drawing/2014/main" id="{0494BF0C-C54F-C37F-32F2-9A17EF5E8AE6}"/>
              </a:ext>
            </a:extLst>
          </p:cNvPr>
          <p:cNvPicPr>
            <a:picLocks noChangeAspect="1"/>
          </p:cNvPicPr>
          <p:nvPr/>
        </p:nvPicPr>
        <p:blipFill>
          <a:blip r:embed="rId3"/>
          <a:stretch>
            <a:fillRect/>
          </a:stretch>
        </p:blipFill>
        <p:spPr>
          <a:xfrm>
            <a:off x="646111" y="1971720"/>
            <a:ext cx="2659626" cy="1163586"/>
          </a:xfrm>
          <a:prstGeom prst="rect">
            <a:avLst/>
          </a:prstGeom>
        </p:spPr>
      </p:pic>
      <p:pic>
        <p:nvPicPr>
          <p:cNvPr id="5" name="Picture 4">
            <a:hlinkClick r:id="rId4"/>
            <a:extLst>
              <a:ext uri="{FF2B5EF4-FFF2-40B4-BE49-F238E27FC236}">
                <a16:creationId xmlns:a16="http://schemas.microsoft.com/office/drawing/2014/main" id="{F8D8AE1C-5459-8694-487A-7E7BBE04547E}"/>
              </a:ext>
            </a:extLst>
          </p:cNvPr>
          <p:cNvPicPr>
            <a:picLocks noChangeAspect="1"/>
          </p:cNvPicPr>
          <p:nvPr/>
        </p:nvPicPr>
        <p:blipFill>
          <a:blip r:embed="rId5"/>
          <a:stretch>
            <a:fillRect/>
          </a:stretch>
        </p:blipFill>
        <p:spPr>
          <a:xfrm>
            <a:off x="3880924" y="3062287"/>
            <a:ext cx="3981450" cy="733425"/>
          </a:xfrm>
          <a:prstGeom prst="rect">
            <a:avLst/>
          </a:prstGeom>
        </p:spPr>
      </p:pic>
      <p:pic>
        <p:nvPicPr>
          <p:cNvPr id="6" name="Picture 5">
            <a:hlinkClick r:id="rId6"/>
            <a:extLst>
              <a:ext uri="{FF2B5EF4-FFF2-40B4-BE49-F238E27FC236}">
                <a16:creationId xmlns:a16="http://schemas.microsoft.com/office/drawing/2014/main" id="{7BB027C3-35A8-ECF4-A4AA-50DCA26DAAE8}"/>
              </a:ext>
            </a:extLst>
          </p:cNvPr>
          <p:cNvPicPr>
            <a:picLocks noChangeAspect="1"/>
          </p:cNvPicPr>
          <p:nvPr/>
        </p:nvPicPr>
        <p:blipFill>
          <a:blip r:embed="rId7"/>
          <a:stretch>
            <a:fillRect/>
          </a:stretch>
        </p:blipFill>
        <p:spPr>
          <a:xfrm>
            <a:off x="6573711" y="452718"/>
            <a:ext cx="2230233" cy="1938427"/>
          </a:xfrm>
          <a:prstGeom prst="rect">
            <a:avLst/>
          </a:prstGeom>
        </p:spPr>
      </p:pic>
      <p:pic>
        <p:nvPicPr>
          <p:cNvPr id="2050" name="Picture 2" descr="Scholastic Grieving Students logo">
            <a:hlinkClick r:id="rId8"/>
            <a:extLst>
              <a:ext uri="{FF2B5EF4-FFF2-40B4-BE49-F238E27FC236}">
                <a16:creationId xmlns:a16="http://schemas.microsoft.com/office/drawing/2014/main" id="{AED60B47-F0DA-1B37-CDC1-77CBB08978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2180" y="4677434"/>
            <a:ext cx="4924390" cy="13104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0"/>
            <a:extLst>
              <a:ext uri="{FF2B5EF4-FFF2-40B4-BE49-F238E27FC236}">
                <a16:creationId xmlns:a16="http://schemas.microsoft.com/office/drawing/2014/main" id="{7CFF48BE-F35F-63F0-8798-52839708A09A}"/>
              </a:ext>
            </a:extLst>
          </p:cNvPr>
          <p:cNvPicPr>
            <a:picLocks noChangeAspect="1"/>
          </p:cNvPicPr>
          <p:nvPr/>
        </p:nvPicPr>
        <p:blipFill>
          <a:blip r:embed="rId11"/>
          <a:stretch>
            <a:fillRect/>
          </a:stretch>
        </p:blipFill>
        <p:spPr>
          <a:xfrm>
            <a:off x="9579538" y="4417364"/>
            <a:ext cx="1786553" cy="1786553"/>
          </a:xfrm>
          <a:prstGeom prst="rect">
            <a:avLst/>
          </a:prstGeom>
        </p:spPr>
      </p:pic>
    </p:spTree>
    <p:extLst>
      <p:ext uri="{BB962C8B-B14F-4D97-AF65-F5344CB8AC3E}">
        <p14:creationId xmlns:p14="http://schemas.microsoft.com/office/powerpoint/2010/main" val="2860609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FDCFD-2AED-718D-B6E8-AF3B6E911EB9}"/>
              </a:ext>
            </a:extLst>
          </p:cNvPr>
          <p:cNvSpPr>
            <a:spLocks noGrp="1"/>
          </p:cNvSpPr>
          <p:nvPr>
            <p:ph type="title"/>
          </p:nvPr>
        </p:nvSpPr>
        <p:spPr>
          <a:xfrm>
            <a:off x="650669" y="629266"/>
            <a:ext cx="3330328" cy="1641986"/>
          </a:xfrm>
        </p:spPr>
        <p:txBody>
          <a:bodyPr vert="horz" lIns="91440" tIns="45720" rIns="91440" bIns="45720" rtlCol="0" anchor="t">
            <a:normAutofit/>
          </a:bodyPr>
          <a:lstStyle/>
          <a:p>
            <a:r>
              <a:rPr lang="en-US"/>
              <a:t>Definitions </a:t>
            </a:r>
          </a:p>
        </p:txBody>
      </p:sp>
      <p:pic>
        <p:nvPicPr>
          <p:cNvPr id="4" name="Picture 3" descr="Law books section in library">
            <a:extLst>
              <a:ext uri="{FF2B5EF4-FFF2-40B4-BE49-F238E27FC236}">
                <a16:creationId xmlns:a16="http://schemas.microsoft.com/office/drawing/2014/main" id="{823C0FAC-819F-6DEA-6531-97F3C76EECB3}"/>
              </a:ext>
            </a:extLst>
          </p:cNvPr>
          <p:cNvPicPr>
            <a:picLocks noChangeAspect="1"/>
          </p:cNvPicPr>
          <p:nvPr/>
        </p:nvPicPr>
        <p:blipFill>
          <a:blip r:embed="rId2">
            <a:extLst>
              <a:ext uri="{28A0092B-C50C-407E-A947-70E740481C1C}">
                <a14:useLocalDpi xmlns:a14="http://schemas.microsoft.com/office/drawing/2010/main" val="0"/>
              </a:ext>
            </a:extLst>
          </a:blip>
          <a:srcRect l="8663" r="17752" b="-1"/>
          <a:stretch>
            <a:fillRect/>
          </a:stretch>
        </p:blipFill>
        <p:spPr>
          <a:xfrm>
            <a:off x="4634680" y="10"/>
            <a:ext cx="7560130" cy="6857990"/>
          </a:xfrm>
          <a:prstGeom prst="rect">
            <a:avLst/>
          </a:prstGeom>
        </p:spPr>
      </p:pic>
      <p:sp>
        <p:nvSpPr>
          <p:cNvPr id="7" name="TextBox 6">
            <a:extLst>
              <a:ext uri="{FF2B5EF4-FFF2-40B4-BE49-F238E27FC236}">
                <a16:creationId xmlns:a16="http://schemas.microsoft.com/office/drawing/2014/main" id="{DA3D32BC-AA2F-EA10-93CB-DC3A13A20B36}"/>
              </a:ext>
            </a:extLst>
          </p:cNvPr>
          <p:cNvSpPr txBox="1"/>
          <p:nvPr/>
        </p:nvSpPr>
        <p:spPr>
          <a:xfrm>
            <a:off x="650669" y="2438400"/>
            <a:ext cx="3330328" cy="3809999"/>
          </a:xfrm>
          <a:prstGeom prst="rect">
            <a:avLst/>
          </a:prstGeom>
        </p:spPr>
        <p:txBody>
          <a:bodyPr vert="horz" lIns="91440" tIns="45720" rIns="91440" bIns="45720" rtlCol="0">
            <a:normAutofit/>
          </a:bodyPr>
          <a:lstStyle/>
          <a:p>
            <a:pPr marL="285750" indent="-285750">
              <a:spcBef>
                <a:spcPts val="1000"/>
              </a:spcBef>
              <a:buClr>
                <a:schemeClr val="bg2">
                  <a:lumMod val="40000"/>
                  <a:lumOff val="60000"/>
                </a:schemeClr>
              </a:buClr>
              <a:buSzPct val="80000"/>
              <a:buFont typeface="Wingdings 3" charset="2"/>
              <a:buChar char=""/>
            </a:pPr>
            <a:r>
              <a:rPr lang="en-US" sz="3600" dirty="0">
                <a:latin typeface="+mj-lt"/>
                <a:ea typeface="+mj-ea"/>
                <a:cs typeface="+mj-cs"/>
              </a:rPr>
              <a:t>Trauma</a:t>
            </a:r>
          </a:p>
          <a:p>
            <a:pPr marL="285750" indent="-285750">
              <a:spcBef>
                <a:spcPts val="1000"/>
              </a:spcBef>
              <a:buClr>
                <a:schemeClr val="bg2">
                  <a:lumMod val="40000"/>
                  <a:lumOff val="60000"/>
                </a:schemeClr>
              </a:buClr>
              <a:buSzPct val="80000"/>
              <a:buFont typeface="Wingdings 3" charset="2"/>
              <a:buChar char=""/>
            </a:pPr>
            <a:r>
              <a:rPr lang="en-US" sz="3600" dirty="0">
                <a:latin typeface="+mj-lt"/>
                <a:ea typeface="+mj-ea"/>
                <a:cs typeface="+mj-cs"/>
              </a:rPr>
              <a:t>Grief</a:t>
            </a:r>
          </a:p>
          <a:p>
            <a:pPr marL="285750" indent="-285750">
              <a:spcBef>
                <a:spcPts val="1000"/>
              </a:spcBef>
              <a:buClr>
                <a:schemeClr val="bg2">
                  <a:lumMod val="40000"/>
                  <a:lumOff val="60000"/>
                </a:schemeClr>
              </a:buClr>
              <a:buSzPct val="80000"/>
              <a:buFont typeface="Wingdings 3" charset="2"/>
              <a:buChar char=""/>
            </a:pPr>
            <a:r>
              <a:rPr lang="en-US" sz="3600" dirty="0">
                <a:latin typeface="+mj-lt"/>
                <a:ea typeface="+mj-ea"/>
                <a:cs typeface="+mj-cs"/>
              </a:rPr>
              <a:t>Loss</a:t>
            </a:r>
          </a:p>
          <a:p>
            <a:pPr marL="285750" indent="-285750">
              <a:spcBef>
                <a:spcPts val="1000"/>
              </a:spcBef>
              <a:buClr>
                <a:schemeClr val="bg2">
                  <a:lumMod val="40000"/>
                  <a:lumOff val="60000"/>
                </a:schemeClr>
              </a:buClr>
              <a:buSzPct val="80000"/>
              <a:buFont typeface="Wingdings 3" charset="2"/>
              <a:buChar char=""/>
            </a:pPr>
            <a:r>
              <a:rPr lang="en-US" sz="3600" dirty="0">
                <a:latin typeface="+mj-lt"/>
                <a:ea typeface="+mj-ea"/>
                <a:cs typeface="+mj-cs"/>
              </a:rPr>
              <a:t>Suicide</a:t>
            </a:r>
          </a:p>
          <a:p>
            <a:pPr marL="285750" indent="-285750">
              <a:spcBef>
                <a:spcPts val="1000"/>
              </a:spcBef>
              <a:buClr>
                <a:schemeClr val="bg2">
                  <a:lumMod val="40000"/>
                  <a:lumOff val="60000"/>
                </a:schemeClr>
              </a:buClr>
              <a:buSzPct val="80000"/>
              <a:buFont typeface="Wingdings 3" charset="2"/>
              <a:buChar char=""/>
            </a:pPr>
            <a:r>
              <a:rPr lang="en-US" sz="3600" dirty="0">
                <a:latin typeface="+mj-lt"/>
                <a:ea typeface="+mj-ea"/>
                <a:cs typeface="+mj-cs"/>
              </a:rPr>
              <a:t>Overdose</a:t>
            </a: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a:p>
            <a:pPr marL="285750" indent="-285750">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spTree>
    <p:extLst>
      <p:ext uri="{BB962C8B-B14F-4D97-AF65-F5344CB8AC3E}">
        <p14:creationId xmlns:p14="http://schemas.microsoft.com/office/powerpoint/2010/main" val="5088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109F1882-2E00-AF9A-28FB-C03DEB026B89}"/>
              </a:ext>
            </a:extLst>
          </p:cNvPr>
          <p:cNvSpPr>
            <a:spLocks noGrp="1"/>
          </p:cNvSpPr>
          <p:nvPr>
            <p:ph type="title"/>
          </p:nvPr>
        </p:nvSpPr>
        <p:spPr>
          <a:xfrm>
            <a:off x="827088" y="1641752"/>
            <a:ext cx="2655887" cy="3213277"/>
          </a:xfrm>
        </p:spPr>
        <p:txBody>
          <a:bodyPr vert="horz" lIns="91440" tIns="45720" rIns="91440" bIns="45720" rtlCol="0" anchor="t">
            <a:normAutofit/>
          </a:bodyPr>
          <a:lstStyle/>
          <a:p>
            <a:r>
              <a:rPr lang="en-US" b="1" kern="1200">
                <a:solidFill>
                  <a:schemeClr val="tx1"/>
                </a:solidFill>
                <a:latin typeface="+mj-lt"/>
                <a:ea typeface="+mj-ea"/>
                <a:cs typeface="+mj-cs"/>
              </a:rPr>
              <a:t>Thank You!</a:t>
            </a:r>
            <a:br>
              <a:rPr lang="en-US" kern="1200">
                <a:solidFill>
                  <a:schemeClr val="tx1"/>
                </a:solidFill>
                <a:latin typeface="+mj-lt"/>
                <a:ea typeface="+mj-ea"/>
                <a:cs typeface="+mj-cs"/>
              </a:rPr>
            </a:br>
            <a:endParaRPr lang="en-US"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9D0E2E10-DAFE-6518-868D-2EE9462D034F}"/>
              </a:ext>
            </a:extLst>
          </p:cNvPr>
          <p:cNvSpPr>
            <a:spLocks noGrp="1"/>
          </p:cNvSpPr>
          <p:nvPr>
            <p:ph type="body" idx="1"/>
          </p:nvPr>
        </p:nvSpPr>
        <p:spPr>
          <a:xfrm>
            <a:off x="5232401" y="1721579"/>
            <a:ext cx="6140449" cy="3952648"/>
          </a:xfrm>
        </p:spPr>
        <p:txBody>
          <a:bodyPr vert="horz" lIns="91440" tIns="45720" rIns="91440" bIns="45720" rtlCol="0">
            <a:normAutofit/>
          </a:bodyPr>
          <a:lstStyle/>
          <a:p>
            <a:pPr indent="-228600">
              <a:buFont typeface="Arial" panose="020B0604020202020204" pitchFamily="34" charset="0"/>
              <a:buChar char="•"/>
            </a:pPr>
            <a:r>
              <a:rPr lang="en-US" sz="2400" dirty="0">
                <a:solidFill>
                  <a:schemeClr val="tx1">
                    <a:alpha val="80000"/>
                  </a:schemeClr>
                </a:solidFill>
              </a:rPr>
              <a:t>Dr. Kailey Bradley </a:t>
            </a:r>
          </a:p>
          <a:p>
            <a:pPr indent="-228600">
              <a:buFont typeface="Arial" panose="020B0604020202020204" pitchFamily="34" charset="0"/>
              <a:buChar char="•"/>
            </a:pPr>
            <a:r>
              <a:rPr lang="en-US" sz="2400" dirty="0">
                <a:solidFill>
                  <a:schemeClr val="tx1">
                    <a:alpha val="80000"/>
                  </a:schemeClr>
                </a:solidFill>
                <a:hlinkClick r:id="rId3"/>
              </a:rPr>
              <a:t>Kailey@allrefuge.com</a:t>
            </a:r>
            <a:endParaRPr lang="en-US" sz="2400" dirty="0">
              <a:solidFill>
                <a:schemeClr val="tx1">
                  <a:alpha val="80000"/>
                </a:schemeClr>
              </a:solidFill>
            </a:endParaRPr>
          </a:p>
          <a:p>
            <a:pPr algn="ctr"/>
            <a:endParaRPr lang="en-US" sz="2400" dirty="0">
              <a:solidFill>
                <a:schemeClr val="tx1">
                  <a:alpha val="80000"/>
                </a:schemeClr>
              </a:solidFill>
            </a:endParaRPr>
          </a:p>
        </p:txBody>
      </p:sp>
    </p:spTree>
    <p:extLst>
      <p:ext uri="{BB962C8B-B14F-4D97-AF65-F5344CB8AC3E}">
        <p14:creationId xmlns:p14="http://schemas.microsoft.com/office/powerpoint/2010/main" val="1099849721"/>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114BF-08B9-EF62-7AF8-333FB3960A73}"/>
              </a:ext>
            </a:extLst>
          </p:cNvPr>
          <p:cNvSpPr>
            <a:spLocks noGrp="1"/>
          </p:cNvSpPr>
          <p:nvPr>
            <p:ph type="title"/>
          </p:nvPr>
        </p:nvSpPr>
        <p:spPr>
          <a:xfrm>
            <a:off x="8079978" y="741391"/>
            <a:ext cx="3369234" cy="1616203"/>
          </a:xfrm>
        </p:spPr>
        <p:txBody>
          <a:bodyPr vert="horz" lIns="91440" tIns="45720" rIns="91440" bIns="45720" rtlCol="0" anchor="b">
            <a:normAutofit/>
          </a:bodyPr>
          <a:lstStyle/>
          <a:p>
            <a:endParaRPr lang="en-US" sz="3200" b="0" i="0" dirty="0"/>
          </a:p>
        </p:txBody>
      </p:sp>
      <p:pic>
        <p:nvPicPr>
          <p:cNvPr id="12" name="Picture 11" descr="A magnifying glass over questions&#10;&#10;AI-generated content may be incorrect.">
            <a:extLst>
              <a:ext uri="{FF2B5EF4-FFF2-40B4-BE49-F238E27FC236}">
                <a16:creationId xmlns:a16="http://schemas.microsoft.com/office/drawing/2014/main" id="{3FABB649-1226-CEFA-0AAD-BA7751C4A6A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299" r="11881"/>
          <a:stretch>
            <a:fillRect/>
          </a:stretch>
        </p:blipFill>
        <p:spPr>
          <a:xfrm>
            <a:off x="20" y="10"/>
            <a:ext cx="7390243" cy="6857990"/>
          </a:xfrm>
          <a:prstGeom prst="rect">
            <a:avLst/>
          </a:prstGeom>
        </p:spPr>
      </p:pic>
      <p:sp>
        <p:nvSpPr>
          <p:cNvPr id="27" name="Rectangle 2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1" name="Rectangle 30">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Text Placeholder 3">
            <a:extLst>
              <a:ext uri="{FF2B5EF4-FFF2-40B4-BE49-F238E27FC236}">
                <a16:creationId xmlns:a16="http://schemas.microsoft.com/office/drawing/2014/main" id="{DEC80607-317E-6C22-8CDC-5C266BB48304}"/>
              </a:ext>
            </a:extLst>
          </p:cNvPr>
          <p:cNvSpPr>
            <a:spLocks noGrp="1"/>
          </p:cNvSpPr>
          <p:nvPr>
            <p:ph type="body" sz="half" idx="2"/>
          </p:nvPr>
        </p:nvSpPr>
        <p:spPr>
          <a:xfrm>
            <a:off x="8079978" y="2533476"/>
            <a:ext cx="3369234" cy="3447832"/>
          </a:xfrm>
        </p:spPr>
        <p:txBody>
          <a:bodyPr vert="horz" lIns="91440" tIns="45720" rIns="91440" bIns="45720" rtlCol="0" anchor="t">
            <a:normAutofit/>
          </a:bodyPr>
          <a:lstStyle/>
          <a:p>
            <a:pPr indent="-228600">
              <a:buFont typeface="Arial" panose="020B0604020202020204" pitchFamily="34" charset="0"/>
              <a:buChar char="•"/>
            </a:pPr>
            <a:r>
              <a:rPr lang="en-US" sz="2000"/>
              <a:t>Questions????</a:t>
            </a:r>
          </a:p>
        </p:txBody>
      </p:sp>
      <p:sp>
        <p:nvSpPr>
          <p:cNvPr id="13" name="TextBox 12">
            <a:extLst>
              <a:ext uri="{FF2B5EF4-FFF2-40B4-BE49-F238E27FC236}">
                <a16:creationId xmlns:a16="http://schemas.microsoft.com/office/drawing/2014/main" id="{02125235-7C47-1317-A6E1-FFE4A98806AB}"/>
              </a:ext>
            </a:extLst>
          </p:cNvPr>
          <p:cNvSpPr txBox="1"/>
          <p:nvPr/>
        </p:nvSpPr>
        <p:spPr>
          <a:xfrm>
            <a:off x="4935745" y="6657945"/>
            <a:ext cx="245451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unknowncystic.com/2012/0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1164644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F0ED49C-3647-4351-36BC-5159CE8832F4}"/>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Contact me: </a:t>
            </a:r>
            <a:r>
              <a:rPr lang="en-US" sz="4800" kern="1200">
                <a:solidFill>
                  <a:srgbClr val="FFFFFF"/>
                </a:solidFill>
                <a:latin typeface="+mj-lt"/>
                <a:ea typeface="+mj-ea"/>
                <a:cs typeface="+mj-cs"/>
                <a:hlinkClick r:id="rId2"/>
              </a:rPr>
              <a:t>kailey@allrefuge.com</a:t>
            </a:r>
            <a:r>
              <a:rPr lang="en-US" sz="4800" kern="1200">
                <a:solidFill>
                  <a:srgbClr val="FFFFFF"/>
                </a:solidFill>
                <a:latin typeface="+mj-lt"/>
                <a:ea typeface="+mj-ea"/>
                <a:cs typeface="+mj-cs"/>
              </a:rPr>
              <a:t> </a:t>
            </a:r>
          </a:p>
        </p:txBody>
      </p:sp>
    </p:spTree>
    <p:extLst>
      <p:ext uri="{BB962C8B-B14F-4D97-AF65-F5344CB8AC3E}">
        <p14:creationId xmlns:p14="http://schemas.microsoft.com/office/powerpoint/2010/main" val="203356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crying while another person comforts her knee&#10;&#10;AI-generated content may be incorrect.">
            <a:extLst>
              <a:ext uri="{FF2B5EF4-FFF2-40B4-BE49-F238E27FC236}">
                <a16:creationId xmlns:a16="http://schemas.microsoft.com/office/drawing/2014/main" id="{8862DB50-C285-FD9D-74CA-D2B3C1B5EFB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3298" b="9091"/>
          <a:stretch>
            <a:fillRect/>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273B9B-2607-55F6-E66D-5DFCA11C77B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Traumatic Grief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FA195E7-7C63-27FC-7433-A079C0B8193C}"/>
              </a:ext>
            </a:extLst>
          </p:cNvPr>
          <p:cNvSpPr txBox="1"/>
          <p:nvPr/>
        </p:nvSpPr>
        <p:spPr>
          <a:xfrm>
            <a:off x="9581991" y="6657945"/>
            <a:ext cx="26100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vopidoy.tistory.com/entry/%EC%82%AC%EB%9E%91-%EC%96%B8%EC%96%B4-5%EA%B0%80%EC%A7%80-%EC%9C%A0%ED%98%95%EA%B3%BC-%EC%9D%98%EB%AF%B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228103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24E99-F66A-AA0D-3D07-5C42DC30ECDF}"/>
              </a:ext>
            </a:extLst>
          </p:cNvPr>
          <p:cNvSpPr>
            <a:spLocks noGrp="1"/>
          </p:cNvSpPr>
          <p:nvPr>
            <p:ph type="title"/>
          </p:nvPr>
        </p:nvSpPr>
        <p:spPr>
          <a:xfrm>
            <a:off x="0" y="1153572"/>
            <a:ext cx="3887234" cy="4461163"/>
          </a:xfrm>
        </p:spPr>
        <p:txBody>
          <a:bodyPr>
            <a:normAutofit/>
          </a:bodyPr>
          <a:lstStyle/>
          <a:p>
            <a:pPr algn="ctr"/>
            <a:r>
              <a:rPr lang="en-US" dirty="0">
                <a:solidFill>
                  <a:srgbClr val="FFFFFF"/>
                </a:solidFill>
              </a:rPr>
              <a:t>Defining </a:t>
            </a:r>
            <a:br>
              <a:rPr lang="en-US" dirty="0">
                <a:solidFill>
                  <a:srgbClr val="FFFFFF"/>
                </a:solidFill>
              </a:rPr>
            </a:br>
            <a:r>
              <a:rPr lang="en-US" dirty="0">
                <a:solidFill>
                  <a:srgbClr val="FFFFFF"/>
                </a:solidFill>
              </a:rPr>
              <a:t>Traumatic Grief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DAC80DC-C0C2-4BA8-8B0D-FFFAD760DB21}"/>
              </a:ext>
            </a:extLst>
          </p:cNvPr>
          <p:cNvSpPr>
            <a:spLocks noGrp="1"/>
          </p:cNvSpPr>
          <p:nvPr>
            <p:ph idx="1"/>
          </p:nvPr>
        </p:nvSpPr>
        <p:spPr>
          <a:xfrm>
            <a:off x="4447308" y="591344"/>
            <a:ext cx="6906491" cy="5585619"/>
          </a:xfrm>
        </p:spPr>
        <p:txBody>
          <a:bodyPr anchor="ctr">
            <a:normAutofit/>
          </a:bodyPr>
          <a:lstStyle/>
          <a:p>
            <a:r>
              <a:rPr lang="en-US" dirty="0"/>
              <a:t>Traumatic grief is a form of bereavement that includes post-traumatic stress symptoms </a:t>
            </a:r>
          </a:p>
          <a:p>
            <a:r>
              <a:rPr lang="en-US" dirty="0"/>
              <a:t>sudden, unexpected, or violent loss, such as an accident, murder, or natural disaster. </a:t>
            </a:r>
          </a:p>
          <a:p>
            <a:r>
              <a:rPr lang="en-US" dirty="0"/>
              <a:t>Overdose loss, suicide loss (we are going to talk about both of these today) </a:t>
            </a:r>
          </a:p>
        </p:txBody>
      </p:sp>
    </p:spTree>
    <p:extLst>
      <p:ext uri="{BB962C8B-B14F-4D97-AF65-F5344CB8AC3E}">
        <p14:creationId xmlns:p14="http://schemas.microsoft.com/office/powerpoint/2010/main" val="3149317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iangle pillars 3D art">
            <a:extLst>
              <a:ext uri="{FF2B5EF4-FFF2-40B4-BE49-F238E27FC236}">
                <a16:creationId xmlns:a16="http://schemas.microsoft.com/office/drawing/2014/main" id="{8D7D3C17-96E0-7289-645A-0776FE806E8B}"/>
              </a:ext>
            </a:extLst>
          </p:cNvPr>
          <p:cNvPicPr>
            <a:picLocks noChangeAspect="1"/>
          </p:cNvPicPr>
          <p:nvPr/>
        </p:nvPicPr>
        <p:blipFill>
          <a:blip r:embed="rId2">
            <a:duotone>
              <a:prstClr val="black"/>
              <a:schemeClr val="accent5">
                <a:tint val="45000"/>
                <a:satMod val="400000"/>
              </a:schemeClr>
            </a:duotone>
            <a:alphaModFix amt="25000"/>
          </a:blip>
          <a:srcRect t="21329" r="909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252F874-FD68-CC27-A17C-8C2942124DA8}"/>
              </a:ext>
            </a:extLst>
          </p:cNvPr>
          <p:cNvSpPr>
            <a:spLocks noGrp="1"/>
          </p:cNvSpPr>
          <p:nvPr>
            <p:ph type="title"/>
          </p:nvPr>
        </p:nvSpPr>
        <p:spPr>
          <a:xfrm>
            <a:off x="1154955" y="530148"/>
            <a:ext cx="8825658" cy="3668242"/>
          </a:xfrm>
        </p:spPr>
        <p:txBody>
          <a:bodyPr vert="horz" lIns="91440" tIns="45720" rIns="91440" bIns="45720" rtlCol="0" anchor="b">
            <a:noAutofit/>
          </a:bodyPr>
          <a:lstStyle/>
          <a:p>
            <a:pPr algn="ctr"/>
            <a:r>
              <a:rPr lang="en-US" sz="8800" b="1" dirty="0"/>
              <a:t>Ambiguous Loss </a:t>
            </a:r>
          </a:p>
        </p:txBody>
      </p:sp>
    </p:spTree>
    <p:extLst>
      <p:ext uri="{BB962C8B-B14F-4D97-AF65-F5344CB8AC3E}">
        <p14:creationId xmlns:p14="http://schemas.microsoft.com/office/powerpoint/2010/main" val="21861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63CB3D-5EC7-D489-7A05-20B4EF39D971}"/>
              </a:ext>
            </a:extLst>
          </p:cNvPr>
          <p:cNvSpPr>
            <a:spLocks noGrp="1"/>
          </p:cNvSpPr>
          <p:nvPr>
            <p:ph type="title"/>
          </p:nvPr>
        </p:nvSpPr>
        <p:spPr>
          <a:xfrm>
            <a:off x="686834" y="1153572"/>
            <a:ext cx="3200400" cy="4461163"/>
          </a:xfrm>
        </p:spPr>
        <p:txBody>
          <a:bodyPr>
            <a:normAutofit/>
          </a:bodyPr>
          <a:lstStyle/>
          <a:p>
            <a:r>
              <a:rPr lang="en-US">
                <a:solidFill>
                  <a:srgbClr val="FFFFFF"/>
                </a:solidFill>
              </a:rPr>
              <a:t>Defining Ambiguous Loss </a:t>
            </a:r>
          </a:p>
        </p:txBody>
      </p:sp>
      <p:sp>
        <p:nvSpPr>
          <p:cNvPr id="24" name="Arc 2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0311B56-F6B4-379F-EBDB-2B76DBC4C6D7}"/>
              </a:ext>
            </a:extLst>
          </p:cNvPr>
          <p:cNvSpPr>
            <a:spLocks noGrp="1"/>
          </p:cNvSpPr>
          <p:nvPr>
            <p:ph idx="1"/>
          </p:nvPr>
        </p:nvSpPr>
        <p:spPr>
          <a:xfrm>
            <a:off x="4447308" y="591344"/>
            <a:ext cx="6906491" cy="5585619"/>
          </a:xfrm>
        </p:spPr>
        <p:txBody>
          <a:bodyPr anchor="ctr">
            <a:normAutofit/>
          </a:bodyPr>
          <a:lstStyle/>
          <a:p>
            <a:r>
              <a:rPr lang="en-US" dirty="0"/>
              <a:t>Ambiguous loss, a term coined by psychologist </a:t>
            </a:r>
            <a:r>
              <a:rPr lang="en-US" dirty="0">
                <a:hlinkClick r:id="rId2"/>
              </a:rPr>
              <a:t>Pauline Boss</a:t>
            </a:r>
            <a:r>
              <a:rPr lang="en-US" dirty="0"/>
              <a:t>, describes a type of loss without clear resolution or closure, a loved one is physically absent but psychologically present (like a soldier missing in action) or physically present but psychologically absent (as in </a:t>
            </a:r>
            <a:r>
              <a:rPr lang="en-US" dirty="0">
                <a:hlinkClick r:id="rId3"/>
              </a:rPr>
              <a:t>Alzheimer's disease</a:t>
            </a:r>
            <a:r>
              <a:rPr lang="en-US" dirty="0"/>
              <a:t>). </a:t>
            </a:r>
          </a:p>
        </p:txBody>
      </p:sp>
    </p:spTree>
    <p:extLst>
      <p:ext uri="{BB962C8B-B14F-4D97-AF65-F5344CB8AC3E}">
        <p14:creationId xmlns:p14="http://schemas.microsoft.com/office/powerpoint/2010/main" val="1033664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grief and a loss&#10;&#10;AI-generated content may be incorrect.">
            <a:extLst>
              <a:ext uri="{FF2B5EF4-FFF2-40B4-BE49-F238E27FC236}">
                <a16:creationId xmlns:a16="http://schemas.microsoft.com/office/drawing/2014/main" id="{B6EAD470-A3AC-80B2-078D-D9CF531625C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37" r="12071" b="9091"/>
          <a:stretch>
            <a:fillRect/>
          </a:stretch>
        </p:blipFill>
        <p:spPr>
          <a:xfrm>
            <a:off x="3522468" y="10"/>
            <a:ext cx="8669532" cy="6857990"/>
          </a:xfrm>
          <a:prstGeom prst="rect">
            <a:avLst/>
          </a:prstGeom>
        </p:spPr>
      </p:pic>
      <p:sp>
        <p:nvSpPr>
          <p:cNvPr id="25" name="Rectangle 2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FEEFA8-4403-3160-FD5E-BA92981DFE7B}"/>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b="0" i="0">
                <a:solidFill>
                  <a:schemeClr val="bg1"/>
                </a:solidFill>
              </a:rPr>
              <a:t>Disenfranchised Grief </a:t>
            </a:r>
          </a:p>
        </p:txBody>
      </p:sp>
      <p:sp>
        <p:nvSpPr>
          <p:cNvPr id="27" name="Rectangle 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AF66B19-CB57-60EA-6509-55607F5F0880}"/>
              </a:ext>
            </a:extLst>
          </p:cNvPr>
          <p:cNvSpPr txBox="1"/>
          <p:nvPr/>
        </p:nvSpPr>
        <p:spPr>
          <a:xfrm>
            <a:off x="371094" y="2718054"/>
            <a:ext cx="3438906" cy="3207258"/>
          </a:xfrm>
          <a:prstGeom prst="rect">
            <a:avLst/>
          </a:prstGeom>
        </p:spPr>
        <p:txBody>
          <a:bodyPr vert="horz" lIns="91440" tIns="45720" rIns="91440" bIns="45720" rtlCol="0" anchor="t">
            <a:normAutofit/>
          </a:bodyPr>
          <a:lstStyle/>
          <a:p>
            <a:pPr>
              <a:lnSpc>
                <a:spcPct val="90000"/>
              </a:lnSpc>
              <a:spcBef>
                <a:spcPts val="1000"/>
              </a:spcBef>
              <a:buClr>
                <a:schemeClr val="bg2">
                  <a:lumMod val="40000"/>
                  <a:lumOff val="60000"/>
                </a:schemeClr>
              </a:buClr>
              <a:buSzPct val="80000"/>
            </a:pPr>
            <a:r>
              <a:rPr lang="en-US" sz="1700" dirty="0">
                <a:solidFill>
                  <a:schemeClr val="bg1"/>
                </a:solidFill>
              </a:rPr>
              <a:t>Disenfranchised grief occurs when a person experiences a loss that is not recognized or valued by others. This can include losses that society deems insignificant or situations where the grieving person feels unable to express their sorrow due to social norms. Examples include the loss of a pet, the end of a relationship, or the death of someone not considered a close family member.</a:t>
            </a:r>
          </a:p>
        </p:txBody>
      </p:sp>
      <p:sp>
        <p:nvSpPr>
          <p:cNvPr id="5" name="TextBox 4">
            <a:extLst>
              <a:ext uri="{FF2B5EF4-FFF2-40B4-BE49-F238E27FC236}">
                <a16:creationId xmlns:a16="http://schemas.microsoft.com/office/drawing/2014/main" id="{ED43C59A-0CB7-8530-D662-3ECEB6ECD2CB}"/>
              </a:ext>
            </a:extLst>
          </p:cNvPr>
          <p:cNvSpPr txBox="1"/>
          <p:nvPr/>
        </p:nvSpPr>
        <p:spPr>
          <a:xfrm>
            <a:off x="9581991" y="6657945"/>
            <a:ext cx="26100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truestorieshonestlies.blogspot.com/201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005004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639</TotalTime>
  <Words>1135</Words>
  <Application>Microsoft Office PowerPoint</Application>
  <PresentationFormat>Widescreen</PresentationFormat>
  <Paragraphs>125</Paragraphs>
  <Slides>42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Meiryo</vt:lpstr>
      <vt:lpstr>Aptos</vt:lpstr>
      <vt:lpstr>Aptos Display</vt:lpstr>
      <vt:lpstr>Arial</vt:lpstr>
      <vt:lpstr>Calibri</vt:lpstr>
      <vt:lpstr>museo-sans</vt:lpstr>
      <vt:lpstr>Open Sans</vt:lpstr>
      <vt:lpstr>Soehne</vt:lpstr>
      <vt:lpstr>Wingdings 3</vt:lpstr>
      <vt:lpstr>Office Theme</vt:lpstr>
      <vt:lpstr>Talking with Kids about Traumatic Loss </vt:lpstr>
      <vt:lpstr>Dr. Kailey Bradley, Ph.D., LPCC-S, NCC, FT </vt:lpstr>
      <vt:lpstr>Some reflection questions.  </vt:lpstr>
      <vt:lpstr>Definitions </vt:lpstr>
      <vt:lpstr>Traumatic Grief </vt:lpstr>
      <vt:lpstr>Defining  Traumatic Grief </vt:lpstr>
      <vt:lpstr>Ambiguous Loss </vt:lpstr>
      <vt:lpstr>Defining Ambiguous Loss </vt:lpstr>
      <vt:lpstr>Disenfranchised Grief </vt:lpstr>
      <vt:lpstr>Disenfranchised grief </vt:lpstr>
      <vt:lpstr>Suicide Loss </vt:lpstr>
      <vt:lpstr>Overdose Loss</vt:lpstr>
      <vt:lpstr>Loss and addiction </vt:lpstr>
      <vt:lpstr>Some Additional Stats </vt:lpstr>
      <vt:lpstr>PowerPoint Presentation</vt:lpstr>
      <vt:lpstr>Common Myths About Addiction</vt:lpstr>
      <vt:lpstr>Myth</vt:lpstr>
      <vt:lpstr>PowerPoint Presentation</vt:lpstr>
      <vt:lpstr>PowerPoint Presentation</vt:lpstr>
      <vt:lpstr>Families of loved ones who are struggling with addiction encounter ambiguous loss</vt:lpstr>
      <vt:lpstr>What is ambiguous loss?</vt:lpstr>
      <vt:lpstr>The unique grief surrounding an addiction loss </vt:lpstr>
      <vt:lpstr>Common Reactions </vt:lpstr>
      <vt:lpstr>How can you help?</vt:lpstr>
      <vt:lpstr>Avoiding Euphemisms </vt:lpstr>
      <vt:lpstr>Examples of euphemisms </vt:lpstr>
      <vt:lpstr>Benefits of Truth-Telling </vt:lpstr>
      <vt:lpstr>More on truth-telling </vt:lpstr>
      <vt:lpstr>Development Matters </vt:lpstr>
      <vt:lpstr>A Developmental Perspective </vt:lpstr>
      <vt:lpstr>Peer Support </vt:lpstr>
      <vt:lpstr>Benefits of Peer- Support </vt:lpstr>
      <vt:lpstr>Importance of Dialectical Thinking </vt:lpstr>
      <vt:lpstr>The Power of Both/And </vt:lpstr>
      <vt:lpstr>Suicide Loss </vt:lpstr>
      <vt:lpstr>“Backpack Activity.” </vt:lpstr>
      <vt:lpstr>Spend time sharing </vt:lpstr>
      <vt:lpstr>Resource Sharing </vt:lpstr>
      <vt:lpstr>Resources:</vt:lpstr>
      <vt:lpstr>Thank You! </vt:lpstr>
      <vt:lpstr>PowerPoint Presentation</vt:lpstr>
      <vt:lpstr>Contact me: kailey@allrefuge.com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Stephen C. Thomas</dc:creator>
  <cp:lastModifiedBy>Stephen C. Thomas</cp:lastModifiedBy>
  <cp:revision>5</cp:revision>
  <dcterms:created xsi:type="dcterms:W3CDTF">2025-09-22T16:32:38Z</dcterms:created>
  <dcterms:modified xsi:type="dcterms:W3CDTF">2025-10-02T12:20:43Z</dcterms:modified>
</cp:coreProperties>
</file>