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4" r:id="rId5"/>
    <p:sldId id="259" r:id="rId6"/>
    <p:sldId id="260" r:id="rId7"/>
    <p:sldId id="261" r:id="rId8"/>
    <p:sldId id="262" r:id="rId9"/>
    <p:sldId id="263"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70" r:id="rId29"/>
    <p:sldId id="284" r:id="rId30"/>
    <p:sldId id="285" r:id="rId31"/>
    <p:sldId id="286" r:id="rId32"/>
    <p:sldId id="288" r:id="rId33"/>
    <p:sldId id="290"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52BB7C3-B0B6-4040-B867-C2B74530CB7B}" type="datetimeFigureOut">
              <a:rPr lang="en-US" smtClean="0"/>
              <a:pPr/>
              <a:t>9/24/2025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4DB8956-4BA3-43DB-9F45-0270F09B47A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2BB7C3-B0B6-4040-B867-C2B74530CB7B}"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DB8956-4BA3-43DB-9F45-0270F09B47A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4DB8956-4BA3-43DB-9F45-0270F09B47A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52BB7C3-B0B6-4040-B867-C2B74530CB7B}"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52BB7C3-B0B6-4040-B867-C2B74530CB7B}" type="datetimeFigureOut">
              <a:rPr lang="en-US" smtClean="0"/>
              <a:pPr/>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4DB8956-4BA3-43DB-9F45-0270F09B47A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52BB7C3-B0B6-4040-B867-C2B74530CB7B}" type="datetimeFigureOut">
              <a:rPr lang="en-US" smtClean="0"/>
              <a:pPr/>
              <a:t>9/24/2025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4DB8956-4BA3-43DB-9F45-0270F09B47A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52BB7C3-B0B6-4040-B867-C2B74530CB7B}" type="datetimeFigureOut">
              <a:rPr lang="en-US" smtClean="0"/>
              <a:pPr/>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DB8956-4BA3-43DB-9F45-0270F09B47A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52BB7C3-B0B6-4040-B867-C2B74530CB7B}" type="datetimeFigureOut">
              <a:rPr lang="en-US" smtClean="0"/>
              <a:pPr/>
              <a:t>9/24/2025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4DB8956-4BA3-43DB-9F45-0270F09B47A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52BB7C3-B0B6-4040-B867-C2B74530CB7B}" type="datetimeFigureOut">
              <a:rPr lang="en-US" smtClean="0"/>
              <a:pPr/>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4DB8956-4BA3-43DB-9F45-0270F09B47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52BB7C3-B0B6-4040-B867-C2B74530CB7B}" type="datetimeFigureOut">
              <a:rPr lang="en-US" smtClean="0"/>
              <a:pPr/>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4DB8956-4BA3-43DB-9F45-0270F09B47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4DB8956-4BA3-43DB-9F45-0270F09B47A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52BB7C3-B0B6-4040-B867-C2B74530CB7B}" type="datetimeFigureOut">
              <a:rPr lang="en-US" smtClean="0"/>
              <a:pPr/>
              <a:t>9/24/2025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4DB8956-4BA3-43DB-9F45-0270F09B47A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52BB7C3-B0B6-4040-B867-C2B74530CB7B}" type="datetimeFigureOut">
              <a:rPr lang="en-US" smtClean="0"/>
              <a:pPr/>
              <a:t>9/24/2025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52BB7C3-B0B6-4040-B867-C2B74530CB7B}" type="datetimeFigureOut">
              <a:rPr lang="en-US" smtClean="0"/>
              <a:pPr/>
              <a:t>9/24/2025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4DB8956-4BA3-43DB-9F45-0270F09B47A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codes.ohio.gov/ohio-revised-code/section-5103.17" TargetMode="External"/><Relationship Id="rId2" Type="http://schemas.openxmlformats.org/officeDocument/2006/relationships/hyperlink" Target="https://codes.ohio.gov/ohio-revised-code/section-5103.16"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codes.ohio.gov/ohio-revised-code/section-2919.22"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mailto:dhejmanowski@co.delaware.oh.us"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Ohio CASA Conference</a:t>
            </a:r>
          </a:p>
          <a:p>
            <a:r>
              <a:rPr lang="en-US" dirty="0" smtClean="0"/>
              <a:t>2025</a:t>
            </a:r>
            <a:endParaRPr lang="en-US" dirty="0" smtClean="0"/>
          </a:p>
          <a:p>
            <a:endParaRPr lang="en-US" dirty="0" smtClean="0"/>
          </a:p>
          <a:p>
            <a:r>
              <a:rPr lang="en-US" dirty="0" smtClean="0"/>
              <a:t>David </a:t>
            </a:r>
            <a:r>
              <a:rPr lang="en-US" dirty="0" err="1" smtClean="0"/>
              <a:t>Hejmanowski</a:t>
            </a:r>
            <a:r>
              <a:rPr lang="en-US" dirty="0" smtClean="0"/>
              <a:t>, Judge</a:t>
            </a:r>
          </a:p>
          <a:p>
            <a:r>
              <a:rPr lang="en-US" dirty="0" smtClean="0"/>
              <a:t>Delaware County Probate/Juvenile Court</a:t>
            </a:r>
            <a:endParaRPr lang="en-US" dirty="0"/>
          </a:p>
        </p:txBody>
      </p:sp>
      <p:sp>
        <p:nvSpPr>
          <p:cNvPr id="2" name="Title 1"/>
          <p:cNvSpPr>
            <a:spLocks noGrp="1"/>
          </p:cNvSpPr>
          <p:nvPr>
            <p:ph type="ctrTitle"/>
          </p:nvPr>
        </p:nvSpPr>
        <p:spPr/>
        <p:txBody>
          <a:bodyPr>
            <a:normAutofit/>
          </a:bodyPr>
          <a:lstStyle/>
          <a:p>
            <a:r>
              <a:rPr lang="en-US" dirty="0" smtClean="0"/>
              <a:t>I Solemnly Swear that I’m up to the test of Testifying in Court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Evidentiary Basics</a:t>
            </a:r>
            <a:endParaRPr lang="en-US" dirty="0"/>
          </a:p>
        </p:txBody>
      </p:sp>
      <p:sp>
        <p:nvSpPr>
          <p:cNvPr id="3" name="Content Placeholder 2"/>
          <p:cNvSpPr>
            <a:spLocks noGrp="1"/>
          </p:cNvSpPr>
          <p:nvPr>
            <p:ph sz="quarter" idx="1"/>
          </p:nvPr>
        </p:nvSpPr>
        <p:spPr/>
        <p:txBody>
          <a:bodyPr/>
          <a:lstStyle/>
          <a:p>
            <a:r>
              <a:rPr lang="en-US" dirty="0" smtClean="0"/>
              <a:t>Objections:</a:t>
            </a:r>
          </a:p>
          <a:p>
            <a:pPr lvl="1"/>
            <a:r>
              <a:rPr lang="en-US" dirty="0" smtClean="0"/>
              <a:t>If someone objects, stop testifying</a:t>
            </a:r>
          </a:p>
          <a:p>
            <a:pPr lvl="1"/>
            <a:r>
              <a:rPr lang="en-US" dirty="0" smtClean="0"/>
              <a:t>Court may rule immediately or may ask the attorneys for arguments on the objection</a:t>
            </a:r>
          </a:p>
          <a:p>
            <a:pPr lvl="1"/>
            <a:r>
              <a:rPr lang="en-US" dirty="0" smtClean="0"/>
              <a:t>If unsure of the ruling, ask for clarification</a:t>
            </a:r>
          </a:p>
          <a:p>
            <a:pPr lvl="1"/>
            <a:r>
              <a:rPr lang="en-US" dirty="0" smtClean="0"/>
              <a:t>Ok to ask the attorney what to do next or ask the attorney to restate the question</a:t>
            </a:r>
          </a:p>
          <a:p>
            <a:pPr lvl="1"/>
            <a:r>
              <a:rPr lang="en-US" dirty="0" smtClean="0"/>
              <a:t>If in the middle of a thought or statement, considering holding on to the thought rather than listening to the objection argument – objections can be made just to distract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Evidentiary Basics</a:t>
            </a:r>
            <a:endParaRPr lang="en-US" dirty="0"/>
          </a:p>
        </p:txBody>
      </p:sp>
      <p:sp>
        <p:nvSpPr>
          <p:cNvPr id="3" name="Content Placeholder 2"/>
          <p:cNvSpPr>
            <a:spLocks noGrp="1"/>
          </p:cNvSpPr>
          <p:nvPr>
            <p:ph sz="quarter" idx="1"/>
          </p:nvPr>
        </p:nvSpPr>
        <p:spPr/>
        <p:txBody>
          <a:bodyPr/>
          <a:lstStyle/>
          <a:p>
            <a:r>
              <a:rPr lang="en-US" dirty="0" smtClean="0"/>
              <a:t>Hearsay:</a:t>
            </a:r>
          </a:p>
          <a:p>
            <a:pPr lvl="1"/>
            <a:r>
              <a:rPr lang="en-US" dirty="0" smtClean="0"/>
              <a:t>In strict application situations, you may not testify about what another person has said to you</a:t>
            </a:r>
          </a:p>
          <a:p>
            <a:pPr lvl="1"/>
            <a:r>
              <a:rPr lang="en-US" dirty="0" smtClean="0"/>
              <a:t>You may testify about your observations of a person, the way they were behaving, changes in their behavior, etc.</a:t>
            </a:r>
          </a:p>
          <a:p>
            <a:pPr lvl="1"/>
            <a:r>
              <a:rPr lang="en-US" dirty="0" smtClean="0"/>
              <a:t>The idea behind the rule is that you want to hear statements of fact from a person who has actual knowledge from them, not from another person that they made the statement to</a:t>
            </a:r>
          </a:p>
          <a:p>
            <a:pPr lvl="1"/>
            <a:r>
              <a:rPr lang="en-US" dirty="0" smtClean="0"/>
              <a:t>If there is a hearsay objection that is sustained, do not immediately repeat the same out of court statement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Evidentiary Basics</a:t>
            </a:r>
            <a:endParaRPr lang="en-US" dirty="0"/>
          </a:p>
        </p:txBody>
      </p:sp>
      <p:sp>
        <p:nvSpPr>
          <p:cNvPr id="3" name="Content Placeholder 2"/>
          <p:cNvSpPr>
            <a:spLocks noGrp="1"/>
          </p:cNvSpPr>
          <p:nvPr>
            <p:ph sz="quarter" idx="1"/>
          </p:nvPr>
        </p:nvSpPr>
        <p:spPr/>
        <p:txBody>
          <a:bodyPr/>
          <a:lstStyle/>
          <a:p>
            <a:r>
              <a:rPr lang="en-US" dirty="0" smtClean="0"/>
              <a:t>Hearsay does not apply:</a:t>
            </a:r>
          </a:p>
          <a:p>
            <a:pPr lvl="1"/>
            <a:r>
              <a:rPr lang="en-US" dirty="0" smtClean="0"/>
              <a:t>Present sense impression: ‘Wow! It’s hot!’</a:t>
            </a:r>
          </a:p>
          <a:p>
            <a:pPr lvl="1"/>
            <a:r>
              <a:rPr lang="en-US" dirty="0" smtClean="0"/>
              <a:t>Excited utterance: ‘Watch out for that red car!’</a:t>
            </a:r>
          </a:p>
          <a:p>
            <a:pPr lvl="1"/>
            <a:r>
              <a:rPr lang="en-US" dirty="0" smtClean="0"/>
              <a:t>Then existing mental, physical, or emotional condition: ‘I’m so tired after working late last night’</a:t>
            </a:r>
          </a:p>
          <a:p>
            <a:pPr lvl="1"/>
            <a:r>
              <a:rPr lang="en-US" dirty="0" smtClean="0"/>
              <a:t>Statements made for medical diagnosis: Probably not an issue in your testimony</a:t>
            </a:r>
          </a:p>
          <a:p>
            <a:pPr lvl="1"/>
            <a:r>
              <a:rPr lang="en-US" dirty="0" smtClean="0"/>
              <a:t>Admission by party-opponent</a:t>
            </a:r>
          </a:p>
          <a:p>
            <a:r>
              <a:rPr lang="en-US" dirty="0" smtClean="0"/>
              <a:t>If </a:t>
            </a:r>
            <a:r>
              <a:rPr lang="en-US" dirty="0" err="1" smtClean="0"/>
              <a:t>declarant</a:t>
            </a:r>
            <a:r>
              <a:rPr lang="en-US" dirty="0" smtClean="0"/>
              <a:t> is unavailable:</a:t>
            </a:r>
          </a:p>
          <a:p>
            <a:pPr lvl="1"/>
            <a:r>
              <a:rPr lang="en-US" dirty="0" smtClean="0"/>
              <a:t>Statement at time of impending death</a:t>
            </a:r>
          </a:p>
          <a:p>
            <a:pPr lvl="1"/>
            <a:r>
              <a:rPr lang="en-US" dirty="0" smtClean="0"/>
              <a:t>Statement against interest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Evidentiary Basics</a:t>
            </a:r>
            <a:endParaRPr lang="en-US" dirty="0"/>
          </a:p>
        </p:txBody>
      </p:sp>
      <p:sp>
        <p:nvSpPr>
          <p:cNvPr id="3" name="Content Placeholder 2"/>
          <p:cNvSpPr>
            <a:spLocks noGrp="1"/>
          </p:cNvSpPr>
          <p:nvPr>
            <p:ph sz="quarter" idx="1"/>
          </p:nvPr>
        </p:nvSpPr>
        <p:spPr/>
        <p:txBody>
          <a:bodyPr/>
          <a:lstStyle/>
          <a:p>
            <a:r>
              <a:rPr lang="en-US" dirty="0" smtClean="0"/>
              <a:t>Documents as evidence:</a:t>
            </a:r>
          </a:p>
          <a:p>
            <a:pPr lvl="1"/>
            <a:r>
              <a:rPr lang="en-US" dirty="0" smtClean="0"/>
              <a:t>Should be marked as exhibits for reference purposes</a:t>
            </a:r>
          </a:p>
          <a:p>
            <a:pPr lvl="1"/>
            <a:r>
              <a:rPr lang="en-US" dirty="0" smtClean="0"/>
              <a:t>When referencing document refer to exhibit # or letter</a:t>
            </a:r>
          </a:p>
          <a:p>
            <a:pPr lvl="1"/>
            <a:r>
              <a:rPr lang="en-US" dirty="0" smtClean="0"/>
              <a:t>Your own records should generally be admissible</a:t>
            </a:r>
          </a:p>
          <a:p>
            <a:pPr lvl="1"/>
            <a:r>
              <a:rPr lang="en-US" dirty="0" smtClean="0"/>
              <a:t>Other records in current case are admissible</a:t>
            </a:r>
          </a:p>
          <a:p>
            <a:pPr lvl="1"/>
            <a:r>
              <a:rPr lang="en-US" dirty="0" smtClean="0"/>
              <a:t>Records of convictions are admissible</a:t>
            </a:r>
          </a:p>
          <a:p>
            <a:pPr lvl="1"/>
            <a:r>
              <a:rPr lang="en-US" dirty="0" smtClean="0"/>
              <a:t>Records that document regularly conducted activities are admissible – important if more than one CASA on case</a:t>
            </a:r>
          </a:p>
          <a:p>
            <a:pPr lvl="1"/>
            <a:r>
              <a:rPr lang="en-US" dirty="0" smtClean="0"/>
              <a:t>Marriage and vital statistics</a:t>
            </a:r>
          </a:p>
          <a:p>
            <a:pPr lvl="1"/>
            <a:r>
              <a:rPr lang="en-US" dirty="0" smtClean="0"/>
              <a:t>Recorded recollection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Evidentiary Basics</a:t>
            </a:r>
            <a:endParaRPr lang="en-US" dirty="0"/>
          </a:p>
        </p:txBody>
      </p:sp>
      <p:sp>
        <p:nvSpPr>
          <p:cNvPr id="3" name="Content Placeholder 2"/>
          <p:cNvSpPr>
            <a:spLocks noGrp="1"/>
          </p:cNvSpPr>
          <p:nvPr>
            <p:ph sz="quarter" idx="1"/>
          </p:nvPr>
        </p:nvSpPr>
        <p:spPr/>
        <p:txBody>
          <a:bodyPr/>
          <a:lstStyle/>
          <a:p>
            <a:r>
              <a:rPr lang="en-US" dirty="0" smtClean="0"/>
              <a:t>Refreshing recollection</a:t>
            </a:r>
          </a:p>
          <a:p>
            <a:pPr lvl="1"/>
            <a:r>
              <a:rPr lang="en-US" dirty="0" smtClean="0"/>
              <a:t>Sometimes you just can’t remember everything!</a:t>
            </a:r>
          </a:p>
          <a:p>
            <a:pPr lvl="1"/>
            <a:r>
              <a:rPr lang="en-US" dirty="0" smtClean="0"/>
              <a:t>Let attorney know that you have the information, but just can’t recall it offhand</a:t>
            </a:r>
          </a:p>
          <a:p>
            <a:pPr lvl="1"/>
            <a:r>
              <a:rPr lang="en-US" dirty="0" smtClean="0"/>
              <a:t>Note where it can be found, ‘I have that in my file, if I could review it.’</a:t>
            </a:r>
          </a:p>
          <a:p>
            <a:pPr lvl="1"/>
            <a:r>
              <a:rPr lang="en-US" dirty="0" smtClean="0"/>
              <a:t>Anything you use to refresh your recollection can be reviewed by all parties</a:t>
            </a:r>
          </a:p>
          <a:p>
            <a:pPr lvl="1"/>
            <a:r>
              <a:rPr lang="en-US" dirty="0" smtClean="0"/>
              <a:t>Don’t be rushed – take time to review the document until you are certain of the information</a:t>
            </a:r>
          </a:p>
          <a:p>
            <a:pPr lvl="1"/>
            <a:r>
              <a:rPr lang="en-US" dirty="0" smtClean="0"/>
              <a:t>Ok to say, ‘Give me just a moment to find it’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Depositions</a:t>
            </a:r>
            <a:endParaRPr lang="en-US" dirty="0"/>
          </a:p>
        </p:txBody>
      </p:sp>
      <p:sp>
        <p:nvSpPr>
          <p:cNvPr id="3" name="Content Placeholder 2"/>
          <p:cNvSpPr>
            <a:spLocks noGrp="1"/>
          </p:cNvSpPr>
          <p:nvPr>
            <p:ph sz="quarter" idx="1"/>
          </p:nvPr>
        </p:nvSpPr>
        <p:spPr/>
        <p:txBody>
          <a:bodyPr/>
          <a:lstStyle/>
          <a:p>
            <a:r>
              <a:rPr lang="en-US" dirty="0" smtClean="0"/>
              <a:t>Depositions are rare in juvenile courts in Ohio</a:t>
            </a:r>
          </a:p>
          <a:p>
            <a:r>
              <a:rPr lang="en-US" dirty="0" smtClean="0"/>
              <a:t>Depositions in juvenile court may actually be conducted in court before the judge</a:t>
            </a:r>
          </a:p>
          <a:p>
            <a:r>
              <a:rPr lang="en-US" dirty="0" smtClean="0"/>
              <a:t>Depositions may be conducted in related civil matters – even after the CPS case is over</a:t>
            </a:r>
          </a:p>
          <a:p>
            <a:r>
              <a:rPr lang="en-US" dirty="0" smtClean="0"/>
              <a:t>Objections may simply be noted for the record and testimony will continue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Grand Jury</a:t>
            </a:r>
            <a:endParaRPr lang="en-US" dirty="0"/>
          </a:p>
        </p:txBody>
      </p:sp>
      <p:sp>
        <p:nvSpPr>
          <p:cNvPr id="3" name="Content Placeholder 2"/>
          <p:cNvSpPr>
            <a:spLocks noGrp="1"/>
          </p:cNvSpPr>
          <p:nvPr>
            <p:ph sz="quarter" idx="1"/>
          </p:nvPr>
        </p:nvSpPr>
        <p:spPr/>
        <p:txBody>
          <a:bodyPr/>
          <a:lstStyle/>
          <a:p>
            <a:r>
              <a:rPr lang="en-US" dirty="0" smtClean="0"/>
              <a:t>If a criminal investigation occurs after the start of a CPS case, you may be called before the Grand Jury</a:t>
            </a:r>
          </a:p>
          <a:p>
            <a:r>
              <a:rPr lang="en-US" dirty="0" smtClean="0"/>
              <a:t>15 people, nine of them vote</a:t>
            </a:r>
          </a:p>
          <a:p>
            <a:r>
              <a:rPr lang="en-US" dirty="0" smtClean="0"/>
              <a:t>Takes 7-2 vote to return indictment</a:t>
            </a:r>
          </a:p>
          <a:p>
            <a:r>
              <a:rPr lang="en-US" dirty="0" smtClean="0"/>
              <a:t>Recorded electronically or by court reporter</a:t>
            </a:r>
          </a:p>
          <a:p>
            <a:r>
              <a:rPr lang="en-US" dirty="0" smtClean="0"/>
              <a:t>Prosecutor is only attorney present</a:t>
            </a:r>
          </a:p>
          <a:p>
            <a:r>
              <a:rPr lang="en-US" dirty="0" smtClean="0"/>
              <a:t>Grand Jurors may ask questions directly</a:t>
            </a:r>
          </a:p>
          <a:p>
            <a:r>
              <a:rPr lang="en-US" dirty="0" smtClean="0"/>
              <a:t>Target of Grand Jury may refuse to testify</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Remote Testimony</a:t>
            </a:r>
            <a:endParaRPr lang="en-US" dirty="0"/>
          </a:p>
        </p:txBody>
      </p:sp>
      <p:sp>
        <p:nvSpPr>
          <p:cNvPr id="3" name="Content Placeholder 2"/>
          <p:cNvSpPr>
            <a:spLocks noGrp="1"/>
          </p:cNvSpPr>
          <p:nvPr>
            <p:ph sz="quarter" idx="1"/>
          </p:nvPr>
        </p:nvSpPr>
        <p:spPr/>
        <p:txBody>
          <a:bodyPr/>
          <a:lstStyle/>
          <a:p>
            <a:r>
              <a:rPr lang="en-US" dirty="0" smtClean="0"/>
              <a:t>Special considerations if testifying remotely:</a:t>
            </a:r>
          </a:p>
          <a:p>
            <a:pPr lvl="1"/>
            <a:r>
              <a:rPr lang="en-US" dirty="0" smtClean="0"/>
              <a:t>Check and double-check technology beforehand</a:t>
            </a:r>
          </a:p>
          <a:p>
            <a:pPr lvl="1"/>
            <a:r>
              <a:rPr lang="en-US" dirty="0" smtClean="0"/>
              <a:t>Know how to mute and un-mute</a:t>
            </a:r>
          </a:p>
          <a:p>
            <a:pPr lvl="1"/>
            <a:r>
              <a:rPr lang="en-US" dirty="0" smtClean="0"/>
              <a:t>Make sure you have an appropriate background</a:t>
            </a:r>
          </a:p>
          <a:p>
            <a:pPr lvl="1"/>
            <a:r>
              <a:rPr lang="en-US" dirty="0" smtClean="0"/>
              <a:t>Make sure that there are not extraneous noises</a:t>
            </a:r>
          </a:p>
          <a:p>
            <a:pPr lvl="1"/>
            <a:r>
              <a:rPr lang="en-US" dirty="0" smtClean="0"/>
              <a:t>Pets?  Kids?  Errant spouse?</a:t>
            </a:r>
          </a:p>
          <a:p>
            <a:pPr lvl="1"/>
            <a:r>
              <a:rPr lang="en-US" dirty="0" smtClean="0"/>
              <a:t>Computer microphone or external one?</a:t>
            </a:r>
          </a:p>
          <a:p>
            <a:pPr lvl="1"/>
            <a:r>
              <a:rPr lang="en-US" dirty="0" smtClean="0"/>
              <a:t>Make sure you have the correct login information</a:t>
            </a:r>
          </a:p>
          <a:p>
            <a:pPr lvl="1"/>
            <a:r>
              <a:rPr lang="en-US" dirty="0" smtClean="0"/>
              <a:t>Have a backup plan!</a:t>
            </a:r>
          </a:p>
          <a:p>
            <a:pPr lvl="1"/>
            <a:r>
              <a:rPr lang="en-US" dirty="0" smtClean="0"/>
              <a:t>Consider a tech test run if court staff are willing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 Purpose</a:t>
            </a:r>
            <a:endParaRPr lang="en-US" dirty="0"/>
          </a:p>
        </p:txBody>
      </p:sp>
      <p:sp>
        <p:nvSpPr>
          <p:cNvPr id="3" name="Content Placeholder 2"/>
          <p:cNvSpPr>
            <a:spLocks noGrp="1"/>
          </p:cNvSpPr>
          <p:nvPr>
            <p:ph sz="quarter" idx="1"/>
          </p:nvPr>
        </p:nvSpPr>
        <p:spPr/>
        <p:txBody>
          <a:bodyPr/>
          <a:lstStyle/>
          <a:p>
            <a:r>
              <a:rPr lang="en-US" dirty="0" smtClean="0"/>
              <a:t>Why are you testifying?  What are you trying to accomplish?</a:t>
            </a:r>
          </a:p>
          <a:p>
            <a:r>
              <a:rPr lang="en-US" dirty="0" smtClean="0"/>
              <a:t>If shelter care/probable cause then standard is low</a:t>
            </a:r>
          </a:p>
          <a:p>
            <a:pPr lvl="1"/>
            <a:r>
              <a:rPr lang="en-US" dirty="0" smtClean="0"/>
              <a:t>Show risk/concern and need to keep case open</a:t>
            </a:r>
          </a:p>
          <a:p>
            <a:pPr lvl="1"/>
            <a:r>
              <a:rPr lang="en-US" dirty="0" smtClean="0"/>
              <a:t>Consider arguments between TC and COPS</a:t>
            </a:r>
          </a:p>
          <a:p>
            <a:r>
              <a:rPr lang="en-US" dirty="0" smtClean="0"/>
              <a:t>If case review with sworn testimony</a:t>
            </a:r>
          </a:p>
          <a:p>
            <a:pPr lvl="1"/>
            <a:r>
              <a:rPr lang="en-US" dirty="0" smtClean="0"/>
              <a:t>Changes in orders?</a:t>
            </a:r>
          </a:p>
          <a:p>
            <a:pPr lvl="1"/>
            <a:r>
              <a:rPr lang="en-US" dirty="0" smtClean="0"/>
              <a:t>Highlight case plan issues/compliance</a:t>
            </a:r>
          </a:p>
          <a:p>
            <a:pPr lvl="1"/>
            <a:r>
              <a:rPr lang="en-US" dirty="0" smtClean="0"/>
              <a:t>Explain ongoing concerns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Adjudicatory Hearing Purpose</a:t>
            </a:r>
            <a:endParaRPr lang="en-US" dirty="0"/>
          </a:p>
        </p:txBody>
      </p:sp>
      <p:sp>
        <p:nvSpPr>
          <p:cNvPr id="3" name="Content Placeholder 2"/>
          <p:cNvSpPr>
            <a:spLocks noGrp="1"/>
          </p:cNvSpPr>
          <p:nvPr>
            <p:ph sz="quarter" idx="1"/>
          </p:nvPr>
        </p:nvSpPr>
        <p:spPr/>
        <p:txBody>
          <a:bodyPr/>
          <a:lstStyle/>
          <a:p>
            <a:r>
              <a:rPr lang="en-US" dirty="0" smtClean="0"/>
              <a:t>“Dependent child" means any child:</a:t>
            </a:r>
          </a:p>
          <a:p>
            <a:r>
              <a:rPr lang="en-US" dirty="0" smtClean="0"/>
              <a:t>(A) Who is homeless or destitute or without adequate parental care, through no fault of the child's parents, guardian, or custodian;</a:t>
            </a:r>
          </a:p>
          <a:p>
            <a:r>
              <a:rPr lang="en-US" dirty="0" smtClean="0"/>
              <a:t>(B) Who lacks adequate parental care by reason of the mental or physical condition of the child's parents, guardian, or custodian;</a:t>
            </a:r>
          </a:p>
          <a:p>
            <a:r>
              <a:rPr lang="en-US" dirty="0" smtClean="0"/>
              <a:t>(C) Whose condition or environment is such as to warrant the state, in the interests of the child, in assuming the child's guardianship;</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Testifying Basics</a:t>
            </a:r>
            <a:endParaRPr lang="en-US" dirty="0"/>
          </a:p>
        </p:txBody>
      </p:sp>
      <p:sp>
        <p:nvSpPr>
          <p:cNvPr id="3" name="Content Placeholder 2"/>
          <p:cNvSpPr>
            <a:spLocks noGrp="1"/>
          </p:cNvSpPr>
          <p:nvPr>
            <p:ph sz="quarter" idx="1"/>
          </p:nvPr>
        </p:nvSpPr>
        <p:spPr/>
        <p:txBody>
          <a:bodyPr/>
          <a:lstStyle/>
          <a:p>
            <a:r>
              <a:rPr lang="en-US" dirty="0" smtClean="0"/>
              <a:t>Evidentiary rules are the same everywhere in Ohio</a:t>
            </a:r>
          </a:p>
          <a:p>
            <a:r>
              <a:rPr lang="en-US" dirty="0" smtClean="0"/>
              <a:t>Testimonial procedures and times under oath may vary</a:t>
            </a:r>
          </a:p>
          <a:p>
            <a:r>
              <a:rPr lang="en-US" dirty="0" smtClean="0"/>
              <a:t>Trials always involve sworn testimony</a:t>
            </a:r>
          </a:p>
          <a:p>
            <a:r>
              <a:rPr lang="en-US" dirty="0" smtClean="0"/>
              <a:t>Shelter Care?</a:t>
            </a:r>
          </a:p>
          <a:p>
            <a:r>
              <a:rPr lang="en-US" dirty="0" smtClean="0"/>
              <a:t>Motion hearings?</a:t>
            </a:r>
          </a:p>
          <a:p>
            <a:r>
              <a:rPr lang="en-US" dirty="0" smtClean="0"/>
              <a:t>Case Reviews?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Adjudicatory Hearing Purpose</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“Neglected child" includes any child:</a:t>
            </a:r>
          </a:p>
          <a:p>
            <a:r>
              <a:rPr lang="en-US" dirty="0" smtClean="0"/>
              <a:t>(1) Who is abandoned by the child's parents, guardian, or custodian;</a:t>
            </a:r>
          </a:p>
          <a:p>
            <a:r>
              <a:rPr lang="en-US" dirty="0" smtClean="0"/>
              <a:t>(2) Who lacks adequate parental care because of the faults or habits of the child's parents, guardian, or custodian;</a:t>
            </a:r>
          </a:p>
          <a:p>
            <a:r>
              <a:rPr lang="en-US" dirty="0" smtClean="0"/>
              <a:t>(3) Whose parents, guardian, or custodian neglects the child or refuses to provide proper or necessary subsistence, education, medical or surgical care or treatment, or other care necessary for the child's health, morals, or well being;</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Adjudicatory Hearing Purpose</a:t>
            </a:r>
            <a:endParaRPr lang="en-US" dirty="0"/>
          </a:p>
        </p:txBody>
      </p:sp>
      <p:sp>
        <p:nvSpPr>
          <p:cNvPr id="3" name="Content Placeholder 2"/>
          <p:cNvSpPr>
            <a:spLocks noGrp="1"/>
          </p:cNvSpPr>
          <p:nvPr>
            <p:ph sz="quarter" idx="1"/>
          </p:nvPr>
        </p:nvSpPr>
        <p:spPr/>
        <p:txBody>
          <a:bodyPr>
            <a:normAutofit fontScale="92500"/>
          </a:bodyPr>
          <a:lstStyle/>
          <a:p>
            <a:r>
              <a:rPr lang="en-US" dirty="0" smtClean="0"/>
              <a:t>(4) Whose parents, guardian, or custodian neglects the child or refuses to provide the special care made necessary by the child's mental condition;</a:t>
            </a:r>
          </a:p>
          <a:p>
            <a:r>
              <a:rPr lang="en-US" dirty="0" smtClean="0"/>
              <a:t>(5) Whose parents, legal guardian, or custodian have placed or attempted to place the child in violation of sections </a:t>
            </a:r>
            <a:r>
              <a:rPr lang="en-US" dirty="0" smtClean="0">
                <a:hlinkClick r:id="rId2"/>
              </a:rPr>
              <a:t>5103.16</a:t>
            </a:r>
            <a:r>
              <a:rPr lang="en-US" dirty="0" smtClean="0"/>
              <a:t> and </a:t>
            </a:r>
            <a:r>
              <a:rPr lang="en-US" dirty="0" smtClean="0">
                <a:hlinkClick r:id="rId3"/>
              </a:rPr>
              <a:t>5103.17</a:t>
            </a:r>
            <a:r>
              <a:rPr lang="en-US" dirty="0" smtClean="0"/>
              <a:t> of the Revised Code;</a:t>
            </a:r>
          </a:p>
          <a:p>
            <a:r>
              <a:rPr lang="en-US" dirty="0" smtClean="0"/>
              <a:t>(6) Who, because of the omission of the child's parents, guardian, or custodian, suffers physical or mental injury that harms or threatens to harm the child's health or welfare;</a:t>
            </a:r>
          </a:p>
          <a:p>
            <a:r>
              <a:rPr lang="en-US" dirty="0" smtClean="0"/>
              <a:t>(7) Who is subjected to out-of-home care child neglect.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Adjudicatory Hearing Purpose</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“Abused child" includes any child who: </a:t>
            </a:r>
          </a:p>
          <a:p>
            <a:r>
              <a:rPr lang="en-US" dirty="0" smtClean="0"/>
              <a:t>(A) Is the victim of "sexual activity" as defined under Chapter 2907. of the Revised Code, where such activity would constitute an offense under that chapter, except that the court need not find that any person has been convicted of the offense in order to find that the child is an abused child; </a:t>
            </a:r>
          </a:p>
          <a:p>
            <a:r>
              <a:rPr lang="en-US" dirty="0" smtClean="0"/>
              <a:t>(B) Is the victim of disseminating, obtaining, or displaying "materials" or "performances" that are "harmful to juveniles" as defined under Chapter 2907. of the Revised Code, where such activity would constitute an offense under that chapter, except that the court need not find that any person has been convicted of the offense in order to find that the child is an abused child;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Adjudicatory Hearing Purpose</a:t>
            </a:r>
            <a:endParaRPr lang="en-US" dirty="0"/>
          </a:p>
        </p:txBody>
      </p:sp>
      <p:sp>
        <p:nvSpPr>
          <p:cNvPr id="3" name="Content Placeholder 2"/>
          <p:cNvSpPr>
            <a:spLocks noGrp="1"/>
          </p:cNvSpPr>
          <p:nvPr>
            <p:ph sz="quarter" idx="1"/>
          </p:nvPr>
        </p:nvSpPr>
        <p:spPr>
          <a:xfrm>
            <a:off x="301752" y="1527048"/>
            <a:ext cx="8503920" cy="4797552"/>
          </a:xfrm>
        </p:spPr>
        <p:txBody>
          <a:bodyPr>
            <a:normAutofit fontScale="77500" lnSpcReduction="20000"/>
          </a:bodyPr>
          <a:lstStyle/>
          <a:p>
            <a:r>
              <a:rPr lang="en-US" dirty="0" smtClean="0"/>
              <a:t>(C) Is endangered as defined in section </a:t>
            </a:r>
            <a:r>
              <a:rPr lang="en-US" dirty="0" smtClean="0">
                <a:hlinkClick r:id="rId2"/>
              </a:rPr>
              <a:t>2919.22</a:t>
            </a:r>
            <a:r>
              <a:rPr lang="en-US" dirty="0" smtClean="0"/>
              <a:t> of the Revised Code, except that the court need not find that any person has been convicted under that section in order to find that the child is an abused child; </a:t>
            </a:r>
          </a:p>
          <a:p>
            <a:r>
              <a:rPr lang="en-US" dirty="0" smtClean="0"/>
              <a:t>(D) Exhibits evidence of any physical or mental injury or death, inflicted other than by accidental means, or an injury or death which is at variance with the history given of it. Except as provided in division (E) of this section, a child exhibiting evidence of corporal punishment or other physical disciplinary measure by a parent, guardian, custodian, caretaker, person having custody or control, or person in loco parentis of a child is not an abused child under this division if the measure is not prohibited under section </a:t>
            </a:r>
            <a:r>
              <a:rPr lang="en-US" dirty="0" smtClean="0">
                <a:hlinkClick r:id="rId2"/>
              </a:rPr>
              <a:t>2919.22</a:t>
            </a:r>
            <a:r>
              <a:rPr lang="en-US" dirty="0" smtClean="0"/>
              <a:t> of the Revised Code. </a:t>
            </a:r>
          </a:p>
          <a:p>
            <a:r>
              <a:rPr lang="en-US" dirty="0" smtClean="0"/>
              <a:t>(E) Because of the acts of the child's parents, guardian, custodian, or caretaker, suffers physical or mental injury that harms or threatens to harm the child's health or welfare. </a:t>
            </a:r>
          </a:p>
          <a:p>
            <a:r>
              <a:rPr lang="en-US" dirty="0" smtClean="0"/>
              <a:t>(F) Is subjected to out-of-home care child abuse.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Permanent Custody Standards</a:t>
            </a:r>
            <a:endParaRPr lang="en-US" dirty="0"/>
          </a:p>
        </p:txBody>
      </p:sp>
      <p:sp>
        <p:nvSpPr>
          <p:cNvPr id="3" name="Content Placeholder 2"/>
          <p:cNvSpPr>
            <a:spLocks noGrp="1"/>
          </p:cNvSpPr>
          <p:nvPr>
            <p:ph sz="quarter" idx="1"/>
          </p:nvPr>
        </p:nvSpPr>
        <p:spPr/>
        <p:txBody>
          <a:bodyPr/>
          <a:lstStyle/>
          <a:p>
            <a:r>
              <a:rPr lang="en-US" dirty="0" smtClean="0"/>
              <a:t>12 out of 22 consecutive months in care</a:t>
            </a:r>
          </a:p>
          <a:p>
            <a:r>
              <a:rPr lang="en-US" dirty="0" smtClean="0"/>
              <a:t>Abandoned</a:t>
            </a:r>
          </a:p>
          <a:p>
            <a:r>
              <a:rPr lang="en-US" dirty="0" smtClean="0"/>
              <a:t>Orphaned</a:t>
            </a:r>
          </a:p>
          <a:p>
            <a:r>
              <a:rPr lang="en-US" dirty="0" smtClean="0"/>
              <a:t>Three separate adjudications</a:t>
            </a:r>
          </a:p>
          <a:p>
            <a:r>
              <a:rPr lang="en-US" dirty="0" smtClean="0"/>
              <a:t>Cannot be returned with a reasonable time</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Always, Always, Best Interests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The U.S. Department of Health and Human Services defines ‘best interests’ this way:</a:t>
            </a:r>
          </a:p>
          <a:p>
            <a:pPr lvl="1"/>
            <a:r>
              <a:rPr lang="en-US" dirty="0" smtClean="0"/>
              <a:t>Although there is no standard definition of </a:t>
            </a:r>
            <a:br>
              <a:rPr lang="en-US" dirty="0" smtClean="0"/>
            </a:br>
            <a:r>
              <a:rPr lang="en-US" dirty="0" smtClean="0"/>
              <a:t>"best interests of the child," the term generally </a:t>
            </a:r>
            <a:br>
              <a:rPr lang="en-US" dirty="0" smtClean="0"/>
            </a:br>
            <a:r>
              <a:rPr lang="en-US" dirty="0" smtClean="0"/>
              <a:t>refers to the deliberation that courts undertake </a:t>
            </a:r>
            <a:br>
              <a:rPr lang="en-US" dirty="0" smtClean="0"/>
            </a:br>
            <a:r>
              <a:rPr lang="en-US" dirty="0" smtClean="0"/>
              <a:t>when deciding what type of services, actions, </a:t>
            </a:r>
            <a:br>
              <a:rPr lang="en-US" dirty="0" smtClean="0"/>
            </a:br>
            <a:r>
              <a:rPr lang="en-US" dirty="0" smtClean="0"/>
              <a:t>and orders will best serve a child as well as </a:t>
            </a:r>
            <a:br>
              <a:rPr lang="en-US" dirty="0" smtClean="0"/>
            </a:br>
            <a:r>
              <a:rPr lang="en-US" dirty="0" smtClean="0"/>
              <a:t>who is best suited to take care of a child. "Best </a:t>
            </a:r>
            <a:br>
              <a:rPr lang="en-US" dirty="0" smtClean="0"/>
            </a:br>
            <a:r>
              <a:rPr lang="en-US" dirty="0" smtClean="0"/>
              <a:t>interests" determinations are generally made </a:t>
            </a:r>
            <a:br>
              <a:rPr lang="en-US" dirty="0" smtClean="0"/>
            </a:br>
            <a:r>
              <a:rPr lang="en-US" dirty="0" smtClean="0"/>
              <a:t>by considering a number of factors related </a:t>
            </a:r>
            <a:br>
              <a:rPr lang="en-US" dirty="0" smtClean="0"/>
            </a:br>
            <a:r>
              <a:rPr lang="en-US" dirty="0" smtClean="0"/>
              <a:t>to the child's circumstances and the parent </a:t>
            </a:r>
            <a:br>
              <a:rPr lang="en-US" dirty="0" smtClean="0"/>
            </a:br>
            <a:r>
              <a:rPr lang="en-US" dirty="0" smtClean="0"/>
              <a:t>or caregiver's circumstances and capacity to </a:t>
            </a:r>
            <a:br>
              <a:rPr lang="en-US" dirty="0" smtClean="0"/>
            </a:br>
            <a:r>
              <a:rPr lang="en-US" dirty="0" smtClean="0"/>
              <a:t>parent, with the child's ultimate safety and </a:t>
            </a:r>
            <a:br>
              <a:rPr lang="en-US" dirty="0" smtClean="0"/>
            </a:br>
            <a:r>
              <a:rPr lang="en-US" dirty="0" smtClean="0"/>
              <a:t>well-being the paramount concern.</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Interests</a:t>
            </a:r>
            <a:endParaRPr lang="en-US" dirty="0"/>
          </a:p>
        </p:txBody>
      </p:sp>
      <p:sp>
        <p:nvSpPr>
          <p:cNvPr id="3" name="Content Placeholder 2"/>
          <p:cNvSpPr>
            <a:spLocks noGrp="1"/>
          </p:cNvSpPr>
          <p:nvPr>
            <p:ph sz="quarter" idx="1"/>
          </p:nvPr>
        </p:nvSpPr>
        <p:spPr/>
        <p:txBody>
          <a:bodyPr/>
          <a:lstStyle/>
          <a:p>
            <a:r>
              <a:rPr lang="en-US" dirty="0" smtClean="0"/>
              <a:t>The phrase appears ten times in R.C. 2151.353, the section providing for disposition, extension, and termination orders in abuse, neglect and dependency cases.</a:t>
            </a:r>
          </a:p>
          <a:p>
            <a:r>
              <a:rPr lang="en-US" dirty="0" smtClean="0"/>
              <a:t>It appears five times in R.C. 2151.414, the section dealing with motions for permanent custody.</a:t>
            </a:r>
          </a:p>
          <a:p>
            <a:r>
              <a:rPr lang="en-US" dirty="0" smtClean="0"/>
              <a:t>And R.C. 2151.42 is titled ‘best interest’ and deals with modification of legal custody orders.</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Interests</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There is no definitive list of factors that a court should consider in making a best interests determination.</a:t>
            </a:r>
          </a:p>
          <a:p>
            <a:r>
              <a:rPr lang="en-US" dirty="0" smtClean="0"/>
              <a:t>Among them are: </a:t>
            </a:r>
          </a:p>
          <a:p>
            <a:pPr>
              <a:buNone/>
            </a:pPr>
            <a:endParaRPr lang="en-US" dirty="0" smtClean="0"/>
          </a:p>
          <a:p>
            <a:pPr lvl="1"/>
            <a:r>
              <a:rPr lang="en-US" dirty="0" smtClean="0"/>
              <a:t>The wishes of the child (if old enough to capably express a reasonable preference);</a:t>
            </a:r>
          </a:p>
          <a:p>
            <a:pPr lvl="1"/>
            <a:r>
              <a:rPr lang="en-US" dirty="0" smtClean="0"/>
              <a:t>The mental and physical health of the parents;</a:t>
            </a:r>
          </a:p>
          <a:p>
            <a:pPr lvl="1"/>
            <a:r>
              <a:rPr lang="en-US" dirty="0" smtClean="0"/>
              <a:t>Any special needs a child may have and how each parent takes care of those needs;</a:t>
            </a:r>
          </a:p>
          <a:p>
            <a:pPr lvl="1"/>
            <a:r>
              <a:rPr lang="en-US" dirty="0" smtClean="0"/>
              <a:t>Religious and/or cultural considerations;</a:t>
            </a:r>
          </a:p>
          <a:p>
            <a:pPr lvl="1"/>
            <a:r>
              <a:rPr lang="en-US" dirty="0" smtClean="0"/>
              <a:t>The need for continuation of stable home environment;</a:t>
            </a:r>
          </a:p>
          <a:p>
            <a:pPr lvl="1"/>
            <a:r>
              <a:rPr lang="en-US" dirty="0" smtClean="0"/>
              <a:t>Other children whose custody is relevant to this child's custody arrangement;</a:t>
            </a:r>
          </a:p>
          <a:p>
            <a:pPr lvl="1"/>
            <a:r>
              <a:rPr lang="en-US" dirty="0" smtClean="0"/>
              <a:t>Support and opportunity for interaction with members of the extended family of either parent (such as grandparents);</a:t>
            </a:r>
          </a:p>
          <a:p>
            <a:pPr lvl="1"/>
            <a:r>
              <a:rPr lang="en-US" dirty="0" smtClean="0"/>
              <a:t>Interactions and interrelationships with other members of household;</a:t>
            </a:r>
          </a:p>
          <a:p>
            <a:pPr lvl="1"/>
            <a:r>
              <a:rPr lang="en-US" dirty="0" smtClean="0"/>
              <a:t>Adjustments to school and community;</a:t>
            </a:r>
          </a:p>
          <a:p>
            <a:pPr lvl="1"/>
            <a:r>
              <a:rPr lang="en-US" dirty="0" smtClean="0"/>
              <a:t>The age and sex of the child;</a:t>
            </a:r>
          </a:p>
          <a:p>
            <a:pPr lvl="1"/>
            <a:r>
              <a:rPr lang="en-US" dirty="0" smtClean="0"/>
              <a:t>Whether there is a pattern of domestic violence in the home;</a:t>
            </a:r>
          </a:p>
          <a:p>
            <a:pPr lvl="1"/>
            <a:r>
              <a:rPr lang="en-US" dirty="0" smtClean="0"/>
              <a:t>Parental use of excessive discipline or emotional abuse; and</a:t>
            </a:r>
          </a:p>
          <a:p>
            <a:pPr lvl="1"/>
            <a:r>
              <a:rPr lang="en-US" dirty="0" smtClean="0"/>
              <a:t>Evidence of parental drug, alcohol or child/sex abuse.</a:t>
            </a:r>
          </a:p>
          <a:p>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Strategy Time!</a:t>
            </a:r>
            <a:endParaRPr lang="en-US" dirty="0"/>
          </a:p>
        </p:txBody>
      </p:sp>
      <p:sp>
        <p:nvSpPr>
          <p:cNvPr id="3" name="Content Placeholder 2"/>
          <p:cNvSpPr>
            <a:spLocks noGrp="1"/>
          </p:cNvSpPr>
          <p:nvPr>
            <p:ph sz="quarter" idx="1"/>
          </p:nvPr>
        </p:nvSpPr>
        <p:spPr/>
        <p:txBody>
          <a:bodyPr/>
          <a:lstStyle/>
          <a:p>
            <a:r>
              <a:rPr lang="en-US" dirty="0" smtClean="0"/>
              <a:t>YOU are in control of your testimony!</a:t>
            </a:r>
          </a:p>
          <a:p>
            <a:r>
              <a:rPr lang="en-US" dirty="0" smtClean="0"/>
              <a:t>Adverse attorneys will try to fluster you – best way to do that is to try to confuse you or speed up the pace</a:t>
            </a:r>
          </a:p>
          <a:p>
            <a:r>
              <a:rPr lang="en-US" dirty="0" smtClean="0"/>
              <a:t>You should set the pace of your testimony</a:t>
            </a:r>
          </a:p>
          <a:p>
            <a:r>
              <a:rPr lang="en-US" dirty="0" smtClean="0"/>
              <a:t>Ok to pause, think, and respond when ready</a:t>
            </a:r>
          </a:p>
          <a:p>
            <a:r>
              <a:rPr lang="en-US" dirty="0" smtClean="0"/>
              <a:t>You can also stall – especially on cross-examination:</a:t>
            </a:r>
          </a:p>
          <a:p>
            <a:pPr lvl="1"/>
            <a:r>
              <a:rPr lang="en-US" dirty="0" smtClean="0"/>
              <a:t>‘Can you clarify the question?’</a:t>
            </a:r>
          </a:p>
          <a:p>
            <a:pPr lvl="1"/>
            <a:r>
              <a:rPr lang="en-US" dirty="0" smtClean="0"/>
              <a:t>‘Could you be more specific?’</a:t>
            </a:r>
          </a:p>
          <a:p>
            <a:pPr lvl="1"/>
            <a:r>
              <a:rPr lang="en-US" dirty="0" smtClean="0"/>
              <a:t>‘Can you repeat that question please?’</a:t>
            </a:r>
          </a:p>
          <a:p>
            <a:pPr lvl="1"/>
            <a:r>
              <a:rPr lang="en-US" dirty="0" smtClean="0"/>
              <a:t>‘I’m not sure I understand what you’re asking’</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Strategy Time!</a:t>
            </a:r>
            <a:endParaRPr lang="en-US" dirty="0"/>
          </a:p>
        </p:txBody>
      </p:sp>
      <p:sp>
        <p:nvSpPr>
          <p:cNvPr id="3" name="Content Placeholder 2"/>
          <p:cNvSpPr>
            <a:spLocks noGrp="1"/>
          </p:cNvSpPr>
          <p:nvPr>
            <p:ph sz="quarter" idx="1"/>
          </p:nvPr>
        </p:nvSpPr>
        <p:spPr/>
        <p:txBody>
          <a:bodyPr/>
          <a:lstStyle/>
          <a:p>
            <a:r>
              <a:rPr lang="en-US" dirty="0" smtClean="0"/>
              <a:t>Adverse attorneys will often ask yes or no questions</a:t>
            </a:r>
          </a:p>
          <a:p>
            <a:pPr lvl="1"/>
            <a:r>
              <a:rPr lang="en-US" dirty="0" smtClean="0"/>
              <a:t>Not leading on cross</a:t>
            </a:r>
          </a:p>
          <a:p>
            <a:r>
              <a:rPr lang="en-US" dirty="0" smtClean="0"/>
              <a:t>It’s ok to </a:t>
            </a:r>
            <a:r>
              <a:rPr lang="en-US" i="1" dirty="0" smtClean="0"/>
              <a:t>try</a:t>
            </a:r>
            <a:r>
              <a:rPr lang="en-US" dirty="0" smtClean="0"/>
              <a:t> to answer them otherwise</a:t>
            </a:r>
          </a:p>
          <a:p>
            <a:r>
              <a:rPr lang="en-US" dirty="0" smtClean="0"/>
              <a:t>‘There’s no yes or no answer to that’</a:t>
            </a:r>
          </a:p>
          <a:p>
            <a:r>
              <a:rPr lang="en-US" dirty="0" smtClean="0"/>
              <a:t>‘That’s a much more complex issue than a yes or no answer can address’</a:t>
            </a:r>
          </a:p>
          <a:p>
            <a:r>
              <a:rPr lang="en-US" dirty="0" smtClean="0"/>
              <a:t>Court may, however, instruct you to answer the question accordingly</a:t>
            </a:r>
          </a:p>
          <a:p>
            <a:r>
              <a:rPr lang="en-US" dirty="0" smtClean="0"/>
              <a:t>Signaling friendly lawyers to follow up</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Testifying Basics</a:t>
            </a:r>
            <a:endParaRPr lang="en-US" dirty="0"/>
          </a:p>
        </p:txBody>
      </p:sp>
      <p:sp>
        <p:nvSpPr>
          <p:cNvPr id="3" name="Content Placeholder 2"/>
          <p:cNvSpPr>
            <a:spLocks noGrp="1"/>
          </p:cNvSpPr>
          <p:nvPr>
            <p:ph sz="quarter" idx="1"/>
          </p:nvPr>
        </p:nvSpPr>
        <p:spPr>
          <a:xfrm>
            <a:off x="301752" y="1527048"/>
            <a:ext cx="8503920" cy="4797552"/>
          </a:xfrm>
        </p:spPr>
        <p:txBody>
          <a:bodyPr>
            <a:normAutofit/>
          </a:bodyPr>
          <a:lstStyle/>
          <a:p>
            <a:r>
              <a:rPr lang="en-US" dirty="0" smtClean="0"/>
              <a:t>Raise right hand</a:t>
            </a:r>
          </a:p>
          <a:p>
            <a:pPr lvl="1"/>
            <a:r>
              <a:rPr lang="en-US" dirty="0" smtClean="0"/>
              <a:t>Why?</a:t>
            </a:r>
          </a:p>
          <a:p>
            <a:r>
              <a:rPr lang="en-US" dirty="0" smtClean="0"/>
              <a:t>Swear to tell the truth</a:t>
            </a:r>
          </a:p>
          <a:p>
            <a:r>
              <a:rPr lang="en-US" dirty="0" smtClean="0"/>
              <a:t>Many (most?) courts no longer use any book</a:t>
            </a:r>
          </a:p>
          <a:p>
            <a:r>
              <a:rPr lang="en-US" dirty="0" smtClean="0"/>
              <a:t>Some judges say ‘swear or affirm’</a:t>
            </a:r>
          </a:p>
          <a:p>
            <a:pPr lvl="1"/>
            <a:r>
              <a:rPr lang="en-US" dirty="0" smtClean="0"/>
              <a:t>Why?</a:t>
            </a:r>
          </a:p>
          <a:p>
            <a:r>
              <a:rPr lang="en-US" dirty="0" smtClean="0"/>
              <a:t>Testimony usually from witness box but may be from any location</a:t>
            </a:r>
          </a:p>
          <a:p>
            <a:r>
              <a:rPr lang="en-US" dirty="0" smtClean="0"/>
              <a:t>Should either be recorded electronically or by court reporter</a:t>
            </a:r>
          </a:p>
          <a:p>
            <a:endParaRPr lang="en-US"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Strategy Time!</a:t>
            </a:r>
            <a:endParaRPr lang="en-US" dirty="0"/>
          </a:p>
        </p:txBody>
      </p:sp>
      <p:sp>
        <p:nvSpPr>
          <p:cNvPr id="3" name="Content Placeholder 2"/>
          <p:cNvSpPr>
            <a:spLocks noGrp="1"/>
          </p:cNvSpPr>
          <p:nvPr>
            <p:ph sz="quarter" idx="1"/>
          </p:nvPr>
        </p:nvSpPr>
        <p:spPr>
          <a:xfrm>
            <a:off x="301752" y="1527048"/>
            <a:ext cx="8503920" cy="4873752"/>
          </a:xfrm>
        </p:spPr>
        <p:txBody>
          <a:bodyPr>
            <a:normAutofit/>
          </a:bodyPr>
          <a:lstStyle/>
          <a:p>
            <a:r>
              <a:rPr lang="en-US" dirty="0" smtClean="0"/>
              <a:t>Watch for the ‘string of </a:t>
            </a:r>
            <a:r>
              <a:rPr lang="en-US" dirty="0" err="1" smtClean="0"/>
              <a:t>yesses</a:t>
            </a:r>
            <a:r>
              <a:rPr lang="en-US" dirty="0" smtClean="0"/>
              <a:t>’</a:t>
            </a:r>
          </a:p>
          <a:p>
            <a:pPr lvl="1"/>
            <a:r>
              <a:rPr lang="en-US" dirty="0" smtClean="0"/>
              <a:t>Don’t just get in a pattern of answering</a:t>
            </a:r>
          </a:p>
          <a:p>
            <a:pPr lvl="1"/>
            <a:r>
              <a:rPr lang="en-US" dirty="0" smtClean="0"/>
              <a:t>Good place to slow down the pace of your answers</a:t>
            </a:r>
          </a:p>
          <a:p>
            <a:r>
              <a:rPr lang="en-US" dirty="0" smtClean="0"/>
              <a:t>Beware the over-complimentary lawyer</a:t>
            </a:r>
          </a:p>
          <a:p>
            <a:pPr lvl="1"/>
            <a:r>
              <a:rPr lang="en-US" dirty="0" smtClean="0"/>
              <a:t>Your job is not to be ‘nice’ or accommodating</a:t>
            </a:r>
          </a:p>
          <a:p>
            <a:r>
              <a:rPr lang="en-US" dirty="0" smtClean="0"/>
              <a:t>It’s ok to say ‘I don’t know’</a:t>
            </a:r>
          </a:p>
          <a:p>
            <a:r>
              <a:rPr lang="en-US" dirty="0" smtClean="0"/>
              <a:t>Adverse lawyers will paint you as incompetent</a:t>
            </a:r>
          </a:p>
          <a:p>
            <a:pPr lvl="1"/>
            <a:r>
              <a:rPr lang="en-US" dirty="0" smtClean="0"/>
              <a:t>Best place to be the most confident CASA in history</a:t>
            </a:r>
          </a:p>
          <a:p>
            <a:pPr lvl="1"/>
            <a:r>
              <a:rPr lang="en-US" dirty="0" smtClean="0"/>
              <a:t>Ok to note where their expectations are unreasonable</a:t>
            </a:r>
          </a:p>
          <a:p>
            <a:pPr lvl="1"/>
            <a:r>
              <a:rPr lang="en-US" dirty="0" smtClean="0"/>
              <a:t>‘I think the court knows that you’re suggesting an impossibly high standard.’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Strategy Time!</a:t>
            </a:r>
            <a:endParaRPr lang="en-US" dirty="0"/>
          </a:p>
        </p:txBody>
      </p:sp>
      <p:sp>
        <p:nvSpPr>
          <p:cNvPr id="3" name="Content Placeholder 2"/>
          <p:cNvSpPr>
            <a:spLocks noGrp="1"/>
          </p:cNvSpPr>
          <p:nvPr>
            <p:ph sz="quarter" idx="1"/>
          </p:nvPr>
        </p:nvSpPr>
        <p:spPr/>
        <p:txBody>
          <a:bodyPr/>
          <a:lstStyle/>
          <a:p>
            <a:r>
              <a:rPr lang="en-US" dirty="0" smtClean="0"/>
              <a:t>Objections may be a tactic to confuse or stall</a:t>
            </a:r>
          </a:p>
          <a:p>
            <a:pPr lvl="1"/>
            <a:r>
              <a:rPr lang="en-US" dirty="0" smtClean="0"/>
              <a:t>Don’t forget where you where or what you were about to say</a:t>
            </a:r>
          </a:p>
          <a:p>
            <a:pPr lvl="1"/>
            <a:r>
              <a:rPr lang="en-US" dirty="0" smtClean="0"/>
              <a:t>Totally fine to ask for a question to be repeated if objection is overruled</a:t>
            </a:r>
          </a:p>
          <a:p>
            <a:r>
              <a:rPr lang="en-US" dirty="0" smtClean="0"/>
              <a:t>‘Wouldn’t you say’ questions</a:t>
            </a:r>
          </a:p>
          <a:p>
            <a:pPr lvl="1"/>
            <a:r>
              <a:rPr lang="en-US" dirty="0" smtClean="0"/>
              <a:t>May want to try the ‘May I explain that answer’ reply</a:t>
            </a:r>
          </a:p>
          <a:p>
            <a:r>
              <a:rPr lang="en-US" dirty="0" smtClean="0"/>
              <a:t>Answer the question asked – not more</a:t>
            </a:r>
          </a:p>
          <a:p>
            <a:r>
              <a:rPr lang="en-US" dirty="0" smtClean="0"/>
              <a:t>Pause and think before answering</a:t>
            </a:r>
          </a:p>
          <a:p>
            <a:r>
              <a:rPr lang="en-US" dirty="0" smtClean="0"/>
              <a:t>Always be courteous – even when lawyers aren’t</a:t>
            </a:r>
          </a:p>
          <a:p>
            <a:r>
              <a:rPr lang="en-US" dirty="0" smtClean="0"/>
              <a:t>Don’t argue with lawyers – they enjoy it</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Content Placeholder 3" descr="Questions.jpg"/>
          <p:cNvPicPr>
            <a:picLocks noGrp="1" noChangeAspect="1"/>
          </p:cNvPicPr>
          <p:nvPr>
            <p:ph sz="quarter" idx="1"/>
          </p:nvPr>
        </p:nvPicPr>
        <p:blipFill>
          <a:blip r:embed="rId2" cstate="print"/>
          <a:stretch>
            <a:fillRect/>
          </a:stretch>
        </p:blipFill>
        <p:spPr>
          <a:xfrm>
            <a:off x="634887" y="1527175"/>
            <a:ext cx="7837714" cy="4572000"/>
          </a:xfr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371600" y="2819400"/>
            <a:ext cx="6400800" cy="3124200"/>
          </a:xfrm>
        </p:spPr>
        <p:txBody>
          <a:bodyPr>
            <a:normAutofit/>
          </a:bodyPr>
          <a:lstStyle/>
          <a:p>
            <a:r>
              <a:rPr lang="en-US" dirty="0" smtClean="0"/>
              <a:t>David </a:t>
            </a:r>
            <a:r>
              <a:rPr lang="en-US" dirty="0" err="1" smtClean="0"/>
              <a:t>Hejmanowski</a:t>
            </a:r>
            <a:r>
              <a:rPr lang="en-US" dirty="0" smtClean="0"/>
              <a:t>, Judge</a:t>
            </a:r>
          </a:p>
          <a:p>
            <a:r>
              <a:rPr lang="en-US" dirty="0" smtClean="0"/>
              <a:t>Delaware County</a:t>
            </a:r>
          </a:p>
          <a:p>
            <a:r>
              <a:rPr lang="en-US" dirty="0" smtClean="0"/>
              <a:t>Probate/Juvenile Court</a:t>
            </a:r>
          </a:p>
          <a:p>
            <a:endParaRPr lang="en-US" dirty="0" smtClean="0"/>
          </a:p>
          <a:p>
            <a:r>
              <a:rPr lang="en-US" dirty="0" smtClean="0">
                <a:hlinkClick r:id="rId2"/>
              </a:rPr>
              <a:t>dhejmanowski@co.delaware.oh.us</a:t>
            </a:r>
            <a:endParaRPr lang="en-US" dirty="0" smtClean="0"/>
          </a:p>
          <a:p>
            <a:endParaRPr lang="en-US" dirty="0" smtClean="0"/>
          </a:p>
          <a:p>
            <a:r>
              <a:rPr lang="en-US" dirty="0" smtClean="0"/>
              <a:t>740-833-2600</a:t>
            </a:r>
            <a:endParaRPr lang="en-US" dirty="0"/>
          </a:p>
        </p:txBody>
      </p:sp>
      <p:sp>
        <p:nvSpPr>
          <p:cNvPr id="3" name="Title 2"/>
          <p:cNvSpPr>
            <a:spLocks noGrp="1"/>
          </p:cNvSpPr>
          <p:nvPr>
            <p:ph type="ctrTitle"/>
          </p:nvPr>
        </p:nvSpPr>
        <p:spPr/>
        <p:txBody>
          <a:bodyPr/>
          <a:lstStyle/>
          <a:p>
            <a:r>
              <a:rPr lang="en-US" dirty="0" smtClean="0"/>
              <a:t>Contact Info:</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Testifying Basics</a:t>
            </a:r>
            <a:endParaRPr lang="en-US" dirty="0"/>
          </a:p>
        </p:txBody>
      </p:sp>
      <p:sp>
        <p:nvSpPr>
          <p:cNvPr id="3" name="Content Placeholder 2"/>
          <p:cNvSpPr>
            <a:spLocks noGrp="1"/>
          </p:cNvSpPr>
          <p:nvPr>
            <p:ph sz="quarter" idx="1"/>
          </p:nvPr>
        </p:nvSpPr>
        <p:spPr/>
        <p:txBody>
          <a:bodyPr/>
          <a:lstStyle/>
          <a:p>
            <a:r>
              <a:rPr lang="en-US" dirty="0" smtClean="0"/>
              <a:t>Oath is no joke</a:t>
            </a:r>
          </a:p>
          <a:p>
            <a:pPr lvl="1"/>
            <a:r>
              <a:rPr lang="en-US" dirty="0" smtClean="0"/>
              <a:t>Consequences for lying/intentionally misleading</a:t>
            </a:r>
          </a:p>
          <a:p>
            <a:r>
              <a:rPr lang="en-US" dirty="0" smtClean="0"/>
              <a:t>Contempt</a:t>
            </a:r>
          </a:p>
          <a:p>
            <a:pPr lvl="1"/>
            <a:r>
              <a:rPr lang="en-US" dirty="0" smtClean="0"/>
              <a:t>Civil in nature</a:t>
            </a:r>
          </a:p>
          <a:p>
            <a:pPr lvl="1"/>
            <a:r>
              <a:rPr lang="en-US" dirty="0" smtClean="0"/>
              <a:t>If related to testimony, would be direct contempt and, thus, no requirement for purge conditions</a:t>
            </a:r>
          </a:p>
          <a:p>
            <a:r>
              <a:rPr lang="en-US" dirty="0" smtClean="0"/>
              <a:t>Perjury</a:t>
            </a:r>
          </a:p>
          <a:p>
            <a:pPr lvl="1"/>
            <a:r>
              <a:rPr lang="en-US" dirty="0" smtClean="0"/>
              <a:t>If intentional and knowing, perjury is a felony of the third degree under Ohio law and punishable by a prison term of 1-5 years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a:t>
            </a:r>
            <a:endParaRPr lang="en-US" dirty="0"/>
          </a:p>
        </p:txBody>
      </p:sp>
      <p:sp>
        <p:nvSpPr>
          <p:cNvPr id="3" name="Content Placeholder 2"/>
          <p:cNvSpPr>
            <a:spLocks noGrp="1"/>
          </p:cNvSpPr>
          <p:nvPr>
            <p:ph sz="quarter" idx="1"/>
          </p:nvPr>
        </p:nvSpPr>
        <p:spPr/>
        <p:txBody>
          <a:bodyPr/>
          <a:lstStyle/>
          <a:p>
            <a:r>
              <a:rPr lang="en-US" dirty="0" smtClean="0"/>
              <a:t>Who subpoenaed you?  Who will be calling you on direct examination?</a:t>
            </a:r>
          </a:p>
          <a:p>
            <a:r>
              <a:rPr lang="en-US" dirty="0" smtClean="0"/>
              <a:t>If CASA attorney</a:t>
            </a:r>
          </a:p>
          <a:p>
            <a:r>
              <a:rPr lang="en-US" dirty="0" smtClean="0"/>
              <a:t>If CPS attorney</a:t>
            </a:r>
          </a:p>
          <a:p>
            <a:pPr lvl="1"/>
            <a:r>
              <a:rPr lang="en-US" dirty="0" smtClean="0"/>
              <a:t>Adverse to their position?</a:t>
            </a:r>
          </a:p>
          <a:p>
            <a:r>
              <a:rPr lang="en-US" dirty="0" smtClean="0"/>
              <a:t>If Prosecutor representing CPS</a:t>
            </a:r>
          </a:p>
          <a:p>
            <a:r>
              <a:rPr lang="en-US" dirty="0" smtClean="0"/>
              <a:t>If Attorney GAL</a:t>
            </a:r>
          </a:p>
          <a:p>
            <a:r>
              <a:rPr lang="en-US" dirty="0" smtClean="0"/>
              <a:t>If Attorney for the parents</a:t>
            </a:r>
          </a:p>
          <a:p>
            <a:pPr lvl="1"/>
            <a:r>
              <a:rPr lang="en-US" dirty="0" smtClean="0"/>
              <a:t>The ‘why’ is BIG here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a:t>
            </a:r>
            <a:endParaRPr lang="en-US" dirty="0"/>
          </a:p>
        </p:txBody>
      </p:sp>
      <p:sp>
        <p:nvSpPr>
          <p:cNvPr id="3" name="Content Placeholder 2"/>
          <p:cNvSpPr>
            <a:spLocks noGrp="1"/>
          </p:cNvSpPr>
          <p:nvPr>
            <p:ph sz="quarter" idx="1"/>
          </p:nvPr>
        </p:nvSpPr>
        <p:spPr/>
        <p:txBody>
          <a:bodyPr/>
          <a:lstStyle/>
          <a:p>
            <a:r>
              <a:rPr lang="en-US" dirty="0" smtClean="0"/>
              <a:t>KNOW YOUR STUFF!</a:t>
            </a:r>
          </a:p>
          <a:p>
            <a:r>
              <a:rPr lang="en-US" dirty="0" smtClean="0"/>
              <a:t>Review entire file, but especially:</a:t>
            </a:r>
          </a:p>
          <a:p>
            <a:pPr lvl="1"/>
            <a:r>
              <a:rPr lang="en-US" dirty="0" smtClean="0"/>
              <a:t>Your reports</a:t>
            </a:r>
          </a:p>
          <a:p>
            <a:pPr lvl="1"/>
            <a:r>
              <a:rPr lang="en-US" dirty="0" smtClean="0"/>
              <a:t>Case plans</a:t>
            </a:r>
          </a:p>
          <a:p>
            <a:pPr lvl="1"/>
            <a:r>
              <a:rPr lang="en-US" dirty="0" smtClean="0"/>
              <a:t>Original complaint</a:t>
            </a:r>
          </a:p>
          <a:p>
            <a:pPr lvl="1"/>
            <a:r>
              <a:rPr lang="en-US" dirty="0" smtClean="0"/>
              <a:t>Pending issue/motion</a:t>
            </a:r>
          </a:p>
          <a:p>
            <a:r>
              <a:rPr lang="en-US" dirty="0" smtClean="0"/>
              <a:t>Know the WHY of your position</a:t>
            </a:r>
          </a:p>
          <a:p>
            <a:pPr lvl="1"/>
            <a:r>
              <a:rPr lang="en-US" dirty="0" smtClean="0"/>
              <a:t>Focus on key issues such as visits, drug tests, evaluations, position (if any) of the child, child’s bond with parents and/or foster parents, housing, etc.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a:t>
            </a:r>
            <a:endParaRPr lang="en-US" dirty="0"/>
          </a:p>
        </p:txBody>
      </p:sp>
      <p:sp>
        <p:nvSpPr>
          <p:cNvPr id="3" name="Content Placeholder 2"/>
          <p:cNvSpPr>
            <a:spLocks noGrp="1"/>
          </p:cNvSpPr>
          <p:nvPr>
            <p:ph sz="quarter" idx="1"/>
          </p:nvPr>
        </p:nvSpPr>
        <p:spPr/>
        <p:txBody>
          <a:bodyPr/>
          <a:lstStyle/>
          <a:p>
            <a:r>
              <a:rPr lang="en-US" dirty="0" smtClean="0"/>
              <a:t>Direct examination is usually easier</a:t>
            </a:r>
          </a:p>
          <a:p>
            <a:pPr lvl="1"/>
            <a:r>
              <a:rPr lang="en-US" dirty="0" smtClean="0"/>
              <a:t>Unless called as adverse witness </a:t>
            </a:r>
          </a:p>
          <a:p>
            <a:r>
              <a:rPr lang="en-US" dirty="0" smtClean="0"/>
              <a:t>If CASA or CPS witness, consider whether questions can be provided in advance</a:t>
            </a:r>
          </a:p>
          <a:p>
            <a:r>
              <a:rPr lang="en-US" dirty="0" smtClean="0"/>
              <a:t>Will attorney meet and do a practice run?</a:t>
            </a:r>
          </a:p>
          <a:p>
            <a:r>
              <a:rPr lang="en-US" dirty="0" smtClean="0"/>
              <a:t>Consider making a cheat-sheet of key facts/events</a:t>
            </a:r>
          </a:p>
          <a:p>
            <a:pPr lvl="1"/>
            <a:r>
              <a:rPr lang="en-US" dirty="0" smtClean="0"/>
              <a:t>Not usable during testimony</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Documents</a:t>
            </a:r>
            <a:endParaRPr lang="en-US" dirty="0"/>
          </a:p>
        </p:txBody>
      </p:sp>
      <p:sp>
        <p:nvSpPr>
          <p:cNvPr id="3" name="Content Placeholder 2"/>
          <p:cNvSpPr>
            <a:spLocks noGrp="1"/>
          </p:cNvSpPr>
          <p:nvPr>
            <p:ph sz="quarter" idx="1"/>
          </p:nvPr>
        </p:nvSpPr>
        <p:spPr/>
        <p:txBody>
          <a:bodyPr/>
          <a:lstStyle/>
          <a:p>
            <a:r>
              <a:rPr lang="en-US" dirty="0" smtClean="0"/>
              <a:t>May bring documents/file to bench</a:t>
            </a:r>
          </a:p>
          <a:p>
            <a:r>
              <a:rPr lang="en-US" dirty="0" smtClean="0"/>
              <a:t>May NOT use them without permission</a:t>
            </a:r>
          </a:p>
          <a:p>
            <a:r>
              <a:rPr lang="en-US" dirty="0" smtClean="0"/>
              <a:t>If used, any party may review the document</a:t>
            </a:r>
          </a:p>
          <a:p>
            <a:pPr lvl="1"/>
            <a:r>
              <a:rPr lang="en-US" dirty="0" smtClean="0"/>
              <a:t>Ok for filed reports and court documents</a:t>
            </a:r>
          </a:p>
          <a:p>
            <a:pPr lvl="1"/>
            <a:r>
              <a:rPr lang="en-US" dirty="0" smtClean="0"/>
              <a:t>May not be desirable for notes</a:t>
            </a:r>
          </a:p>
          <a:p>
            <a:r>
              <a:rPr lang="en-US" dirty="0" smtClean="0"/>
              <a:t>Refresh recollection</a:t>
            </a:r>
          </a:p>
          <a:p>
            <a:pPr lvl="1"/>
            <a:r>
              <a:rPr lang="en-US" dirty="0" smtClean="0"/>
              <a:t>Procedure</a:t>
            </a:r>
          </a:p>
          <a:p>
            <a:r>
              <a:rPr lang="en-US" dirty="0" smtClean="0"/>
              <a:t>Marked documents</a:t>
            </a:r>
          </a:p>
          <a:p>
            <a:pPr lvl="1"/>
            <a:r>
              <a:rPr lang="en-US" dirty="0" smtClean="0"/>
              <a:t>Procedure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Evidentiary Basics</a:t>
            </a:r>
            <a:endParaRPr lang="en-US" dirty="0"/>
          </a:p>
        </p:txBody>
      </p:sp>
      <p:sp>
        <p:nvSpPr>
          <p:cNvPr id="3" name="Content Placeholder 2"/>
          <p:cNvSpPr>
            <a:spLocks noGrp="1"/>
          </p:cNvSpPr>
          <p:nvPr>
            <p:ph sz="quarter" idx="1"/>
          </p:nvPr>
        </p:nvSpPr>
        <p:spPr/>
        <p:txBody>
          <a:bodyPr/>
          <a:lstStyle/>
          <a:p>
            <a:r>
              <a:rPr lang="en-US" dirty="0" smtClean="0"/>
              <a:t>Rules of evidence are standard – almost nationwide</a:t>
            </a:r>
          </a:p>
          <a:p>
            <a:r>
              <a:rPr lang="en-US" dirty="0" smtClean="0"/>
              <a:t>Rules apply differently in different hearings</a:t>
            </a:r>
          </a:p>
          <a:p>
            <a:r>
              <a:rPr lang="en-US" dirty="0" smtClean="0"/>
              <a:t>Trials and motions for permanent custody will have strict application of the rules</a:t>
            </a:r>
          </a:p>
          <a:p>
            <a:r>
              <a:rPr lang="en-US" dirty="0" smtClean="0"/>
              <a:t>Some preliminary proceedings (shelter care) and case reviews may have more relaxed application of the rules</a:t>
            </a:r>
          </a:p>
          <a:p>
            <a:r>
              <a:rPr lang="en-US" dirty="0" smtClean="0"/>
              <a:t>Not the job of the witness to know the rules of evidence</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228</TotalTime>
  <Words>2353</Words>
  <Application>Microsoft Office PowerPoint</Application>
  <PresentationFormat>On-screen Show (4:3)</PresentationFormat>
  <Paragraphs>247</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Civic</vt:lpstr>
      <vt:lpstr>I Solemnly Swear that I’m up to the test of Testifying in Court</vt:lpstr>
      <vt:lpstr>Testifying Basics</vt:lpstr>
      <vt:lpstr>Testifying Basics</vt:lpstr>
      <vt:lpstr>Testifying Basics</vt:lpstr>
      <vt:lpstr>Preparation</vt:lpstr>
      <vt:lpstr>Preparation</vt:lpstr>
      <vt:lpstr>Preparation</vt:lpstr>
      <vt:lpstr>Documents</vt:lpstr>
      <vt:lpstr>Evidentiary Basics</vt:lpstr>
      <vt:lpstr>Evidentiary Basics</vt:lpstr>
      <vt:lpstr>Evidentiary Basics</vt:lpstr>
      <vt:lpstr>Evidentiary Basics</vt:lpstr>
      <vt:lpstr>Evidentiary Basics</vt:lpstr>
      <vt:lpstr>Evidentiary Basics</vt:lpstr>
      <vt:lpstr>Depositions</vt:lpstr>
      <vt:lpstr>Grand Jury</vt:lpstr>
      <vt:lpstr>Remote Testimony</vt:lpstr>
      <vt:lpstr>Think Purpose</vt:lpstr>
      <vt:lpstr>Adjudicatory Hearing Purpose</vt:lpstr>
      <vt:lpstr>Adjudicatory Hearing Purpose</vt:lpstr>
      <vt:lpstr>Adjudicatory Hearing Purpose</vt:lpstr>
      <vt:lpstr>Adjudicatory Hearing Purpose</vt:lpstr>
      <vt:lpstr>Adjudicatory Hearing Purpose</vt:lpstr>
      <vt:lpstr>Permanent Custody Standards</vt:lpstr>
      <vt:lpstr>Always, Always, Best Interests</vt:lpstr>
      <vt:lpstr>Best Interests</vt:lpstr>
      <vt:lpstr>Best Interests</vt:lpstr>
      <vt:lpstr>Strategy Time!</vt:lpstr>
      <vt:lpstr>Strategy Time!</vt:lpstr>
      <vt:lpstr>Strategy Time!</vt:lpstr>
      <vt:lpstr>Strategy Time!</vt:lpstr>
      <vt:lpstr>Questions?</vt:lpstr>
      <vt:lpstr>Contact Info:</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Ins and Outs (and ups and downs and backs and forths) or Permanent Custody in Ohio</dc:title>
  <dc:creator>David Hejmanowski</dc:creator>
  <cp:lastModifiedBy>David Hejmanowski</cp:lastModifiedBy>
  <cp:revision>27</cp:revision>
  <dcterms:created xsi:type="dcterms:W3CDTF">2019-09-18T02:28:14Z</dcterms:created>
  <dcterms:modified xsi:type="dcterms:W3CDTF">2025-09-24T21:48:59Z</dcterms:modified>
</cp:coreProperties>
</file>