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embeddedFontLst>
    <p:embeddedFont>
      <p:font typeface="Lato" panose="020F0502020204030203" pitchFamily="34" charset="0"/>
      <p:regular r:id="rId49"/>
      <p:bold r:id="rId50"/>
      <p:italic r:id="rId51"/>
      <p:boldItalic r:id="rId52"/>
    </p:embeddedFont>
    <p:embeddedFont>
      <p:font typeface="Old Standard TT" panose="020B0604020202020204" charset="0"/>
      <p:regular r:id="rId53"/>
      <p:bold r:id="rId54"/>
      <p:italic r:id="rId55"/>
    </p:embeddedFont>
    <p:embeddedFont>
      <p:font typeface="Playfair Display" panose="000005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A92D1D-78D1-4D5A-9482-B4A00EDE4422}">
  <a:tblStyle styleId="{38A92D1D-78D1-4D5A-9482-B4A00EDE442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9" d="100"/>
          <a:sy n="199" d="100"/>
        </p:scale>
        <p:origin x="3222" y="15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ae212a9841_1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ae212a9841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86d8cb0e02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86d8cb0e02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cddaf4242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cddaf4242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ae212a9841_1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ae212a9841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cddaf4242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cddaf4242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d84a346a61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d84a346a6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d84a346a61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d84a346a6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ae212a9841_1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ae212a9841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d27c46a8c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d27c46a8c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ae212a9841_1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ae212a9841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d8291fa93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d8291fa93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cc81eb07ec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cc81eb07e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d27c46a8cc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d27c46a8c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d8291fa93f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d8291fa93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ae212a9841_1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ae212a9841_1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cddaf4242e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cddaf4242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d27c46a8c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d27c46a8c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d8291fa93f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d8291fa93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ae212a9841_1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ae212a9841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d84a346a61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d84a346a6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d27c46a8c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d27c46a8c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ae212a9841_1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ae212a9841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cc81eb07ec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cc81eb07ec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ae212a9841_1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ae212a9841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d27c46a8c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d27c46a8c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ae212a9841_1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ae212a9841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d27c46a8c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d27c46a8c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d8291fa93f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d8291fa93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ae212a9841_1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ae212a9841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d27c46a8cc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3d27c46a8c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d27c46a8cc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d27c46a8c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d27c46a8cc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3d27c46a8c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d27c46a8cc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d27c46a8c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86d8cb0e02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86d8cb0e0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d27c46a8cc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3d27c46a8c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d27c46a8cc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d27c46a8cc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7c0c5dba03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7c0c5dba03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7c0c5dba03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7c0c5dba03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b46cddc6f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b46cddc6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7c0c5dba03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7c0c5dba03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d84a346a6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d84a346a6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86d8cb0e02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86d8cb0e02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86d8cb0e02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86d8cb0e0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ae212a9841_1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ae212a9841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cddaf4242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cddaf4242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86d8cb0e02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86d8cb0e02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naadac.org/assets/2416/sharon_foley_ac15_militarycultureho2.pdf"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hyperlink" Target="https://www.naadac.org/assets/2416/sharon_foley_ac15_militarycultureho2.pd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uth.edu/studenthealth/assets/docs/scs/cognitive-distortions.pdf"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s://www.therapistaid.com/worksheets/self-care-assessment" TargetMode="External"/><Relationship Id="rId4" Type="http://schemas.openxmlformats.org/officeDocument/2006/relationships/hyperlink" Target="https://www.psychologytoday.com/us/tests/health/self-care-test"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adaa.org"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hyperlink" Target="https://www.pacesconnection.com" TargetMode="External"/><Relationship Id="rId5" Type="http://schemas.openxmlformats.org/officeDocument/2006/relationships/hyperlink" Target="https://www.ncbi.nlm.nih.gov/books" TargetMode="External"/><Relationship Id="rId4" Type="http://schemas.openxmlformats.org/officeDocument/2006/relationships/hyperlink" Target="https://www.mayoclinic.org"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turnaroundusa.org" TargetMode="External"/><Relationship Id="rId7" Type="http://schemas.openxmlformats.org/officeDocument/2006/relationships/hyperlink" Target="https://www.verywellmind.com"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www.verywellhealth.com" TargetMode="External"/><Relationship Id="rId5" Type="http://schemas.openxmlformats.org/officeDocument/2006/relationships/hyperlink" Target="https://www.unco.edu" TargetMode="External"/><Relationship Id="rId4" Type="http://schemas.openxmlformats.org/officeDocument/2006/relationships/hyperlink" Target="https://traumadissociation.com/pcl5-ptsd"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goodreads.com/book/show/18693771-the-body-keeps-the-score"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goodreads.com/book/show/23129659-adult-children-of-emotionally-immature-parent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H-LGg14XiXc"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hyperlink" Target="https://www.stsconsortium.com/free-resources" TargetMode="External"/><Relationship Id="rId5" Type="http://schemas.openxmlformats.org/officeDocument/2006/relationships/hyperlink" Target="https://www.youtube.com/watch?v=PtDsHXXZjf4" TargetMode="External"/><Relationship Id="rId4" Type="http://schemas.openxmlformats.org/officeDocument/2006/relationships/hyperlink" Target="https://www.youtube.com/watch?v=CNLVShxsV0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512700" y="491425"/>
            <a:ext cx="8118600" cy="3921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latin typeface="Playfair Display"/>
                <a:ea typeface="Playfair Display"/>
                <a:cs typeface="Playfair Display"/>
                <a:sym typeface="Playfair Display"/>
              </a:rPr>
              <a:t>Understanding Compassion Fatigue In Child Welfare Work:</a:t>
            </a:r>
            <a:endParaRPr>
              <a:latin typeface="Playfair Display"/>
              <a:ea typeface="Playfair Display"/>
              <a:cs typeface="Playfair Display"/>
              <a:sym typeface="Playfair Display"/>
            </a:endParaRPr>
          </a:p>
          <a:p>
            <a:pPr marL="0" lvl="0" indent="0" algn="l" rtl="0">
              <a:spcBef>
                <a:spcPts val="0"/>
              </a:spcBef>
              <a:spcAft>
                <a:spcPts val="0"/>
              </a:spcAft>
              <a:buNone/>
            </a:pPr>
            <a:r>
              <a:rPr lang="en" sz="4333" i="1">
                <a:solidFill>
                  <a:srgbClr val="F3F3F3"/>
                </a:solidFill>
                <a:latin typeface="Playfair Display"/>
                <a:ea typeface="Playfair Display"/>
                <a:cs typeface="Playfair Display"/>
                <a:sym typeface="Playfair Display"/>
              </a:rPr>
              <a:t>Supporting Children and Families While Sustaining Ourselves</a:t>
            </a:r>
            <a:endParaRPr sz="4333" i="1">
              <a:solidFill>
                <a:srgbClr val="F3F3F3"/>
              </a:solidFill>
              <a:latin typeface="Playfair Display"/>
              <a:ea typeface="Playfair Display"/>
              <a:cs typeface="Playfair Display"/>
              <a:sym typeface="Playfair Display"/>
            </a:endParaRPr>
          </a:p>
        </p:txBody>
      </p:sp>
      <p:sp>
        <p:nvSpPr>
          <p:cNvPr id="60" name="Google Shape;60;p13"/>
          <p:cNvSpPr txBox="1"/>
          <p:nvPr/>
        </p:nvSpPr>
        <p:spPr>
          <a:xfrm>
            <a:off x="696550" y="4569725"/>
            <a:ext cx="8025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accent1"/>
              </a:solidFill>
              <a:latin typeface="Old Standard TT"/>
              <a:ea typeface="Old Standard TT"/>
              <a:cs typeface="Old Standard TT"/>
              <a:sym typeface="Old Standard T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pic>
        <p:nvPicPr>
          <p:cNvPr id="118" name="Google Shape;118;p22"/>
          <p:cNvPicPr preferRelativeResize="0"/>
          <p:nvPr/>
        </p:nvPicPr>
        <p:blipFill>
          <a:blip r:embed="rId3">
            <a:alphaModFix/>
          </a:blip>
          <a:stretch>
            <a:fillRect/>
          </a:stretch>
        </p:blipFill>
        <p:spPr>
          <a:xfrm>
            <a:off x="714375" y="0"/>
            <a:ext cx="7715251"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11700" y="226050"/>
            <a:ext cx="8520600" cy="832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2"/>
                </a:solidFill>
                <a:latin typeface="Playfair Display"/>
                <a:ea typeface="Playfair Display"/>
                <a:cs typeface="Playfair Display"/>
                <a:sym typeface="Playfair Display"/>
              </a:rPr>
              <a:t>Why Child Welfare Professionals, Volunteers, &amp; Advocates are Vulnerable</a:t>
            </a:r>
            <a:endParaRPr b="1">
              <a:solidFill>
                <a:schemeClr val="dk2"/>
              </a:solidFill>
              <a:latin typeface="Playfair Display"/>
              <a:ea typeface="Playfair Display"/>
              <a:cs typeface="Playfair Display"/>
              <a:sym typeface="Playfair Display"/>
            </a:endParaRPr>
          </a:p>
        </p:txBody>
      </p:sp>
      <p:sp>
        <p:nvSpPr>
          <p:cNvPr id="124" name="Google Shape;124;p23"/>
          <p:cNvSpPr txBox="1">
            <a:spLocks noGrp="1"/>
          </p:cNvSpPr>
          <p:nvPr>
            <p:ph type="body" idx="1"/>
          </p:nvPr>
        </p:nvSpPr>
        <p:spPr>
          <a:xfrm>
            <a:off x="311700" y="1187075"/>
            <a:ext cx="5160000" cy="34164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6800"/>
              <a:t>Work in child welfare often includes:</a:t>
            </a:r>
            <a:endParaRPr sz="6800"/>
          </a:p>
          <a:p>
            <a:pPr marL="457200" lvl="0" indent="-330200" algn="l" rtl="0">
              <a:lnSpc>
                <a:spcPct val="100000"/>
              </a:lnSpc>
              <a:spcBef>
                <a:spcPts val="1200"/>
              </a:spcBef>
              <a:spcAft>
                <a:spcPts val="0"/>
              </a:spcAft>
              <a:buSzPct val="100000"/>
              <a:buFont typeface="Arial"/>
              <a:buChar char="●"/>
            </a:pPr>
            <a:r>
              <a:rPr lang="en" sz="6400"/>
              <a:t>Exposure to trauma narratives and difficult life circumstances</a:t>
            </a:r>
            <a:br>
              <a:rPr lang="en" sz="6400"/>
            </a:br>
            <a:endParaRPr sz="6400"/>
          </a:p>
          <a:p>
            <a:pPr marL="457200" lvl="0" indent="-330200" algn="l" rtl="0">
              <a:lnSpc>
                <a:spcPct val="100000"/>
              </a:lnSpc>
              <a:spcBef>
                <a:spcPts val="0"/>
              </a:spcBef>
              <a:spcAft>
                <a:spcPts val="0"/>
              </a:spcAft>
              <a:buSzPct val="100000"/>
              <a:buFont typeface="Arial"/>
              <a:buChar char="●"/>
            </a:pPr>
            <a:r>
              <a:rPr lang="en" sz="6400"/>
              <a:t>High emotional investment in children's safety and wellbeing</a:t>
            </a:r>
            <a:br>
              <a:rPr lang="en" sz="6400"/>
            </a:br>
            <a:endParaRPr sz="6400"/>
          </a:p>
          <a:p>
            <a:pPr marL="457200" lvl="0" indent="-330200" algn="l" rtl="0">
              <a:lnSpc>
                <a:spcPct val="100000"/>
              </a:lnSpc>
              <a:spcBef>
                <a:spcPts val="0"/>
              </a:spcBef>
              <a:spcAft>
                <a:spcPts val="0"/>
              </a:spcAft>
              <a:buSzPct val="100000"/>
              <a:buFont typeface="Arial"/>
              <a:buChar char="●"/>
            </a:pPr>
            <a:r>
              <a:rPr lang="en" sz="6400"/>
              <a:t>Limited control over final decisions or case outcomes</a:t>
            </a:r>
            <a:br>
              <a:rPr lang="en" sz="6400"/>
            </a:br>
            <a:endParaRPr sz="6400"/>
          </a:p>
          <a:p>
            <a:pPr marL="457200" lvl="0" indent="-330200" algn="l" rtl="0">
              <a:lnSpc>
                <a:spcPct val="100000"/>
              </a:lnSpc>
              <a:spcBef>
                <a:spcPts val="0"/>
              </a:spcBef>
              <a:spcAft>
                <a:spcPts val="0"/>
              </a:spcAft>
              <a:buSzPct val="100000"/>
              <a:buFont typeface="Arial"/>
              <a:buChar char="●"/>
            </a:pPr>
            <a:r>
              <a:rPr lang="en" sz="6400"/>
              <a:t>Long-term involvement with complex family systems</a:t>
            </a:r>
            <a:endParaRPr sz="6400"/>
          </a:p>
          <a:p>
            <a:pPr marL="457200" lvl="0" indent="-330200" algn="l" rtl="0">
              <a:spcBef>
                <a:spcPts val="1000"/>
              </a:spcBef>
              <a:spcAft>
                <a:spcPts val="0"/>
              </a:spcAft>
              <a:buSzPct val="100000"/>
              <a:buFont typeface="Arial"/>
              <a:buChar char="●"/>
            </a:pPr>
            <a:r>
              <a:rPr lang="en" sz="6400"/>
              <a:t>Pressure to advocate effectively within constrained systems</a:t>
            </a:r>
            <a:br>
              <a:rPr lang="en" sz="8308"/>
            </a:br>
            <a:endParaRPr sz="8308"/>
          </a:p>
          <a:p>
            <a:pPr marL="457200" lvl="0" indent="0" algn="l" rtl="0">
              <a:spcBef>
                <a:spcPts val="1200"/>
              </a:spcBef>
              <a:spcAft>
                <a:spcPts val="0"/>
              </a:spcAft>
              <a:buNone/>
            </a:pPr>
            <a:endParaRPr sz="8308"/>
          </a:p>
          <a:p>
            <a:pPr marL="457200" lvl="0" indent="0" algn="l" rtl="0">
              <a:spcBef>
                <a:spcPts val="1200"/>
              </a:spcBef>
              <a:spcAft>
                <a:spcPts val="0"/>
              </a:spcAft>
              <a:buNone/>
            </a:pPr>
            <a:endParaRPr sz="6308"/>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25" name="Google Shape;125;p23"/>
          <p:cNvPicPr preferRelativeResize="0"/>
          <p:nvPr/>
        </p:nvPicPr>
        <p:blipFill>
          <a:blip r:embed="rId3">
            <a:alphaModFix/>
          </a:blip>
          <a:stretch>
            <a:fillRect/>
          </a:stretch>
        </p:blipFill>
        <p:spPr>
          <a:xfrm>
            <a:off x="5577950" y="1772775"/>
            <a:ext cx="3367500" cy="2245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latin typeface="Playfair Display"/>
                <a:ea typeface="Playfair Display"/>
                <a:cs typeface="Playfair Display"/>
                <a:sym typeface="Playfair Display"/>
              </a:rPr>
              <a:t>Signs of Compassion Fatigue</a:t>
            </a:r>
            <a:endParaRPr b="1">
              <a:solidFill>
                <a:schemeClr val="dk2"/>
              </a:solidFill>
              <a:latin typeface="Playfair Display"/>
              <a:ea typeface="Playfair Display"/>
              <a:cs typeface="Playfair Display"/>
              <a:sym typeface="Playfair Display"/>
            </a:endParaRPr>
          </a:p>
        </p:txBody>
      </p:sp>
      <p:sp>
        <p:nvSpPr>
          <p:cNvPr id="131" name="Google Shape;131;p24"/>
          <p:cNvSpPr txBox="1">
            <a:spLocks noGrp="1"/>
          </p:cNvSpPr>
          <p:nvPr>
            <p:ph type="body" idx="1"/>
          </p:nvPr>
        </p:nvSpPr>
        <p:spPr>
          <a:xfrm>
            <a:off x="311700" y="1152475"/>
            <a:ext cx="5160000" cy="3416400"/>
          </a:xfrm>
          <a:prstGeom prst="rect">
            <a:avLst/>
          </a:prstGeom>
        </p:spPr>
        <p:txBody>
          <a:bodyPr spcFirstLastPara="1" wrap="square" lIns="91425" tIns="91425" rIns="91425" bIns="91425" anchor="t" anchorCtr="0">
            <a:normAutofit fontScale="32500"/>
          </a:bodyPr>
          <a:lstStyle/>
          <a:p>
            <a:pPr marL="457200" lvl="0" indent="-329724" algn="l" rtl="0">
              <a:spcBef>
                <a:spcPts val="0"/>
              </a:spcBef>
              <a:spcAft>
                <a:spcPts val="0"/>
              </a:spcAft>
              <a:buSzPct val="100000"/>
              <a:buChar char="●"/>
            </a:pPr>
            <a:r>
              <a:rPr lang="en" sz="4900"/>
              <a:t>Irritability, cynicism, numbness</a:t>
            </a:r>
            <a:endParaRPr sz="4900"/>
          </a:p>
          <a:p>
            <a:pPr marL="457200" lvl="0" indent="-329724" algn="l" rtl="0">
              <a:lnSpc>
                <a:spcPct val="100000"/>
              </a:lnSpc>
              <a:spcBef>
                <a:spcPts val="1000"/>
              </a:spcBef>
              <a:spcAft>
                <a:spcPts val="0"/>
              </a:spcAft>
              <a:buSzPct val="100000"/>
              <a:buChar char="●"/>
            </a:pPr>
            <a:r>
              <a:rPr lang="en" sz="4900"/>
              <a:t>Feeling detached or helpless</a:t>
            </a:r>
            <a:br>
              <a:rPr lang="en" sz="4900"/>
            </a:br>
            <a:endParaRPr sz="4900"/>
          </a:p>
          <a:p>
            <a:pPr marL="457200" lvl="0" indent="-329724" algn="l" rtl="0">
              <a:spcBef>
                <a:spcPts val="0"/>
              </a:spcBef>
              <a:spcAft>
                <a:spcPts val="0"/>
              </a:spcAft>
              <a:buSzPct val="100000"/>
              <a:buChar char="●"/>
            </a:pPr>
            <a:r>
              <a:rPr lang="en" sz="4900"/>
              <a:t>Physical symptoms: headaches, sleep problems</a:t>
            </a:r>
            <a:endParaRPr sz="4900"/>
          </a:p>
          <a:p>
            <a:pPr marL="457200" lvl="0" indent="-329724" algn="l" rtl="0">
              <a:spcBef>
                <a:spcPts val="1000"/>
              </a:spcBef>
              <a:spcAft>
                <a:spcPts val="0"/>
              </a:spcAft>
              <a:buSzPct val="100000"/>
              <a:buChar char="●"/>
            </a:pPr>
            <a:r>
              <a:rPr lang="en" sz="4900"/>
              <a:t>Increased need to escape/distract</a:t>
            </a:r>
            <a:endParaRPr sz="4900"/>
          </a:p>
          <a:p>
            <a:pPr marL="914400" lvl="1" indent="-329724" algn="l" rtl="0">
              <a:spcBef>
                <a:spcPts val="1000"/>
              </a:spcBef>
              <a:spcAft>
                <a:spcPts val="0"/>
              </a:spcAft>
              <a:buSzPct val="100000"/>
              <a:buChar char="○"/>
            </a:pPr>
            <a:r>
              <a:rPr lang="en" sz="4900"/>
              <a:t>Mindless scrolling on phone</a:t>
            </a:r>
            <a:endParaRPr sz="4900"/>
          </a:p>
          <a:p>
            <a:pPr marL="914400" lvl="1" indent="-329724" algn="l" rtl="0">
              <a:spcBef>
                <a:spcPts val="1000"/>
              </a:spcBef>
              <a:spcAft>
                <a:spcPts val="0"/>
              </a:spcAft>
              <a:buSzPct val="100000"/>
              <a:buChar char="○"/>
            </a:pPr>
            <a:r>
              <a:rPr lang="en" sz="4900"/>
              <a:t>Increased use of substances such as alcohol or nicotine</a:t>
            </a:r>
            <a:endParaRPr sz="4900"/>
          </a:p>
          <a:p>
            <a:pPr marL="0" lvl="0" indent="0" algn="l" rtl="0">
              <a:spcBef>
                <a:spcPts val="1000"/>
              </a:spcBef>
              <a:spcAft>
                <a:spcPts val="0"/>
              </a:spcAft>
              <a:buNone/>
            </a:pPr>
            <a:endParaRPr/>
          </a:p>
          <a:p>
            <a:pPr marL="0" lvl="0" indent="0" algn="l" rtl="0">
              <a:spcBef>
                <a:spcPts val="1200"/>
              </a:spcBef>
              <a:spcAft>
                <a:spcPts val="1200"/>
              </a:spcAft>
              <a:buNone/>
            </a:pPr>
            <a:endParaRPr/>
          </a:p>
        </p:txBody>
      </p:sp>
      <p:pic>
        <p:nvPicPr>
          <p:cNvPr id="132" name="Google Shape;132;p24"/>
          <p:cNvPicPr preferRelativeResize="0"/>
          <p:nvPr/>
        </p:nvPicPr>
        <p:blipFill>
          <a:blip r:embed="rId3">
            <a:alphaModFix/>
          </a:blip>
          <a:stretch>
            <a:fillRect/>
          </a:stretch>
        </p:blipFill>
        <p:spPr>
          <a:xfrm>
            <a:off x="5543375" y="576325"/>
            <a:ext cx="3367500" cy="2245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latin typeface="Playfair Display"/>
                <a:ea typeface="Playfair Display"/>
                <a:cs typeface="Playfair Display"/>
                <a:sym typeface="Playfair Display"/>
              </a:rPr>
              <a:t>Additional Warning Signs</a:t>
            </a:r>
            <a:endParaRPr b="1">
              <a:solidFill>
                <a:schemeClr val="dk2"/>
              </a:solidFill>
              <a:latin typeface="Playfair Display"/>
              <a:ea typeface="Playfair Display"/>
              <a:cs typeface="Playfair Display"/>
              <a:sym typeface="Playfair Display"/>
            </a:endParaRPr>
          </a:p>
        </p:txBody>
      </p:sp>
      <p:sp>
        <p:nvSpPr>
          <p:cNvPr id="138" name="Google Shape;138;p25"/>
          <p:cNvSpPr txBox="1">
            <a:spLocks noGrp="1"/>
          </p:cNvSpPr>
          <p:nvPr>
            <p:ph type="body" idx="1"/>
          </p:nvPr>
        </p:nvSpPr>
        <p:spPr>
          <a:xfrm>
            <a:off x="311700" y="1152475"/>
            <a:ext cx="4069500" cy="34164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6800"/>
              <a:t>Compassion fatigue may also appear as:</a:t>
            </a:r>
            <a:endParaRPr sz="6800"/>
          </a:p>
          <a:p>
            <a:pPr marL="0" lvl="0" indent="0" algn="l" rtl="0">
              <a:spcBef>
                <a:spcPts val="1200"/>
              </a:spcBef>
              <a:spcAft>
                <a:spcPts val="0"/>
              </a:spcAft>
              <a:buNone/>
            </a:pPr>
            <a:r>
              <a:rPr lang="en" sz="6400" b="1"/>
              <a:t>Emotional</a:t>
            </a:r>
            <a:endParaRPr sz="6400" b="1"/>
          </a:p>
          <a:p>
            <a:pPr marL="457200" lvl="0" indent="-330200" algn="l" rtl="0">
              <a:spcBef>
                <a:spcPts val="1200"/>
              </a:spcBef>
              <a:spcAft>
                <a:spcPts val="0"/>
              </a:spcAft>
              <a:buSzPct val="100000"/>
              <a:buFont typeface="Old Standard TT"/>
              <a:buChar char="●"/>
            </a:pPr>
            <a:r>
              <a:rPr lang="en" sz="6400"/>
              <a:t>Reduced empathy</a:t>
            </a:r>
            <a:br>
              <a:rPr lang="en" sz="6400"/>
            </a:br>
            <a:endParaRPr sz="6400"/>
          </a:p>
          <a:p>
            <a:pPr marL="457200" lvl="0" indent="-330200" algn="l" rtl="0">
              <a:spcBef>
                <a:spcPts val="0"/>
              </a:spcBef>
              <a:spcAft>
                <a:spcPts val="0"/>
              </a:spcAft>
              <a:buSzPct val="100000"/>
              <a:buFont typeface="Old Standard TT"/>
              <a:buChar char="●"/>
            </a:pPr>
            <a:r>
              <a:rPr lang="en" sz="6400"/>
              <a:t>Feeling overwhelmed</a:t>
            </a:r>
            <a:br>
              <a:rPr lang="en" sz="6400"/>
            </a:br>
            <a:endParaRPr sz="6400"/>
          </a:p>
          <a:p>
            <a:pPr marL="0" lvl="0" indent="0" algn="l" rtl="0">
              <a:spcBef>
                <a:spcPts val="1200"/>
              </a:spcBef>
              <a:spcAft>
                <a:spcPts val="0"/>
              </a:spcAft>
              <a:buNone/>
            </a:pPr>
            <a:r>
              <a:rPr lang="en" sz="6400" b="1"/>
              <a:t>Cognitive</a:t>
            </a:r>
            <a:endParaRPr sz="6400" b="1"/>
          </a:p>
          <a:p>
            <a:pPr marL="457200" lvl="0" indent="-330200" algn="l" rtl="0">
              <a:spcBef>
                <a:spcPts val="1200"/>
              </a:spcBef>
              <a:spcAft>
                <a:spcPts val="0"/>
              </a:spcAft>
              <a:buSzPct val="100000"/>
              <a:buFont typeface="Old Standard TT"/>
              <a:buChar char="●"/>
            </a:pPr>
            <a:r>
              <a:rPr lang="en" sz="6400"/>
              <a:t>Difficulty concentrating</a:t>
            </a:r>
            <a:br>
              <a:rPr lang="en" sz="6400"/>
            </a:br>
            <a:endParaRPr sz="6400"/>
          </a:p>
          <a:p>
            <a:pPr marL="457200" lvl="0" indent="-330200" algn="l" rtl="0">
              <a:spcBef>
                <a:spcPts val="0"/>
              </a:spcBef>
              <a:spcAft>
                <a:spcPts val="0"/>
              </a:spcAft>
              <a:buSzPct val="100000"/>
              <a:buFont typeface="Old Standard TT"/>
              <a:buChar char="●"/>
            </a:pPr>
            <a:r>
              <a:rPr lang="en" sz="6400"/>
              <a:t>Persistent worry about cases</a:t>
            </a:r>
            <a:br>
              <a:rPr lang="en" sz="6400"/>
            </a:br>
            <a:endParaRPr sz="6400"/>
          </a:p>
          <a:p>
            <a:pPr marL="0" lvl="0" indent="0" algn="l" rtl="0">
              <a:spcBef>
                <a:spcPts val="1200"/>
              </a:spcBef>
              <a:spcAft>
                <a:spcPts val="0"/>
              </a:spcAft>
              <a:buNone/>
            </a:pPr>
            <a:endParaRPr sz="4900"/>
          </a:p>
          <a:p>
            <a:pPr marL="0" lvl="0" indent="0" algn="l" rtl="0">
              <a:spcBef>
                <a:spcPts val="1000"/>
              </a:spcBef>
              <a:spcAft>
                <a:spcPts val="0"/>
              </a:spcAft>
              <a:buNone/>
            </a:pPr>
            <a:endParaRPr/>
          </a:p>
          <a:p>
            <a:pPr marL="0" lvl="0" indent="0" algn="l" rtl="0">
              <a:spcBef>
                <a:spcPts val="1200"/>
              </a:spcBef>
              <a:spcAft>
                <a:spcPts val="1200"/>
              </a:spcAft>
              <a:buNone/>
            </a:pPr>
            <a:endParaRPr/>
          </a:p>
        </p:txBody>
      </p:sp>
      <p:sp>
        <p:nvSpPr>
          <p:cNvPr id="139" name="Google Shape;139;p25"/>
          <p:cNvSpPr txBox="1"/>
          <p:nvPr/>
        </p:nvSpPr>
        <p:spPr>
          <a:xfrm>
            <a:off x="6226350" y="1152475"/>
            <a:ext cx="2942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Old Standard TT"/>
              <a:ea typeface="Old Standard TT"/>
              <a:cs typeface="Old Standard TT"/>
              <a:sym typeface="Old Standard TT"/>
            </a:endParaRPr>
          </a:p>
        </p:txBody>
      </p:sp>
      <p:sp>
        <p:nvSpPr>
          <p:cNvPr id="140" name="Google Shape;140;p25"/>
          <p:cNvSpPr txBox="1"/>
          <p:nvPr/>
        </p:nvSpPr>
        <p:spPr>
          <a:xfrm>
            <a:off x="4750200" y="1614175"/>
            <a:ext cx="3576300" cy="275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600" b="1">
                <a:solidFill>
                  <a:schemeClr val="dk1"/>
                </a:solidFill>
                <a:latin typeface="Old Standard TT"/>
                <a:ea typeface="Old Standard TT"/>
                <a:cs typeface="Old Standard TT"/>
                <a:sym typeface="Old Standard TT"/>
              </a:rPr>
              <a:t>Behavioral</a:t>
            </a:r>
            <a:endParaRPr sz="1600" b="1">
              <a:solidFill>
                <a:schemeClr val="dk1"/>
              </a:solidFill>
              <a:latin typeface="Old Standard TT"/>
              <a:ea typeface="Old Standard TT"/>
              <a:cs typeface="Old Standard TT"/>
              <a:sym typeface="Old Standard TT"/>
            </a:endParaRPr>
          </a:p>
          <a:p>
            <a:pPr marL="457200" lvl="0" indent="-330200" algn="l" rtl="0">
              <a:lnSpc>
                <a:spcPct val="115000"/>
              </a:lnSpc>
              <a:spcBef>
                <a:spcPts val="1200"/>
              </a:spcBef>
              <a:spcAft>
                <a:spcPts val="0"/>
              </a:spcAft>
              <a:buClr>
                <a:schemeClr val="dk1"/>
              </a:buClr>
              <a:buSzPts val="1600"/>
              <a:buFont typeface="Old Standard TT"/>
              <a:buChar char="●"/>
            </a:pPr>
            <a:r>
              <a:rPr lang="en" sz="1600">
                <a:solidFill>
                  <a:schemeClr val="dk1"/>
                </a:solidFill>
                <a:latin typeface="Old Standard TT"/>
                <a:ea typeface="Old Standard TT"/>
                <a:cs typeface="Old Standard TT"/>
                <a:sym typeface="Old Standard TT"/>
              </a:rPr>
              <a:t>Withdrawal from colleagues or loved ones</a:t>
            </a:r>
            <a:br>
              <a:rPr lang="en" sz="1600">
                <a:solidFill>
                  <a:schemeClr val="dk1"/>
                </a:solidFill>
                <a:latin typeface="Old Standard TT"/>
                <a:ea typeface="Old Standard TT"/>
                <a:cs typeface="Old Standard TT"/>
                <a:sym typeface="Old Standard TT"/>
              </a:rPr>
            </a:br>
            <a:endParaRPr sz="1600">
              <a:solidFill>
                <a:schemeClr val="dk1"/>
              </a:solidFill>
              <a:latin typeface="Old Standard TT"/>
              <a:ea typeface="Old Standard TT"/>
              <a:cs typeface="Old Standard TT"/>
              <a:sym typeface="Old Standard TT"/>
            </a:endParaRPr>
          </a:p>
          <a:p>
            <a:pPr marL="457200" lvl="0" indent="-330200" algn="l" rtl="0">
              <a:lnSpc>
                <a:spcPct val="115000"/>
              </a:lnSpc>
              <a:spcBef>
                <a:spcPts val="0"/>
              </a:spcBef>
              <a:spcAft>
                <a:spcPts val="0"/>
              </a:spcAft>
              <a:buClr>
                <a:schemeClr val="dk1"/>
              </a:buClr>
              <a:buSzPts val="1600"/>
              <a:buFont typeface="Old Standard TT"/>
              <a:buChar char="●"/>
            </a:pPr>
            <a:r>
              <a:rPr lang="en" sz="1600">
                <a:solidFill>
                  <a:schemeClr val="dk1"/>
                </a:solidFill>
                <a:latin typeface="Old Standard TT"/>
                <a:ea typeface="Old Standard TT"/>
                <a:cs typeface="Old Standard TT"/>
                <a:sym typeface="Old Standard TT"/>
              </a:rPr>
              <a:t>Avoidance of certain cases or situations</a:t>
            </a:r>
            <a:br>
              <a:rPr lang="en" sz="1600">
                <a:solidFill>
                  <a:schemeClr val="dk1"/>
                </a:solidFill>
                <a:latin typeface="Old Standard TT"/>
                <a:ea typeface="Old Standard TT"/>
                <a:cs typeface="Old Standard TT"/>
                <a:sym typeface="Old Standard TT"/>
              </a:rPr>
            </a:br>
            <a:endParaRPr sz="1600">
              <a:solidFill>
                <a:schemeClr val="dk1"/>
              </a:solidFill>
              <a:latin typeface="Old Standard TT"/>
              <a:ea typeface="Old Standard TT"/>
              <a:cs typeface="Old Standard TT"/>
              <a:sym typeface="Old Standard TT"/>
            </a:endParaRPr>
          </a:p>
          <a:p>
            <a:pPr marL="0" lvl="0" indent="0" algn="l" rtl="0">
              <a:spcBef>
                <a:spcPts val="1200"/>
              </a:spcBef>
              <a:spcAft>
                <a:spcPts val="0"/>
              </a:spcAft>
              <a:buNone/>
            </a:pPr>
            <a:endParaRPr sz="1800">
              <a:solidFill>
                <a:schemeClr val="dk1"/>
              </a:solidFill>
              <a:latin typeface="Old Standard TT"/>
              <a:ea typeface="Old Standard TT"/>
              <a:cs typeface="Old Standard TT"/>
              <a:sym typeface="Old Standard TT"/>
            </a:endParaRPr>
          </a:p>
        </p:txBody>
      </p:sp>
      <p:sp>
        <p:nvSpPr>
          <p:cNvPr id="141" name="Google Shape;141;p25"/>
          <p:cNvSpPr txBox="1"/>
          <p:nvPr/>
        </p:nvSpPr>
        <p:spPr>
          <a:xfrm>
            <a:off x="1486475" y="4366375"/>
            <a:ext cx="6642600" cy="91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700" b="1">
                <a:solidFill>
                  <a:schemeClr val="dk1"/>
                </a:solidFill>
                <a:latin typeface="Old Standard TT"/>
                <a:ea typeface="Old Standard TT"/>
                <a:cs typeface="Old Standard TT"/>
                <a:sym typeface="Old Standard TT"/>
              </a:rPr>
              <a:t>Recognizing these signs early can help prevent deeper burnout.</a:t>
            </a:r>
            <a:endParaRPr sz="1700" b="1">
              <a:solidFill>
                <a:schemeClr val="dk1"/>
              </a:solidFill>
              <a:latin typeface="Old Standard TT"/>
              <a:ea typeface="Old Standard TT"/>
              <a:cs typeface="Old Standard TT"/>
              <a:sym typeface="Old Standard TT"/>
            </a:endParaRPr>
          </a:p>
          <a:p>
            <a:pPr marL="0" lvl="0" indent="0" algn="l" rtl="0">
              <a:spcBef>
                <a:spcPts val="1200"/>
              </a:spcBef>
              <a:spcAft>
                <a:spcPts val="0"/>
              </a:spcAft>
              <a:buNone/>
            </a:pPr>
            <a:endParaRPr sz="1800">
              <a:solidFill>
                <a:schemeClr val="dk1"/>
              </a:solidFill>
              <a:latin typeface="Old Standard TT"/>
              <a:ea typeface="Old Standard TT"/>
              <a:cs typeface="Old Standard TT"/>
              <a:sym typeface="Old Standard T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311700" y="445025"/>
            <a:ext cx="8520600" cy="801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2"/>
                </a:solidFill>
                <a:latin typeface="Playfair Display"/>
                <a:ea typeface="Playfair Display"/>
                <a:cs typeface="Playfair Display"/>
                <a:sym typeface="Playfair Display"/>
              </a:rPr>
              <a:t>Am I Suffering From Compassion Fatigue?</a:t>
            </a:r>
            <a:endParaRPr b="1">
              <a:solidFill>
                <a:schemeClr val="dk2"/>
              </a:solidFill>
              <a:latin typeface="Playfair Display"/>
              <a:ea typeface="Playfair Display"/>
              <a:cs typeface="Playfair Display"/>
              <a:sym typeface="Playfair Display"/>
            </a:endParaRPr>
          </a:p>
          <a:p>
            <a:pPr marL="0" lvl="0" indent="0" algn="ctr" rtl="0">
              <a:spcBef>
                <a:spcPts val="0"/>
              </a:spcBef>
              <a:spcAft>
                <a:spcPts val="0"/>
              </a:spcAft>
              <a:buNone/>
            </a:pPr>
            <a:r>
              <a:rPr lang="en" sz="1778" b="1" u="sng">
                <a:solidFill>
                  <a:schemeClr val="lt2"/>
                </a:solidFill>
                <a:latin typeface="Playfair Display"/>
                <a:ea typeface="Playfair Display"/>
                <a:cs typeface="Playfair Display"/>
                <a:sym typeface="Playfair Display"/>
                <a:hlinkClick r:id="rId3">
                  <a:extLst>
                    <a:ext uri="{A12FA001-AC4F-418D-AE19-62706E023703}">
                      <ahyp:hlinkClr xmlns:ahyp="http://schemas.microsoft.com/office/drawing/2018/hyperlinkcolor" val="tx"/>
                    </a:ext>
                  </a:extLst>
                </a:hlinkClick>
              </a:rPr>
              <a:t>SECONDARY TRAUMATIC STRESS SCALE</a:t>
            </a:r>
            <a:endParaRPr sz="1778" b="1">
              <a:solidFill>
                <a:schemeClr val="lt2"/>
              </a:solidFill>
              <a:latin typeface="Playfair Display"/>
              <a:ea typeface="Playfair Display"/>
              <a:cs typeface="Playfair Display"/>
              <a:sym typeface="Playfair Display"/>
            </a:endParaRPr>
          </a:p>
          <a:p>
            <a:pPr marL="0" lvl="0" indent="0" algn="l" rtl="0">
              <a:spcBef>
                <a:spcPts val="0"/>
              </a:spcBef>
              <a:spcAft>
                <a:spcPts val="0"/>
              </a:spcAft>
              <a:buNone/>
            </a:pPr>
            <a:endParaRPr b="1">
              <a:solidFill>
                <a:schemeClr val="dk2"/>
              </a:solidFill>
              <a:latin typeface="Playfair Display"/>
              <a:ea typeface="Playfair Display"/>
              <a:cs typeface="Playfair Display"/>
              <a:sym typeface="Playfair Display"/>
            </a:endParaRPr>
          </a:p>
        </p:txBody>
      </p:sp>
      <p:sp>
        <p:nvSpPr>
          <p:cNvPr id="147" name="Google Shape;147;p26"/>
          <p:cNvSpPr txBox="1">
            <a:spLocks noGrp="1"/>
          </p:cNvSpPr>
          <p:nvPr>
            <p:ph type="body" idx="1"/>
          </p:nvPr>
        </p:nvSpPr>
        <p:spPr>
          <a:xfrm>
            <a:off x="311700" y="1296500"/>
            <a:ext cx="5160000" cy="327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4900"/>
          </a:p>
          <a:p>
            <a:pPr marL="0" lvl="0" indent="0" algn="l" rtl="0">
              <a:spcBef>
                <a:spcPts val="1000"/>
              </a:spcBef>
              <a:spcAft>
                <a:spcPts val="0"/>
              </a:spcAft>
              <a:buNone/>
            </a:pPr>
            <a:endParaRPr/>
          </a:p>
          <a:p>
            <a:pPr marL="0" lvl="0" indent="0" algn="l" rtl="0">
              <a:spcBef>
                <a:spcPts val="1200"/>
              </a:spcBef>
              <a:spcAft>
                <a:spcPts val="1200"/>
              </a:spcAft>
              <a:buNone/>
            </a:pPr>
            <a:endParaRPr/>
          </a:p>
        </p:txBody>
      </p:sp>
      <p:pic>
        <p:nvPicPr>
          <p:cNvPr id="148" name="Google Shape;148;p26"/>
          <p:cNvPicPr preferRelativeResize="0"/>
          <p:nvPr/>
        </p:nvPicPr>
        <p:blipFill>
          <a:blip r:embed="rId4">
            <a:alphaModFix/>
          </a:blip>
          <a:stretch>
            <a:fillRect/>
          </a:stretch>
        </p:blipFill>
        <p:spPr>
          <a:xfrm>
            <a:off x="3093575" y="1296500"/>
            <a:ext cx="2956845" cy="35917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311700" y="445025"/>
            <a:ext cx="8520600" cy="801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2"/>
                </a:solidFill>
                <a:latin typeface="Playfair Display"/>
                <a:ea typeface="Playfair Display"/>
                <a:cs typeface="Playfair Display"/>
                <a:sym typeface="Playfair Display"/>
              </a:rPr>
              <a:t>Am I Suffering From Compassion Fatigue?</a:t>
            </a:r>
            <a:endParaRPr b="1">
              <a:solidFill>
                <a:schemeClr val="dk2"/>
              </a:solidFill>
              <a:latin typeface="Playfair Display"/>
              <a:ea typeface="Playfair Display"/>
              <a:cs typeface="Playfair Display"/>
              <a:sym typeface="Playfair Display"/>
            </a:endParaRPr>
          </a:p>
          <a:p>
            <a:pPr marL="0" lvl="0" indent="0" algn="ctr" rtl="0">
              <a:spcBef>
                <a:spcPts val="0"/>
              </a:spcBef>
              <a:spcAft>
                <a:spcPts val="0"/>
              </a:spcAft>
              <a:buNone/>
            </a:pPr>
            <a:r>
              <a:rPr lang="en" sz="1778" b="1" u="sng">
                <a:solidFill>
                  <a:schemeClr val="lt2"/>
                </a:solidFill>
                <a:latin typeface="Playfair Display"/>
                <a:ea typeface="Playfair Display"/>
                <a:cs typeface="Playfair Display"/>
                <a:sym typeface="Playfair Display"/>
                <a:hlinkClick r:id="rId3">
                  <a:extLst>
                    <a:ext uri="{A12FA001-AC4F-418D-AE19-62706E023703}">
                      <ahyp:hlinkClr xmlns:ahyp="http://schemas.microsoft.com/office/drawing/2018/hyperlinkcolor" val="tx"/>
                    </a:ext>
                  </a:extLst>
                </a:hlinkClick>
              </a:rPr>
              <a:t>SECONDARY TRAUMATIC STRESS SCALE</a:t>
            </a:r>
            <a:r>
              <a:rPr lang="en" sz="1778" b="1">
                <a:solidFill>
                  <a:schemeClr val="lt2"/>
                </a:solidFill>
                <a:latin typeface="Playfair Display"/>
                <a:ea typeface="Playfair Display"/>
                <a:cs typeface="Playfair Display"/>
                <a:sym typeface="Playfair Display"/>
              </a:rPr>
              <a:t> SCORING</a:t>
            </a:r>
            <a:endParaRPr sz="1778" b="1">
              <a:solidFill>
                <a:schemeClr val="lt2"/>
              </a:solidFill>
              <a:latin typeface="Playfair Display"/>
              <a:ea typeface="Playfair Display"/>
              <a:cs typeface="Playfair Display"/>
              <a:sym typeface="Playfair Display"/>
            </a:endParaRPr>
          </a:p>
          <a:p>
            <a:pPr marL="0" lvl="0" indent="0" algn="l" rtl="0">
              <a:spcBef>
                <a:spcPts val="0"/>
              </a:spcBef>
              <a:spcAft>
                <a:spcPts val="0"/>
              </a:spcAft>
              <a:buNone/>
            </a:pPr>
            <a:endParaRPr b="1">
              <a:solidFill>
                <a:schemeClr val="dk2"/>
              </a:solidFill>
              <a:latin typeface="Playfair Display"/>
              <a:ea typeface="Playfair Display"/>
              <a:cs typeface="Playfair Display"/>
              <a:sym typeface="Playfair Display"/>
            </a:endParaRPr>
          </a:p>
        </p:txBody>
      </p:sp>
      <p:sp>
        <p:nvSpPr>
          <p:cNvPr id="154" name="Google Shape;154;p27"/>
          <p:cNvSpPr txBox="1">
            <a:spLocks noGrp="1"/>
          </p:cNvSpPr>
          <p:nvPr>
            <p:ph type="body" idx="1"/>
          </p:nvPr>
        </p:nvSpPr>
        <p:spPr>
          <a:xfrm>
            <a:off x="311700" y="1296500"/>
            <a:ext cx="5160000" cy="327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4900"/>
          </a:p>
          <a:p>
            <a:pPr marL="0" lvl="0" indent="0" algn="l" rtl="0">
              <a:spcBef>
                <a:spcPts val="1000"/>
              </a:spcBef>
              <a:spcAft>
                <a:spcPts val="0"/>
              </a:spcAft>
              <a:buNone/>
            </a:pPr>
            <a:endParaRPr/>
          </a:p>
          <a:p>
            <a:pPr marL="0" lvl="0" indent="0" algn="l" rtl="0">
              <a:spcBef>
                <a:spcPts val="1200"/>
              </a:spcBef>
              <a:spcAft>
                <a:spcPts val="1200"/>
              </a:spcAft>
              <a:buNone/>
            </a:pPr>
            <a:endParaRPr/>
          </a:p>
        </p:txBody>
      </p:sp>
      <p:pic>
        <p:nvPicPr>
          <p:cNvPr id="155" name="Google Shape;155;p27"/>
          <p:cNvPicPr preferRelativeResize="0"/>
          <p:nvPr/>
        </p:nvPicPr>
        <p:blipFill>
          <a:blip r:embed="rId4">
            <a:alphaModFix/>
          </a:blip>
          <a:stretch>
            <a:fillRect/>
          </a:stretch>
        </p:blipFill>
        <p:spPr>
          <a:xfrm>
            <a:off x="3021826" y="1432550"/>
            <a:ext cx="3255650" cy="3000300"/>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latin typeface="Playfair Display"/>
                <a:ea typeface="Playfair Display"/>
                <a:cs typeface="Playfair Display"/>
                <a:sym typeface="Playfair Display"/>
              </a:rPr>
              <a:t>Preventing and Managing Compassion Fatigue</a:t>
            </a:r>
            <a:endParaRPr b="1">
              <a:solidFill>
                <a:schemeClr val="dk2"/>
              </a:solidFill>
              <a:latin typeface="Playfair Display"/>
              <a:ea typeface="Playfair Display"/>
              <a:cs typeface="Playfair Display"/>
              <a:sym typeface="Playfair Display"/>
            </a:endParaRPr>
          </a:p>
        </p:txBody>
      </p:sp>
      <p:sp>
        <p:nvSpPr>
          <p:cNvPr id="161" name="Google Shape;161;p28"/>
          <p:cNvSpPr txBox="1">
            <a:spLocks noGrp="1"/>
          </p:cNvSpPr>
          <p:nvPr>
            <p:ph type="body" idx="1"/>
          </p:nvPr>
        </p:nvSpPr>
        <p:spPr>
          <a:xfrm>
            <a:off x="311700" y="1171600"/>
            <a:ext cx="5914800" cy="3644400"/>
          </a:xfrm>
          <a:prstGeom prst="rect">
            <a:avLst/>
          </a:prstGeom>
        </p:spPr>
        <p:txBody>
          <a:bodyPr spcFirstLastPara="1" wrap="square" lIns="91425" tIns="91425" rIns="91425" bIns="91425" anchor="t" anchorCtr="0">
            <a:normAutofit fontScale="92500" lnSpcReduction="20000"/>
          </a:bodyPr>
          <a:lstStyle/>
          <a:p>
            <a:pPr marL="0" lvl="0" indent="0" algn="l" rtl="0">
              <a:spcBef>
                <a:spcPts val="1200"/>
              </a:spcBef>
              <a:spcAft>
                <a:spcPts val="0"/>
              </a:spcAft>
              <a:buNone/>
            </a:pPr>
            <a:r>
              <a:rPr lang="en" sz="2400"/>
              <a:t>Four key areas help sustain people in this work:</a:t>
            </a:r>
            <a:endParaRPr sz="2400"/>
          </a:p>
          <a:p>
            <a:pPr marL="457200" lvl="0" indent="-345991" algn="l" rtl="0">
              <a:spcBef>
                <a:spcPts val="1200"/>
              </a:spcBef>
              <a:spcAft>
                <a:spcPts val="0"/>
              </a:spcAft>
              <a:buSzPct val="100000"/>
              <a:buFont typeface="Old Standard TT"/>
              <a:buAutoNum type="arabicPeriod"/>
            </a:pPr>
            <a:r>
              <a:rPr lang="en" sz="1999"/>
              <a:t>Self-awareness</a:t>
            </a:r>
            <a:br>
              <a:rPr lang="en" sz="1999"/>
            </a:br>
            <a:endParaRPr sz="1999"/>
          </a:p>
          <a:p>
            <a:pPr marL="457200" lvl="0" indent="-345991" algn="l" rtl="0">
              <a:spcBef>
                <a:spcPts val="0"/>
              </a:spcBef>
              <a:spcAft>
                <a:spcPts val="0"/>
              </a:spcAft>
              <a:buSzPct val="100000"/>
              <a:buFont typeface="Old Standard TT"/>
              <a:buAutoNum type="arabicPeriod"/>
            </a:pPr>
            <a:r>
              <a:rPr lang="en" sz="1999"/>
              <a:t>Support and reflective practice</a:t>
            </a:r>
            <a:br>
              <a:rPr lang="en" sz="1999"/>
            </a:br>
            <a:endParaRPr sz="1999"/>
          </a:p>
          <a:p>
            <a:pPr marL="457200" lvl="0" indent="-345991" algn="l" rtl="0">
              <a:spcBef>
                <a:spcPts val="0"/>
              </a:spcBef>
              <a:spcAft>
                <a:spcPts val="0"/>
              </a:spcAft>
              <a:buSzPct val="100000"/>
              <a:buFont typeface="Old Standard TT"/>
              <a:buAutoNum type="arabicPeriod"/>
            </a:pPr>
            <a:r>
              <a:rPr lang="en" sz="1999"/>
              <a:t>Healthy emotional boundaries</a:t>
            </a:r>
            <a:br>
              <a:rPr lang="en" sz="1999"/>
            </a:br>
            <a:endParaRPr sz="1999"/>
          </a:p>
          <a:p>
            <a:pPr marL="457200" lvl="0" indent="-345991" algn="l" rtl="0">
              <a:spcBef>
                <a:spcPts val="0"/>
              </a:spcBef>
              <a:spcAft>
                <a:spcPts val="0"/>
              </a:spcAft>
              <a:buSzPct val="100000"/>
              <a:buFont typeface="Old Standard TT"/>
              <a:buAutoNum type="arabicPeriod"/>
            </a:pPr>
            <a:r>
              <a:rPr lang="en" sz="1999"/>
              <a:t>Consistent self-care</a:t>
            </a:r>
            <a:endParaRPr sz="1999"/>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62" name="Google Shape;162;p28"/>
          <p:cNvPicPr preferRelativeResize="0"/>
          <p:nvPr/>
        </p:nvPicPr>
        <p:blipFill>
          <a:blip r:embed="rId3">
            <a:alphaModFix/>
          </a:blip>
          <a:stretch>
            <a:fillRect/>
          </a:stretch>
        </p:blipFill>
        <p:spPr>
          <a:xfrm>
            <a:off x="6146300" y="1094337"/>
            <a:ext cx="2685989" cy="37989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p>
            <a:pPr marL="457200" lvl="0" indent="-495300" algn="l" rtl="0">
              <a:spcBef>
                <a:spcPts val="0"/>
              </a:spcBef>
              <a:spcAft>
                <a:spcPts val="0"/>
              </a:spcAft>
              <a:buSzPts val="4200"/>
              <a:buAutoNum type="arabicPeriod"/>
            </a:pPr>
            <a:r>
              <a:rPr lang="en"/>
              <a:t>Practice Self-Awareness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0"/>
          <p:cNvSpPr txBox="1">
            <a:spLocks noGrp="1"/>
          </p:cNvSpPr>
          <p:nvPr>
            <p:ph type="title"/>
          </p:nvPr>
        </p:nvSpPr>
        <p:spPr>
          <a:xfrm>
            <a:off x="311700" y="141975"/>
            <a:ext cx="8520600" cy="925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latin typeface="Playfair Display"/>
                <a:ea typeface="Playfair Display"/>
                <a:cs typeface="Playfair Display"/>
                <a:sym typeface="Playfair Display"/>
              </a:rPr>
              <a:t>Self-Awareness</a:t>
            </a:r>
            <a:endParaRPr b="1" i="1">
              <a:solidFill>
                <a:schemeClr val="lt2"/>
              </a:solidFill>
            </a:endParaRPr>
          </a:p>
          <a:p>
            <a:pPr marL="0" lvl="0" indent="0" algn="l" rtl="0">
              <a:spcBef>
                <a:spcPts val="0"/>
              </a:spcBef>
              <a:spcAft>
                <a:spcPts val="0"/>
              </a:spcAft>
              <a:buNone/>
            </a:pPr>
            <a:endParaRPr/>
          </a:p>
        </p:txBody>
      </p:sp>
      <p:sp>
        <p:nvSpPr>
          <p:cNvPr id="173" name="Google Shape;173;p30"/>
          <p:cNvSpPr txBox="1">
            <a:spLocks noGrp="1"/>
          </p:cNvSpPr>
          <p:nvPr>
            <p:ph type="body" idx="1"/>
          </p:nvPr>
        </p:nvSpPr>
        <p:spPr>
          <a:xfrm>
            <a:off x="311700" y="629675"/>
            <a:ext cx="8520600" cy="42813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6800" b="1"/>
              <a:t>Why It Matters: </a:t>
            </a:r>
            <a:r>
              <a:rPr lang="en" sz="6800"/>
              <a:t>You can’t address what you don’t notice.</a:t>
            </a:r>
            <a:endParaRPr sz="6800"/>
          </a:p>
          <a:p>
            <a:pPr marL="0" lvl="0" indent="0" algn="l" rtl="0">
              <a:spcBef>
                <a:spcPts val="1200"/>
              </a:spcBef>
              <a:spcAft>
                <a:spcPts val="0"/>
              </a:spcAft>
              <a:buNone/>
            </a:pPr>
            <a:r>
              <a:rPr lang="en" sz="6400"/>
              <a:t>Self-awareness is what allows you to catch compassion fatigue early before it becomes burnout or emotional shutdown.</a:t>
            </a:r>
            <a:endParaRPr sz="6400"/>
          </a:p>
          <a:p>
            <a:pPr marL="0" lvl="0" indent="0" algn="l" rtl="0">
              <a:spcBef>
                <a:spcPts val="1200"/>
              </a:spcBef>
              <a:spcAft>
                <a:spcPts val="0"/>
              </a:spcAft>
              <a:buClr>
                <a:schemeClr val="dk1"/>
              </a:buClr>
              <a:buSzPts val="275"/>
              <a:buFont typeface="Arial"/>
              <a:buNone/>
            </a:pPr>
            <a:r>
              <a:rPr lang="en" sz="6400"/>
              <a:t>Without it:</a:t>
            </a:r>
            <a:endParaRPr sz="6400"/>
          </a:p>
          <a:p>
            <a:pPr marL="457200" lvl="0" indent="-330200" algn="l" rtl="0">
              <a:spcBef>
                <a:spcPts val="1200"/>
              </a:spcBef>
              <a:spcAft>
                <a:spcPts val="0"/>
              </a:spcAft>
              <a:buSzPct val="100000"/>
              <a:buFont typeface="Old Standard TT"/>
              <a:buChar char="●"/>
            </a:pPr>
            <a:r>
              <a:rPr lang="en" sz="6400"/>
              <a:t>Stress accumulates unnoticed</a:t>
            </a:r>
            <a:endParaRPr sz="6400"/>
          </a:p>
          <a:p>
            <a:pPr marL="457200" lvl="0" indent="-330200" algn="l" rtl="0">
              <a:spcBef>
                <a:spcPts val="0"/>
              </a:spcBef>
              <a:spcAft>
                <a:spcPts val="0"/>
              </a:spcAft>
              <a:buSzPct val="100000"/>
              <a:buFont typeface="Old Standard TT"/>
              <a:buChar char="●"/>
            </a:pPr>
            <a:r>
              <a:rPr lang="en" sz="6400"/>
              <a:t>Reactions (irritability, withdrawal, over-involvement) feel automatic</a:t>
            </a:r>
            <a:endParaRPr sz="6400"/>
          </a:p>
          <a:p>
            <a:pPr marL="457200" lvl="0" indent="-330200" algn="l" rtl="0">
              <a:spcBef>
                <a:spcPts val="0"/>
              </a:spcBef>
              <a:spcAft>
                <a:spcPts val="0"/>
              </a:spcAft>
              <a:buSzPct val="100000"/>
              <a:buFont typeface="Old Standard TT"/>
              <a:buChar char="●"/>
            </a:pPr>
            <a:r>
              <a:rPr lang="en" sz="6400"/>
              <a:t>You may misattribute symptoms to personality rather than exposure</a:t>
            </a:r>
            <a:endParaRPr sz="6400"/>
          </a:p>
          <a:p>
            <a:pPr marL="0" lvl="0" indent="0" algn="l" rtl="0">
              <a:spcBef>
                <a:spcPts val="1200"/>
              </a:spcBef>
              <a:spcAft>
                <a:spcPts val="0"/>
              </a:spcAft>
              <a:buClr>
                <a:schemeClr val="dk1"/>
              </a:buClr>
              <a:buSzPts val="275"/>
              <a:buFont typeface="Arial"/>
              <a:buNone/>
            </a:pPr>
            <a:r>
              <a:rPr lang="en" sz="6400"/>
              <a:t>With it:</a:t>
            </a:r>
            <a:endParaRPr sz="6400"/>
          </a:p>
          <a:p>
            <a:pPr marL="457200" lvl="0" indent="-330200" algn="l" rtl="0">
              <a:spcBef>
                <a:spcPts val="1200"/>
              </a:spcBef>
              <a:spcAft>
                <a:spcPts val="0"/>
              </a:spcAft>
              <a:buSzPct val="100000"/>
              <a:buFont typeface="Old Standard TT"/>
              <a:buChar char="●"/>
            </a:pPr>
            <a:r>
              <a:rPr lang="en" sz="6400"/>
              <a:t>You can recognize, </a:t>
            </a:r>
            <a:r>
              <a:rPr lang="en" sz="6400" i="1"/>
              <a:t>“Something is shifting in me”</a:t>
            </a:r>
            <a:endParaRPr sz="6400" i="1"/>
          </a:p>
          <a:p>
            <a:pPr marL="457200" lvl="0" indent="-330200" algn="l" rtl="0">
              <a:spcBef>
                <a:spcPts val="0"/>
              </a:spcBef>
              <a:spcAft>
                <a:spcPts val="0"/>
              </a:spcAft>
              <a:buSzPct val="100000"/>
              <a:buFont typeface="Arial"/>
              <a:buChar char="●"/>
            </a:pPr>
            <a:r>
              <a:rPr lang="en" sz="6400"/>
              <a:t>You gain a moment of choice instead of reaction</a:t>
            </a:r>
            <a:endParaRPr sz="6400"/>
          </a:p>
          <a:p>
            <a:pPr marL="457200" lvl="0" indent="-330200" algn="l" rtl="0">
              <a:spcBef>
                <a:spcPts val="0"/>
              </a:spcBef>
              <a:spcAft>
                <a:spcPts val="0"/>
              </a:spcAft>
              <a:buSzPct val="100000"/>
              <a:buFont typeface="Old Standard TT"/>
              <a:buChar char="●"/>
            </a:pPr>
            <a:r>
              <a:rPr lang="en" sz="6400"/>
              <a:t>Early intervention becomes possible</a:t>
            </a:r>
            <a:endParaRPr sz="6400" b="1"/>
          </a:p>
          <a:p>
            <a:pPr marL="381000" marR="381000" lvl="0" indent="0" algn="l" rtl="0">
              <a:spcBef>
                <a:spcPts val="1200"/>
              </a:spcBef>
              <a:spcAft>
                <a:spcPts val="0"/>
              </a:spcAft>
              <a:buClr>
                <a:schemeClr val="dk1"/>
              </a:buClr>
              <a:buSzPts val="275"/>
              <a:buFont typeface="Arial"/>
              <a:buNone/>
            </a:pPr>
            <a:endParaRPr sz="6000"/>
          </a:p>
          <a:p>
            <a:pPr marL="0" lvl="0" indent="0" algn="l" rtl="0">
              <a:spcBef>
                <a:spcPts val="1200"/>
              </a:spcBef>
              <a:spcAft>
                <a:spcPts val="0"/>
              </a:spcAft>
              <a:buNone/>
            </a:pPr>
            <a:endParaRPr sz="1100">
              <a:latin typeface="Arial"/>
              <a:ea typeface="Arial"/>
              <a:cs typeface="Arial"/>
              <a:sym typeface="Arial"/>
            </a:endParaRPr>
          </a:p>
          <a:p>
            <a:pPr marL="0" lvl="0" indent="0" algn="l" rtl="0">
              <a:spcBef>
                <a:spcPts val="1200"/>
              </a:spcBef>
              <a:spcAft>
                <a:spcPts val="0"/>
              </a:spcAft>
              <a:buNone/>
            </a:pPr>
            <a:br>
              <a:rPr lang="en" sz="5400"/>
            </a:br>
            <a:endParaRPr sz="5400"/>
          </a:p>
          <a:p>
            <a:pPr marL="0" lvl="0" indent="0" algn="l" rtl="0">
              <a:spcBef>
                <a:spcPts val="1200"/>
              </a:spcBef>
              <a:spcAft>
                <a:spcPts val="0"/>
              </a:spcAft>
              <a:buNone/>
            </a:pPr>
            <a:endParaRPr sz="1918"/>
          </a:p>
          <a:p>
            <a:pPr marL="45720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title"/>
          </p:nvPr>
        </p:nvSpPr>
        <p:spPr>
          <a:xfrm>
            <a:off x="311700" y="141975"/>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latin typeface="Playfair Display"/>
                <a:ea typeface="Playfair Display"/>
                <a:cs typeface="Playfair Display"/>
                <a:sym typeface="Playfair Display"/>
              </a:rPr>
              <a:t>Preventing and Managing Compassion Fatigue</a:t>
            </a:r>
            <a:endParaRPr b="1">
              <a:solidFill>
                <a:schemeClr val="dk2"/>
              </a:solidFill>
              <a:latin typeface="Playfair Display"/>
              <a:ea typeface="Playfair Display"/>
              <a:cs typeface="Playfair Display"/>
              <a:sym typeface="Playfair Display"/>
            </a:endParaRPr>
          </a:p>
          <a:p>
            <a:pPr marL="0" lvl="0" indent="0" algn="ctr" rtl="0">
              <a:spcBef>
                <a:spcPts val="0"/>
              </a:spcBef>
              <a:spcAft>
                <a:spcPts val="0"/>
              </a:spcAft>
              <a:buNone/>
            </a:pPr>
            <a:r>
              <a:rPr lang="en" b="1" i="1">
                <a:solidFill>
                  <a:schemeClr val="lt2"/>
                </a:solidFill>
              </a:rPr>
              <a:t>Practice Self-Awareness</a:t>
            </a:r>
            <a:endParaRPr b="1" i="1">
              <a:solidFill>
                <a:schemeClr val="lt2"/>
              </a:solidFill>
            </a:endParaRPr>
          </a:p>
          <a:p>
            <a:pPr marL="0" lvl="0" indent="0" algn="l" rtl="0">
              <a:spcBef>
                <a:spcPts val="0"/>
              </a:spcBef>
              <a:spcAft>
                <a:spcPts val="0"/>
              </a:spcAft>
              <a:buNone/>
            </a:pPr>
            <a:endParaRPr/>
          </a:p>
        </p:txBody>
      </p:sp>
      <p:sp>
        <p:nvSpPr>
          <p:cNvPr id="179" name="Google Shape;179;p31"/>
          <p:cNvSpPr txBox="1">
            <a:spLocks noGrp="1"/>
          </p:cNvSpPr>
          <p:nvPr>
            <p:ph type="body" idx="1"/>
          </p:nvPr>
        </p:nvSpPr>
        <p:spPr>
          <a:xfrm>
            <a:off x="311700" y="629675"/>
            <a:ext cx="8520600" cy="42813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dirty="0"/>
          </a:p>
          <a:p>
            <a:pPr marL="0" lvl="0" indent="0" algn="l" rtl="0">
              <a:spcBef>
                <a:spcPts val="1200"/>
              </a:spcBef>
              <a:spcAft>
                <a:spcPts val="0"/>
              </a:spcAft>
              <a:buNone/>
            </a:pPr>
            <a:endParaRPr dirty="0"/>
          </a:p>
          <a:p>
            <a:pPr marL="457200" lvl="0" indent="-317500" algn="l" rtl="0">
              <a:spcBef>
                <a:spcPts val="1200"/>
              </a:spcBef>
              <a:spcAft>
                <a:spcPts val="0"/>
              </a:spcAft>
              <a:buSzPct val="100000"/>
              <a:buChar char="●"/>
            </a:pPr>
            <a:r>
              <a:rPr lang="en" sz="5600" b="1" dirty="0"/>
              <a:t>Daily check-ins with yourself.</a:t>
            </a:r>
            <a:r>
              <a:rPr lang="en" sz="5600" dirty="0"/>
              <a:t> </a:t>
            </a:r>
            <a:endParaRPr sz="5600" dirty="0"/>
          </a:p>
          <a:p>
            <a:pPr marL="457200" lvl="0" indent="0" algn="l" rtl="0">
              <a:spcBef>
                <a:spcPts val="1200"/>
              </a:spcBef>
              <a:spcAft>
                <a:spcPts val="0"/>
              </a:spcAft>
              <a:buNone/>
            </a:pPr>
            <a:r>
              <a:rPr lang="en" sz="5600" dirty="0"/>
              <a:t>Pause and ask, “How am I feeling physically, emotionally, and mentally right now?” or “What emotions am I carrying from my work today?”</a:t>
            </a:r>
            <a:endParaRPr sz="5600" dirty="0"/>
          </a:p>
          <a:p>
            <a:pPr marL="457200" lvl="0" indent="-317500" algn="l" rtl="0">
              <a:spcBef>
                <a:spcPts val="1200"/>
              </a:spcBef>
              <a:spcAft>
                <a:spcPts val="0"/>
              </a:spcAft>
              <a:buSzPct val="100000"/>
              <a:buChar char="●"/>
            </a:pPr>
            <a:r>
              <a:rPr lang="en" sz="5600" b="1" dirty="0"/>
              <a:t>Recognize early warning signs	</a:t>
            </a:r>
            <a:endParaRPr sz="5600" b="1" dirty="0"/>
          </a:p>
          <a:p>
            <a:pPr marL="914400" lvl="1" indent="-317500" algn="l" rtl="0">
              <a:spcBef>
                <a:spcPts val="0"/>
              </a:spcBef>
              <a:spcAft>
                <a:spcPts val="0"/>
              </a:spcAft>
              <a:buSzPct val="100000"/>
              <a:buChar char="○"/>
            </a:pPr>
            <a:r>
              <a:rPr lang="en" sz="5600" dirty="0"/>
              <a:t>Notice irritability, withdrawal, or physical symptoms (headaches, exhaustions) and name them as signals, not personal failing.</a:t>
            </a:r>
            <a:endParaRPr sz="5600" dirty="0"/>
          </a:p>
          <a:p>
            <a:pPr marL="457200" lvl="0" indent="-317500" algn="l" rtl="0">
              <a:spcBef>
                <a:spcPts val="1000"/>
              </a:spcBef>
              <a:spcAft>
                <a:spcPts val="0"/>
              </a:spcAft>
              <a:buSzPct val="100000"/>
              <a:buChar char="●"/>
            </a:pPr>
            <a:r>
              <a:rPr lang="en" sz="5600" b="1" dirty="0"/>
              <a:t>Journaling</a:t>
            </a:r>
            <a:endParaRPr sz="5600" b="1" dirty="0"/>
          </a:p>
          <a:p>
            <a:pPr marL="457200" lvl="0" indent="0" algn="l" rtl="0">
              <a:spcBef>
                <a:spcPts val="0"/>
              </a:spcBef>
              <a:spcAft>
                <a:spcPts val="0"/>
              </a:spcAft>
              <a:buNone/>
            </a:pPr>
            <a:r>
              <a:rPr lang="en" sz="5600" dirty="0"/>
              <a:t>Write short reflections about cases, emotions, and reactions to help separate what belongs to you versus what you’re carrying from others.</a:t>
            </a:r>
            <a:endParaRPr sz="5600" dirty="0"/>
          </a:p>
          <a:p>
            <a:pPr marL="457200" lvl="0" indent="-317500" algn="l" rtl="0">
              <a:spcBef>
                <a:spcPts val="1200"/>
              </a:spcBef>
              <a:spcAft>
                <a:spcPts val="0"/>
              </a:spcAft>
              <a:buSzPct val="100000"/>
              <a:buChar char="●"/>
            </a:pPr>
            <a:r>
              <a:rPr lang="en" sz="5600" b="1" dirty="0"/>
              <a:t>Mind-Body Awareness</a:t>
            </a:r>
            <a:endParaRPr sz="5600" b="1" dirty="0"/>
          </a:p>
          <a:p>
            <a:pPr marL="914400" lvl="1" indent="-317500" algn="l" rtl="0">
              <a:spcBef>
                <a:spcPts val="0"/>
              </a:spcBef>
              <a:spcAft>
                <a:spcPts val="0"/>
              </a:spcAft>
              <a:buSzPct val="100000"/>
              <a:buChar char="○"/>
            </a:pPr>
            <a:r>
              <a:rPr lang="en" sz="5600" dirty="0"/>
              <a:t>Use breathing, stretching and mindfulness practices to reconnect with your own state before and after difficult interactions</a:t>
            </a:r>
            <a:endParaRPr sz="5600" dirty="0"/>
          </a:p>
          <a:p>
            <a:pPr marL="457200" lvl="0" indent="-317500" algn="l" rtl="0">
              <a:spcBef>
                <a:spcPts val="1000"/>
              </a:spcBef>
              <a:spcAft>
                <a:spcPts val="0"/>
              </a:spcAft>
              <a:buSzPct val="100000"/>
              <a:buChar char="●"/>
            </a:pPr>
            <a:r>
              <a:rPr lang="en" sz="5600" b="1" dirty="0"/>
              <a:t>Boundary Reflection</a:t>
            </a:r>
            <a:endParaRPr sz="5600" b="1" dirty="0"/>
          </a:p>
          <a:p>
            <a:pPr marL="914400" lvl="1" indent="-314325" algn="l" rtl="0">
              <a:spcBef>
                <a:spcPts val="0"/>
              </a:spcBef>
              <a:spcAft>
                <a:spcPts val="0"/>
              </a:spcAft>
              <a:buSzPct val="96429"/>
              <a:buChar char="○"/>
            </a:pPr>
            <a:r>
              <a:rPr lang="en" sz="5600" dirty="0"/>
              <a:t>Ask yourself, “Am I over-identifying with this client’s situation? </a:t>
            </a:r>
            <a:r>
              <a:rPr lang="en" sz="5600"/>
              <a:t>Am I carrying more than is mine to hold?”</a:t>
            </a:r>
            <a:br>
              <a:rPr lang="en" sz="5400"/>
            </a:br>
            <a:endParaRPr sz="5400" dirty="0"/>
          </a:p>
          <a:p>
            <a:pPr marL="0" lvl="0" indent="0" algn="l" rtl="0">
              <a:spcBef>
                <a:spcPts val="1200"/>
              </a:spcBef>
              <a:spcAft>
                <a:spcPts val="0"/>
              </a:spcAft>
              <a:buNone/>
            </a:pPr>
            <a:endParaRPr sz="1918" dirty="0"/>
          </a:p>
          <a:p>
            <a:pPr marL="45720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accent5"/>
                </a:solidFill>
                <a:latin typeface="Playfair Display"/>
                <a:ea typeface="Playfair Display"/>
                <a:cs typeface="Playfair Display"/>
                <a:sym typeface="Playfair Display"/>
              </a:rPr>
              <a:t>Outline For Today</a:t>
            </a:r>
            <a:endParaRPr b="1">
              <a:solidFill>
                <a:schemeClr val="accent5"/>
              </a:solidFill>
              <a:latin typeface="Playfair Display"/>
              <a:ea typeface="Playfair Display"/>
              <a:cs typeface="Playfair Display"/>
              <a:sym typeface="Playfair Display"/>
            </a:endParaRPr>
          </a:p>
        </p:txBody>
      </p:sp>
      <p:sp>
        <p:nvSpPr>
          <p:cNvPr id="66" name="Google Shape;66;p14"/>
          <p:cNvSpPr txBox="1">
            <a:spLocks noGrp="1"/>
          </p:cNvSpPr>
          <p:nvPr>
            <p:ph type="body" idx="1"/>
          </p:nvPr>
        </p:nvSpPr>
        <p:spPr>
          <a:xfrm>
            <a:off x="311700" y="1413900"/>
            <a:ext cx="6652800" cy="3155100"/>
          </a:xfrm>
          <a:prstGeom prst="rect">
            <a:avLst/>
          </a:prstGeom>
        </p:spPr>
        <p:txBody>
          <a:bodyPr spcFirstLastPara="1" wrap="square" lIns="91425" tIns="91425" rIns="91425" bIns="91425" anchor="t" anchorCtr="0">
            <a:normAutofit fontScale="47500" lnSpcReduction="20000"/>
          </a:bodyPr>
          <a:lstStyle/>
          <a:p>
            <a:pPr marL="0" lvl="0" indent="0" algn="l" rtl="0">
              <a:spcBef>
                <a:spcPts val="1800"/>
              </a:spcBef>
              <a:spcAft>
                <a:spcPts val="0"/>
              </a:spcAft>
              <a:buNone/>
            </a:pPr>
            <a:endParaRPr sz="1700" b="1">
              <a:latin typeface="Arial"/>
              <a:ea typeface="Arial"/>
              <a:cs typeface="Arial"/>
              <a:sym typeface="Arial"/>
            </a:endParaRPr>
          </a:p>
          <a:p>
            <a:pPr marL="457200" lvl="0" indent="-330907" algn="l" rtl="0">
              <a:spcBef>
                <a:spcPts val="1200"/>
              </a:spcBef>
              <a:spcAft>
                <a:spcPts val="0"/>
              </a:spcAft>
              <a:buSzPct val="100000"/>
              <a:buFont typeface="Old Standard TT"/>
              <a:buAutoNum type="arabicPeriod"/>
            </a:pPr>
            <a:r>
              <a:rPr lang="en" sz="3392"/>
              <a:t>The Emotional Reality of Child Welfare Work</a:t>
            </a:r>
            <a:br>
              <a:rPr lang="en" sz="3392"/>
            </a:br>
            <a:endParaRPr sz="3392"/>
          </a:p>
          <a:p>
            <a:pPr marL="457200" lvl="0" indent="-330907" algn="l" rtl="0">
              <a:spcBef>
                <a:spcPts val="0"/>
              </a:spcBef>
              <a:spcAft>
                <a:spcPts val="0"/>
              </a:spcAft>
              <a:buSzPct val="100000"/>
              <a:buFont typeface="Old Standard TT"/>
              <a:buAutoNum type="arabicPeriod"/>
            </a:pPr>
            <a:r>
              <a:rPr lang="en" sz="3392"/>
              <a:t>What Compassion Fatigue Is</a:t>
            </a:r>
            <a:br>
              <a:rPr lang="en" sz="3392"/>
            </a:br>
            <a:endParaRPr sz="3392"/>
          </a:p>
          <a:p>
            <a:pPr marL="457200" lvl="0" indent="-330907" algn="l" rtl="0">
              <a:spcBef>
                <a:spcPts val="0"/>
              </a:spcBef>
              <a:spcAft>
                <a:spcPts val="0"/>
              </a:spcAft>
              <a:buSzPct val="100000"/>
              <a:buFont typeface="Old Standard TT"/>
              <a:buAutoNum type="arabicPeriod"/>
            </a:pPr>
            <a:r>
              <a:rPr lang="en" sz="3392"/>
              <a:t>Signs and Impacts</a:t>
            </a:r>
            <a:br>
              <a:rPr lang="en" sz="3392"/>
            </a:br>
            <a:endParaRPr sz="3392"/>
          </a:p>
          <a:p>
            <a:pPr marL="457200" lvl="0" indent="-330907" algn="l" rtl="0">
              <a:spcBef>
                <a:spcPts val="0"/>
              </a:spcBef>
              <a:spcAft>
                <a:spcPts val="0"/>
              </a:spcAft>
              <a:buSzPct val="100000"/>
              <a:buFont typeface="Old Standard TT"/>
              <a:buAutoNum type="arabicPeriod"/>
            </a:pPr>
            <a:r>
              <a:rPr lang="en" sz="3392"/>
              <a:t>Prevention and Management Strategies</a:t>
            </a:r>
            <a:br>
              <a:rPr lang="en" sz="3392"/>
            </a:br>
            <a:endParaRPr sz="3392"/>
          </a:p>
          <a:p>
            <a:pPr marL="457200" lvl="0" indent="-330907" algn="l" rtl="0">
              <a:spcBef>
                <a:spcPts val="0"/>
              </a:spcBef>
              <a:spcAft>
                <a:spcPts val="0"/>
              </a:spcAft>
              <a:buSzPct val="100000"/>
              <a:buFont typeface="Old Standard TT"/>
              <a:buAutoNum type="arabicPeriod"/>
            </a:pPr>
            <a:r>
              <a:rPr lang="en" sz="3392"/>
              <a:t>Practical Tools for Sustaining Yourself in the Work</a:t>
            </a:r>
            <a:endParaRPr sz="3392"/>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67" name="Google Shape;67;p14"/>
          <p:cNvPicPr preferRelativeResize="0"/>
          <p:nvPr/>
        </p:nvPicPr>
        <p:blipFill>
          <a:blip r:embed="rId3">
            <a:alphaModFix/>
          </a:blip>
          <a:stretch>
            <a:fillRect/>
          </a:stretch>
        </p:blipFill>
        <p:spPr>
          <a:xfrm>
            <a:off x="6456338" y="282713"/>
            <a:ext cx="2143125" cy="2143125"/>
          </a:xfrm>
          <a:prstGeom prst="rect">
            <a:avLst/>
          </a:prstGeom>
          <a:noFill/>
          <a:ln w="3810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2. Use Support and Reflective Practice (Talk About It)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311700" y="141975"/>
            <a:ext cx="8520600" cy="925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latin typeface="Playfair Display"/>
                <a:ea typeface="Playfair Display"/>
                <a:cs typeface="Playfair Display"/>
                <a:sym typeface="Playfair Display"/>
              </a:rPr>
              <a:t>Support &amp; Reflective Practice </a:t>
            </a:r>
            <a:endParaRPr b="1" i="1">
              <a:solidFill>
                <a:schemeClr val="lt2"/>
              </a:solidFill>
            </a:endParaRPr>
          </a:p>
          <a:p>
            <a:pPr marL="0" lvl="0" indent="0" algn="l" rtl="0">
              <a:spcBef>
                <a:spcPts val="0"/>
              </a:spcBef>
              <a:spcAft>
                <a:spcPts val="0"/>
              </a:spcAft>
              <a:buNone/>
            </a:pPr>
            <a:endParaRPr/>
          </a:p>
        </p:txBody>
      </p:sp>
      <p:sp>
        <p:nvSpPr>
          <p:cNvPr id="190" name="Google Shape;190;p33"/>
          <p:cNvSpPr txBox="1">
            <a:spLocks noGrp="1"/>
          </p:cNvSpPr>
          <p:nvPr>
            <p:ph type="body" idx="1"/>
          </p:nvPr>
        </p:nvSpPr>
        <p:spPr>
          <a:xfrm>
            <a:off x="311700" y="629675"/>
            <a:ext cx="8520600" cy="42813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6800" b="1"/>
              <a:t>Why It Matters:</a:t>
            </a:r>
            <a:r>
              <a:rPr lang="en" sz="6800"/>
              <a:t> </a:t>
            </a:r>
            <a:r>
              <a:rPr lang="en" sz="6400"/>
              <a:t>What is shared can be processed. What is held alone often builds.</a:t>
            </a:r>
            <a:endParaRPr sz="6800"/>
          </a:p>
          <a:p>
            <a:pPr marL="0" lvl="0" indent="0" algn="l" rtl="0">
              <a:spcBef>
                <a:spcPts val="1200"/>
              </a:spcBef>
              <a:spcAft>
                <a:spcPts val="0"/>
              </a:spcAft>
              <a:buNone/>
            </a:pPr>
            <a:r>
              <a:rPr lang="en" sz="6400"/>
              <a:t>Child welfare work is not meant to be processed alone. Reflection helps you separate your thoughts and emotions from the work itself.</a:t>
            </a:r>
            <a:endParaRPr sz="6400"/>
          </a:p>
          <a:p>
            <a:pPr marL="0" lvl="0" indent="0" algn="l" rtl="0">
              <a:spcBef>
                <a:spcPts val="1200"/>
              </a:spcBef>
              <a:spcAft>
                <a:spcPts val="0"/>
              </a:spcAft>
              <a:buNone/>
            </a:pPr>
            <a:r>
              <a:rPr lang="en" sz="6400"/>
              <a:t>Without it:</a:t>
            </a:r>
            <a:endParaRPr sz="6400"/>
          </a:p>
          <a:p>
            <a:pPr marL="457200" lvl="0" indent="-330200" algn="l" rtl="0">
              <a:spcBef>
                <a:spcPts val="1200"/>
              </a:spcBef>
              <a:spcAft>
                <a:spcPts val="0"/>
              </a:spcAft>
              <a:buSzPct val="100000"/>
              <a:buFont typeface="Old Standard TT"/>
              <a:buChar char="●"/>
            </a:pPr>
            <a:r>
              <a:rPr lang="en" sz="6400"/>
              <a:t>Emotional experiences stay internalized</a:t>
            </a:r>
            <a:endParaRPr sz="6400"/>
          </a:p>
          <a:p>
            <a:pPr marL="457200" lvl="0" indent="-330200" algn="l" rtl="0">
              <a:spcBef>
                <a:spcPts val="0"/>
              </a:spcBef>
              <a:spcAft>
                <a:spcPts val="0"/>
              </a:spcAft>
              <a:buSzPct val="100000"/>
              <a:buFont typeface="Old Standard TT"/>
              <a:buChar char="●"/>
            </a:pPr>
            <a:r>
              <a:rPr lang="en" sz="6400"/>
              <a:t>Perspective narrows (“I’m failing,” “Nothing is working”)</a:t>
            </a:r>
            <a:endParaRPr sz="6400"/>
          </a:p>
          <a:p>
            <a:pPr marL="457200" lvl="0" indent="-330200" algn="l" rtl="0">
              <a:spcBef>
                <a:spcPts val="0"/>
              </a:spcBef>
              <a:spcAft>
                <a:spcPts val="0"/>
              </a:spcAft>
              <a:buSzPct val="100000"/>
              <a:buFont typeface="Arial"/>
              <a:buChar char="●"/>
            </a:pPr>
            <a:r>
              <a:rPr lang="en" sz="6400"/>
              <a:t>Increased engagement in cognitive distortions (see list </a:t>
            </a:r>
            <a:r>
              <a:rPr lang="en" sz="6400" u="sng">
                <a:solidFill>
                  <a:schemeClr val="hlink"/>
                </a:solidFill>
                <a:hlinkClick r:id="rId3"/>
              </a:rPr>
              <a:t>https://www.uth.edu/studenthealth/assets/docs/scs/cognitive-distortions.pdf</a:t>
            </a:r>
            <a:r>
              <a:rPr lang="en" sz="6400"/>
              <a:t>)</a:t>
            </a:r>
            <a:endParaRPr sz="6400"/>
          </a:p>
          <a:p>
            <a:pPr marL="457200" lvl="0" indent="-330200" algn="l" rtl="0">
              <a:spcBef>
                <a:spcPts val="0"/>
              </a:spcBef>
              <a:spcAft>
                <a:spcPts val="0"/>
              </a:spcAft>
              <a:buSzPct val="100000"/>
              <a:buFont typeface="Arial"/>
              <a:buChar char="●"/>
            </a:pPr>
            <a:r>
              <a:rPr lang="en" sz="6400"/>
              <a:t>Isolation increases risk of burnout</a:t>
            </a:r>
            <a:endParaRPr sz="6400"/>
          </a:p>
          <a:p>
            <a:pPr marL="0" lvl="0" indent="0" algn="l" rtl="0">
              <a:spcBef>
                <a:spcPts val="1200"/>
              </a:spcBef>
              <a:spcAft>
                <a:spcPts val="0"/>
              </a:spcAft>
              <a:buNone/>
            </a:pPr>
            <a:r>
              <a:rPr lang="en" sz="6400"/>
              <a:t>With it:</a:t>
            </a:r>
            <a:endParaRPr sz="6400"/>
          </a:p>
          <a:p>
            <a:pPr marL="457200" lvl="0" indent="-330200" algn="l" rtl="0">
              <a:spcBef>
                <a:spcPts val="1200"/>
              </a:spcBef>
              <a:spcAft>
                <a:spcPts val="0"/>
              </a:spcAft>
              <a:buSzPct val="100000"/>
              <a:buFont typeface="Arial"/>
              <a:buChar char="●"/>
            </a:pPr>
            <a:r>
              <a:rPr lang="en" sz="6400"/>
              <a:t>You regain perspective and shared reality</a:t>
            </a:r>
            <a:endParaRPr sz="6400"/>
          </a:p>
          <a:p>
            <a:pPr marL="457200" lvl="0" indent="-330200" algn="l" rtl="0">
              <a:spcBef>
                <a:spcPts val="0"/>
              </a:spcBef>
              <a:spcAft>
                <a:spcPts val="0"/>
              </a:spcAft>
              <a:buSzPct val="100000"/>
              <a:buFont typeface="Old Standard TT"/>
              <a:buChar char="●"/>
            </a:pPr>
            <a:r>
              <a:rPr lang="en" sz="6400"/>
              <a:t>You can release what isn’t yours to carry</a:t>
            </a:r>
            <a:endParaRPr sz="6400"/>
          </a:p>
          <a:p>
            <a:pPr marL="457200" lvl="0" indent="-330200" algn="l" rtl="0">
              <a:spcBef>
                <a:spcPts val="0"/>
              </a:spcBef>
              <a:spcAft>
                <a:spcPts val="0"/>
              </a:spcAft>
              <a:buSzPct val="100000"/>
              <a:buFont typeface="Arial"/>
              <a:buChar char="●"/>
            </a:pPr>
            <a:r>
              <a:rPr lang="en" sz="6400"/>
              <a:t>Emotional load is distributed, not absorbed</a:t>
            </a:r>
            <a:endParaRPr sz="6400"/>
          </a:p>
          <a:p>
            <a:pPr marL="0" lvl="0" indent="0" algn="l" rtl="0">
              <a:spcBef>
                <a:spcPts val="1200"/>
              </a:spcBef>
              <a:spcAft>
                <a:spcPts val="0"/>
              </a:spcAft>
              <a:buNone/>
            </a:pPr>
            <a:endParaRPr sz="6400" b="1"/>
          </a:p>
          <a:p>
            <a:pPr marL="0" lvl="0" indent="0" algn="l" rtl="0">
              <a:spcBef>
                <a:spcPts val="1200"/>
              </a:spcBef>
              <a:spcAft>
                <a:spcPts val="0"/>
              </a:spcAft>
              <a:buNone/>
            </a:pPr>
            <a:endParaRPr sz="6400"/>
          </a:p>
          <a:p>
            <a:pPr marL="381000" marR="381000" lvl="0" indent="0" algn="l" rtl="0">
              <a:spcBef>
                <a:spcPts val="1200"/>
              </a:spcBef>
              <a:spcAft>
                <a:spcPts val="0"/>
              </a:spcAft>
              <a:buNone/>
            </a:pPr>
            <a:endParaRPr sz="6000"/>
          </a:p>
          <a:p>
            <a:pPr marL="0" lvl="0" indent="0" algn="l" rtl="0">
              <a:spcBef>
                <a:spcPts val="1200"/>
              </a:spcBef>
              <a:spcAft>
                <a:spcPts val="0"/>
              </a:spcAft>
              <a:buNone/>
            </a:pPr>
            <a:endParaRPr sz="1100">
              <a:latin typeface="Arial"/>
              <a:ea typeface="Arial"/>
              <a:cs typeface="Arial"/>
              <a:sym typeface="Arial"/>
            </a:endParaRPr>
          </a:p>
          <a:p>
            <a:pPr marL="0" lvl="0" indent="0" algn="l" rtl="0">
              <a:spcBef>
                <a:spcPts val="1200"/>
              </a:spcBef>
              <a:spcAft>
                <a:spcPts val="0"/>
              </a:spcAft>
              <a:buNone/>
            </a:pPr>
            <a:br>
              <a:rPr lang="en" sz="5400"/>
            </a:br>
            <a:endParaRPr sz="5400"/>
          </a:p>
          <a:p>
            <a:pPr marL="0" lvl="0" indent="0" algn="l" rtl="0">
              <a:spcBef>
                <a:spcPts val="1200"/>
              </a:spcBef>
              <a:spcAft>
                <a:spcPts val="0"/>
              </a:spcAft>
              <a:buNone/>
            </a:pPr>
            <a:endParaRPr sz="1918"/>
          </a:p>
          <a:p>
            <a:pPr marL="45720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4"/>
          <p:cNvSpPr txBox="1">
            <a:spLocks noGrp="1"/>
          </p:cNvSpPr>
          <p:nvPr>
            <p:ph type="title"/>
          </p:nvPr>
        </p:nvSpPr>
        <p:spPr>
          <a:xfrm>
            <a:off x="311700" y="213525"/>
            <a:ext cx="8520600" cy="626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2"/>
                </a:solidFill>
              </a:rPr>
              <a:t>Preventing and Managing Compassion Fatigue</a:t>
            </a:r>
            <a:endParaRPr b="1">
              <a:solidFill>
                <a:schemeClr val="dk2"/>
              </a:solidFill>
            </a:endParaRPr>
          </a:p>
          <a:p>
            <a:pPr marL="0" lvl="0" indent="0" algn="ctr" rtl="0">
              <a:spcBef>
                <a:spcPts val="0"/>
              </a:spcBef>
              <a:spcAft>
                <a:spcPts val="0"/>
              </a:spcAft>
              <a:buNone/>
            </a:pPr>
            <a:r>
              <a:rPr lang="en" sz="3089" b="1" i="1">
                <a:solidFill>
                  <a:schemeClr val="lt2"/>
                </a:solidFill>
              </a:rPr>
              <a:t>External Reflective Practices &amp; Support</a:t>
            </a:r>
            <a:endParaRPr sz="3089" b="1" i="1">
              <a:solidFill>
                <a:schemeClr val="lt2"/>
              </a:solidFill>
            </a:endParaRPr>
          </a:p>
          <a:p>
            <a:pPr marL="0" lvl="0" indent="0" algn="l" rtl="0">
              <a:spcBef>
                <a:spcPts val="0"/>
              </a:spcBef>
              <a:spcAft>
                <a:spcPts val="0"/>
              </a:spcAft>
              <a:buNone/>
            </a:pPr>
            <a:endParaRPr/>
          </a:p>
        </p:txBody>
      </p:sp>
      <p:sp>
        <p:nvSpPr>
          <p:cNvPr id="196" name="Google Shape;196;p34"/>
          <p:cNvSpPr txBox="1">
            <a:spLocks noGrp="1"/>
          </p:cNvSpPr>
          <p:nvPr>
            <p:ph type="body" idx="1"/>
          </p:nvPr>
        </p:nvSpPr>
        <p:spPr>
          <a:xfrm>
            <a:off x="311700" y="1344700"/>
            <a:ext cx="8520600" cy="34842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6400" b="1"/>
              <a:t>Engaging with support:</a:t>
            </a:r>
            <a:endParaRPr sz="6400" b="1"/>
          </a:p>
          <a:p>
            <a:pPr marL="457200" lvl="0" indent="-330200" algn="l" rtl="0">
              <a:spcBef>
                <a:spcPts val="1200"/>
              </a:spcBef>
              <a:spcAft>
                <a:spcPts val="0"/>
              </a:spcAft>
              <a:buSzPct val="100000"/>
              <a:buFont typeface="Old Standard TT"/>
              <a:buChar char="●"/>
            </a:pPr>
            <a:r>
              <a:rPr lang="en" sz="6400" b="1"/>
              <a:t>Use supervision, peer support groups, and team discussions</a:t>
            </a:r>
            <a:r>
              <a:rPr lang="en" sz="6400"/>
              <a:t> to process feelings, not just logistics.</a:t>
            </a:r>
            <a:endParaRPr sz="6400"/>
          </a:p>
          <a:p>
            <a:pPr marL="914400" lvl="1" indent="-330200" algn="l" rtl="0">
              <a:spcBef>
                <a:spcPts val="0"/>
              </a:spcBef>
              <a:spcAft>
                <a:spcPts val="0"/>
              </a:spcAft>
              <a:buSzPct val="100000"/>
              <a:buFont typeface="Old Standard TT"/>
              <a:buAutoNum type="alphaLcPeriod"/>
            </a:pPr>
            <a:r>
              <a:rPr lang="en" sz="6400"/>
              <a:t>These can be formal or inform meetings.</a:t>
            </a:r>
            <a:endParaRPr sz="6400"/>
          </a:p>
          <a:p>
            <a:pPr marL="457200" lvl="0" indent="-330200" algn="l" rtl="0">
              <a:spcBef>
                <a:spcPts val="1000"/>
              </a:spcBef>
              <a:spcAft>
                <a:spcPts val="0"/>
              </a:spcAft>
              <a:buSzPct val="100000"/>
              <a:buFont typeface="Old Standard TT"/>
              <a:buChar char="●"/>
            </a:pPr>
            <a:r>
              <a:rPr lang="en" sz="6400" b="1"/>
              <a:t>Normalize vulnerability</a:t>
            </a:r>
            <a:endParaRPr sz="6400" b="1"/>
          </a:p>
          <a:p>
            <a:pPr marL="914400" lvl="1" indent="-330200" algn="l" rtl="0">
              <a:spcBef>
                <a:spcPts val="0"/>
              </a:spcBef>
              <a:spcAft>
                <a:spcPts val="0"/>
              </a:spcAft>
              <a:buSzPct val="100000"/>
              <a:buFont typeface="Old Standard TT"/>
              <a:buAutoNum type="alphaLcPeriod"/>
            </a:pPr>
            <a:r>
              <a:rPr lang="en" sz="6400"/>
              <a:t>Share moments when you felt overwhelmed, frustrated, or ineffective and explore them without shame.</a:t>
            </a:r>
            <a:endParaRPr sz="6400"/>
          </a:p>
          <a:p>
            <a:pPr marL="457200" lvl="0" indent="-330200" algn="l" rtl="0">
              <a:spcBef>
                <a:spcPts val="1000"/>
              </a:spcBef>
              <a:spcAft>
                <a:spcPts val="0"/>
              </a:spcAft>
              <a:buSzPct val="100000"/>
              <a:buFont typeface="Old Standard TT"/>
              <a:buChar char="●"/>
            </a:pPr>
            <a:r>
              <a:rPr lang="en" sz="6400" b="1"/>
              <a:t>Seek perspective</a:t>
            </a:r>
            <a:endParaRPr sz="6400" b="1"/>
          </a:p>
          <a:p>
            <a:pPr marL="914400" lvl="1" indent="-330200" algn="l" rtl="0">
              <a:spcBef>
                <a:spcPts val="0"/>
              </a:spcBef>
              <a:spcAft>
                <a:spcPts val="0"/>
              </a:spcAft>
              <a:buSzPct val="100000"/>
              <a:buFont typeface="Old Standard TT"/>
              <a:buAutoNum type="alphaLcPeriod"/>
            </a:pPr>
            <a:r>
              <a:rPr lang="en" sz="6400"/>
              <a:t>Supervisors and colleagues can help you reframe challenges, recognize what’s within your role, and release what’s beyond your control. </a:t>
            </a:r>
            <a:endParaRPr sz="6400"/>
          </a:p>
          <a:p>
            <a:pPr marL="457200" lvl="0" indent="-330200" algn="l" rtl="0">
              <a:spcBef>
                <a:spcPts val="1000"/>
              </a:spcBef>
              <a:spcAft>
                <a:spcPts val="0"/>
              </a:spcAft>
              <a:buSzPct val="100000"/>
              <a:buFont typeface="Arial"/>
              <a:buChar char="●"/>
            </a:pPr>
            <a:r>
              <a:rPr lang="en" sz="6400" b="1"/>
              <a:t>Engage in your own mental health therapy</a:t>
            </a:r>
            <a:br>
              <a:rPr lang="en" sz="6400" b="1"/>
            </a:br>
            <a:endParaRPr sz="6400" b="1"/>
          </a:p>
          <a:p>
            <a:pPr marL="0" lvl="0" indent="0" algn="l" rtl="0">
              <a:spcBef>
                <a:spcPts val="1200"/>
              </a:spcBef>
              <a:spcAft>
                <a:spcPts val="120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5"/>
          <p:cNvSpPr txBox="1">
            <a:spLocks noGrp="1"/>
          </p:cNvSpPr>
          <p:nvPr>
            <p:ph type="title"/>
          </p:nvPr>
        </p:nvSpPr>
        <p:spPr>
          <a:xfrm>
            <a:off x="311700" y="213525"/>
            <a:ext cx="8520600" cy="626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2"/>
                </a:solidFill>
              </a:rPr>
              <a:t>Preventing and Managing Compassion Fatigue</a:t>
            </a:r>
            <a:endParaRPr b="1">
              <a:solidFill>
                <a:schemeClr val="dk2"/>
              </a:solidFill>
            </a:endParaRPr>
          </a:p>
          <a:p>
            <a:pPr marL="0" lvl="0" indent="0" algn="ctr" rtl="0">
              <a:spcBef>
                <a:spcPts val="0"/>
              </a:spcBef>
              <a:spcAft>
                <a:spcPts val="0"/>
              </a:spcAft>
              <a:buNone/>
            </a:pPr>
            <a:r>
              <a:rPr lang="en" sz="3089" b="1" i="1">
                <a:solidFill>
                  <a:schemeClr val="lt2"/>
                </a:solidFill>
              </a:rPr>
              <a:t>External Reflective Practices &amp; Support</a:t>
            </a:r>
            <a:endParaRPr sz="3089" b="1" i="1">
              <a:solidFill>
                <a:schemeClr val="lt2"/>
              </a:solidFill>
            </a:endParaRPr>
          </a:p>
          <a:p>
            <a:pPr marL="0" lvl="0" indent="0" algn="ctr" rtl="0">
              <a:spcBef>
                <a:spcPts val="0"/>
              </a:spcBef>
              <a:spcAft>
                <a:spcPts val="0"/>
              </a:spcAft>
              <a:buNone/>
            </a:pPr>
            <a:endParaRPr sz="3089" b="1" i="1">
              <a:solidFill>
                <a:schemeClr val="lt2"/>
              </a:solidFill>
            </a:endParaRPr>
          </a:p>
          <a:p>
            <a:pPr marL="0" lvl="0" indent="0" algn="l" rtl="0">
              <a:spcBef>
                <a:spcPts val="0"/>
              </a:spcBef>
              <a:spcAft>
                <a:spcPts val="0"/>
              </a:spcAft>
              <a:buNone/>
            </a:pPr>
            <a:endParaRPr/>
          </a:p>
        </p:txBody>
      </p:sp>
      <p:sp>
        <p:nvSpPr>
          <p:cNvPr id="202" name="Google Shape;202;p35"/>
          <p:cNvSpPr txBox="1">
            <a:spLocks noGrp="1"/>
          </p:cNvSpPr>
          <p:nvPr>
            <p:ph type="body" idx="1"/>
          </p:nvPr>
        </p:nvSpPr>
        <p:spPr>
          <a:xfrm>
            <a:off x="311700" y="1244825"/>
            <a:ext cx="8520600" cy="35841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8000" b="1"/>
              <a:t>Why?</a:t>
            </a:r>
            <a:br>
              <a:rPr lang="en" sz="6400" b="1"/>
            </a:br>
            <a:endParaRPr sz="6400" b="1"/>
          </a:p>
          <a:p>
            <a:pPr marL="0" lvl="0" indent="0" algn="l" rtl="0">
              <a:spcBef>
                <a:spcPts val="1200"/>
              </a:spcBef>
              <a:spcAft>
                <a:spcPts val="0"/>
              </a:spcAft>
              <a:buNone/>
            </a:pPr>
            <a:r>
              <a:rPr lang="en" sz="6800" b="1"/>
              <a:t>Talking about difficult experiences helps:</a:t>
            </a:r>
            <a:endParaRPr sz="6800" b="1"/>
          </a:p>
          <a:p>
            <a:pPr marL="457200" lvl="0" indent="-330200" algn="l" rtl="0">
              <a:spcBef>
                <a:spcPts val="1200"/>
              </a:spcBef>
              <a:spcAft>
                <a:spcPts val="0"/>
              </a:spcAft>
              <a:buSzPct val="100000"/>
              <a:buFont typeface="Arial"/>
              <a:buChar char="●"/>
            </a:pPr>
            <a:r>
              <a:rPr lang="en" sz="6400"/>
              <a:t>Process emotions</a:t>
            </a:r>
            <a:br>
              <a:rPr lang="en" sz="6400"/>
            </a:br>
            <a:endParaRPr sz="6400"/>
          </a:p>
          <a:p>
            <a:pPr marL="457200" lvl="0" indent="-330200" algn="l" rtl="0">
              <a:spcBef>
                <a:spcPts val="0"/>
              </a:spcBef>
              <a:spcAft>
                <a:spcPts val="0"/>
              </a:spcAft>
              <a:buSzPct val="100000"/>
              <a:buFont typeface="Arial"/>
              <a:buChar char="●"/>
            </a:pPr>
            <a:r>
              <a:rPr lang="en" sz="6400"/>
              <a:t>Gain perspective</a:t>
            </a:r>
            <a:br>
              <a:rPr lang="en" sz="6400"/>
            </a:br>
            <a:endParaRPr sz="6400"/>
          </a:p>
          <a:p>
            <a:pPr marL="457200" lvl="0" indent="-330200" algn="l" rtl="0">
              <a:spcBef>
                <a:spcPts val="0"/>
              </a:spcBef>
              <a:spcAft>
                <a:spcPts val="0"/>
              </a:spcAft>
              <a:buSzPct val="100000"/>
              <a:buFont typeface="Arial"/>
              <a:buChar char="●"/>
            </a:pPr>
            <a:r>
              <a:rPr lang="en" sz="6400"/>
              <a:t>Reduce isolation</a:t>
            </a:r>
            <a:endParaRPr sz="6400"/>
          </a:p>
          <a:p>
            <a:pPr marL="0" lvl="0" indent="0" algn="l" rtl="0">
              <a:spcBef>
                <a:spcPts val="1200"/>
              </a:spcBef>
              <a:spcAft>
                <a:spcPts val="0"/>
              </a:spcAft>
              <a:buNone/>
            </a:pPr>
            <a:br>
              <a:rPr lang="en" sz="5400"/>
            </a:br>
            <a:endParaRPr sz="5400"/>
          </a:p>
          <a:p>
            <a:pPr marL="0" lvl="0" indent="0" algn="l" rtl="0">
              <a:spcBef>
                <a:spcPts val="1200"/>
              </a:spcBef>
              <a:spcAft>
                <a:spcPts val="0"/>
              </a:spcAft>
              <a:buClr>
                <a:schemeClr val="dk1"/>
              </a:buClr>
              <a:buSzPts val="275"/>
              <a:buFont typeface="Arial"/>
              <a:buNone/>
            </a:pPr>
            <a:r>
              <a:rPr lang="en" sz="6800" b="1" i="1"/>
              <a:t>No one should do this work alone.</a:t>
            </a:r>
            <a:endParaRPr sz="6800" b="1" i="1"/>
          </a:p>
          <a:p>
            <a:pPr marL="0" lvl="0" indent="0" algn="l" rtl="0">
              <a:spcBef>
                <a:spcPts val="1200"/>
              </a:spcBef>
              <a:spcAft>
                <a:spcPts val="0"/>
              </a:spcAft>
              <a:buNone/>
            </a:pPr>
            <a:endParaRPr sz="1918"/>
          </a:p>
          <a:p>
            <a:pPr marL="45720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03" name="Google Shape;203;p35"/>
          <p:cNvPicPr preferRelativeResize="0"/>
          <p:nvPr/>
        </p:nvPicPr>
        <p:blipFill>
          <a:blip r:embed="rId3">
            <a:alphaModFix/>
          </a:blip>
          <a:stretch>
            <a:fillRect/>
          </a:stretch>
        </p:blipFill>
        <p:spPr>
          <a:xfrm>
            <a:off x="4519550" y="1675700"/>
            <a:ext cx="4475174" cy="2983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6"/>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3. Set Emotional Boundaries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311700" y="141975"/>
            <a:ext cx="8520600" cy="925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latin typeface="Playfair Display"/>
                <a:ea typeface="Playfair Display"/>
                <a:cs typeface="Playfair Display"/>
                <a:sym typeface="Playfair Display"/>
              </a:rPr>
              <a:t>Healthy Emotional Boundaries</a:t>
            </a:r>
            <a:endParaRPr b="1" i="1">
              <a:solidFill>
                <a:schemeClr val="lt2"/>
              </a:solidFill>
            </a:endParaRPr>
          </a:p>
          <a:p>
            <a:pPr marL="0" lvl="0" indent="0" algn="l" rtl="0">
              <a:spcBef>
                <a:spcPts val="0"/>
              </a:spcBef>
              <a:spcAft>
                <a:spcPts val="0"/>
              </a:spcAft>
              <a:buNone/>
            </a:pPr>
            <a:endParaRPr/>
          </a:p>
        </p:txBody>
      </p:sp>
      <p:sp>
        <p:nvSpPr>
          <p:cNvPr id="214" name="Google Shape;214;p37"/>
          <p:cNvSpPr txBox="1">
            <a:spLocks noGrp="1"/>
          </p:cNvSpPr>
          <p:nvPr>
            <p:ph type="body" idx="1"/>
          </p:nvPr>
        </p:nvSpPr>
        <p:spPr>
          <a:xfrm>
            <a:off x="311700" y="629675"/>
            <a:ext cx="8520600" cy="42813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6800" b="1"/>
              <a:t>Why It Matters:</a:t>
            </a:r>
            <a:r>
              <a:rPr lang="en" sz="6800"/>
              <a:t> </a:t>
            </a:r>
            <a:r>
              <a:rPr lang="en" sz="6400"/>
              <a:t>Boundaries make your work and compassion sustainable.</a:t>
            </a:r>
            <a:endParaRPr sz="6800"/>
          </a:p>
          <a:p>
            <a:pPr marL="0" lvl="0" indent="0" algn="l" rtl="0">
              <a:spcBef>
                <a:spcPts val="1200"/>
              </a:spcBef>
              <a:spcAft>
                <a:spcPts val="0"/>
              </a:spcAft>
              <a:buNone/>
            </a:pPr>
            <a:r>
              <a:rPr lang="en" sz="6400"/>
              <a:t>Boundaries are what allow you to care deeply without becoming overwhelmed or over-responsible.</a:t>
            </a:r>
            <a:endParaRPr sz="6400"/>
          </a:p>
          <a:p>
            <a:pPr marL="0" lvl="0" indent="0" algn="l" rtl="0">
              <a:spcBef>
                <a:spcPts val="1200"/>
              </a:spcBef>
              <a:spcAft>
                <a:spcPts val="0"/>
              </a:spcAft>
              <a:buNone/>
            </a:pPr>
            <a:r>
              <a:rPr lang="en" sz="6400"/>
              <a:t>Without them:</a:t>
            </a:r>
            <a:endParaRPr sz="6400"/>
          </a:p>
          <a:p>
            <a:pPr marL="457200" lvl="0" indent="-330200" algn="l" rtl="0">
              <a:spcBef>
                <a:spcPts val="1200"/>
              </a:spcBef>
              <a:spcAft>
                <a:spcPts val="0"/>
              </a:spcAft>
              <a:buSzPct val="100000"/>
              <a:buFont typeface="Old Standard TT"/>
              <a:buChar char="●"/>
            </a:pPr>
            <a:r>
              <a:rPr lang="en" sz="6400"/>
              <a:t>You may over-identify with children or families</a:t>
            </a:r>
            <a:endParaRPr sz="6400"/>
          </a:p>
          <a:p>
            <a:pPr marL="457200" lvl="0" indent="-330200" algn="l" rtl="0">
              <a:spcBef>
                <a:spcPts val="0"/>
              </a:spcBef>
              <a:spcAft>
                <a:spcPts val="0"/>
              </a:spcAft>
              <a:buSzPct val="100000"/>
              <a:buFont typeface="Old Standard TT"/>
              <a:buChar char="●"/>
            </a:pPr>
            <a:r>
              <a:rPr lang="en" sz="6400"/>
              <a:t>Feel responsible for outcomes you cannot control</a:t>
            </a:r>
            <a:endParaRPr sz="6400"/>
          </a:p>
          <a:p>
            <a:pPr marL="457200" lvl="0" indent="-330200" algn="l" rtl="0">
              <a:spcBef>
                <a:spcPts val="0"/>
              </a:spcBef>
              <a:spcAft>
                <a:spcPts val="0"/>
              </a:spcAft>
              <a:buSzPct val="100000"/>
              <a:buFont typeface="Old Standard TT"/>
              <a:buChar char="●"/>
            </a:pPr>
            <a:r>
              <a:rPr lang="en" sz="6400"/>
              <a:t>Carry emotional weight outside of your role</a:t>
            </a:r>
            <a:endParaRPr sz="6400"/>
          </a:p>
          <a:p>
            <a:pPr marL="0" lvl="0" indent="0" algn="l" rtl="0">
              <a:spcBef>
                <a:spcPts val="1200"/>
              </a:spcBef>
              <a:spcAft>
                <a:spcPts val="0"/>
              </a:spcAft>
              <a:buNone/>
            </a:pPr>
            <a:r>
              <a:rPr lang="en" sz="6400"/>
              <a:t>With them:</a:t>
            </a:r>
            <a:endParaRPr sz="6400"/>
          </a:p>
          <a:p>
            <a:pPr marL="457200" lvl="0" indent="-330200" algn="l" rtl="0">
              <a:spcBef>
                <a:spcPts val="1200"/>
              </a:spcBef>
              <a:spcAft>
                <a:spcPts val="0"/>
              </a:spcAft>
              <a:buSzPct val="100000"/>
              <a:buFont typeface="Arial"/>
              <a:buChar char="●"/>
            </a:pPr>
            <a:r>
              <a:rPr lang="en" sz="6400"/>
              <a:t>You stay connected without absorbing everything</a:t>
            </a:r>
            <a:endParaRPr sz="6400"/>
          </a:p>
          <a:p>
            <a:pPr marL="457200" lvl="0" indent="-330200" algn="l" rtl="0">
              <a:spcBef>
                <a:spcPts val="0"/>
              </a:spcBef>
              <a:spcAft>
                <a:spcPts val="0"/>
              </a:spcAft>
              <a:buSzPct val="100000"/>
              <a:buFont typeface="Old Standard TT"/>
              <a:buChar char="●"/>
            </a:pPr>
            <a:r>
              <a:rPr lang="en" sz="6400"/>
              <a:t>You protect your ability to stay in the work long-term</a:t>
            </a:r>
            <a:endParaRPr sz="6400"/>
          </a:p>
          <a:p>
            <a:pPr marL="457200" lvl="0" indent="-330200" algn="l" rtl="0">
              <a:spcBef>
                <a:spcPts val="0"/>
              </a:spcBef>
              <a:spcAft>
                <a:spcPts val="0"/>
              </a:spcAft>
              <a:buSzPct val="100000"/>
              <a:buFont typeface="Arial"/>
              <a:buChar char="●"/>
            </a:pPr>
            <a:r>
              <a:rPr lang="en" sz="6400"/>
              <a:t>You maintain clarity about your role vs. the system’s role</a:t>
            </a:r>
            <a:endParaRPr sz="6400"/>
          </a:p>
          <a:p>
            <a:pPr marL="381000" marR="381000" lvl="0" indent="0" algn="l" rtl="0">
              <a:spcBef>
                <a:spcPts val="1200"/>
              </a:spcBef>
              <a:spcAft>
                <a:spcPts val="0"/>
              </a:spcAft>
              <a:buNone/>
            </a:pPr>
            <a:endParaRPr sz="6400"/>
          </a:p>
          <a:p>
            <a:pPr marL="0" lvl="0" indent="0" algn="l" rtl="0">
              <a:spcBef>
                <a:spcPts val="1200"/>
              </a:spcBef>
              <a:spcAft>
                <a:spcPts val="0"/>
              </a:spcAft>
              <a:buNone/>
            </a:pPr>
            <a:endParaRPr sz="6400"/>
          </a:p>
          <a:p>
            <a:pPr marL="0" lvl="0" indent="0" algn="l" rtl="0">
              <a:spcBef>
                <a:spcPts val="1200"/>
              </a:spcBef>
              <a:spcAft>
                <a:spcPts val="0"/>
              </a:spcAft>
              <a:buNone/>
            </a:pPr>
            <a:endParaRPr sz="6400" b="1"/>
          </a:p>
          <a:p>
            <a:pPr marL="0" lvl="0" indent="0" algn="l" rtl="0">
              <a:spcBef>
                <a:spcPts val="1200"/>
              </a:spcBef>
              <a:spcAft>
                <a:spcPts val="0"/>
              </a:spcAft>
              <a:buNone/>
            </a:pPr>
            <a:endParaRPr sz="6400"/>
          </a:p>
          <a:p>
            <a:pPr marL="381000" marR="381000" lvl="0" indent="0" algn="l" rtl="0">
              <a:spcBef>
                <a:spcPts val="1200"/>
              </a:spcBef>
              <a:spcAft>
                <a:spcPts val="0"/>
              </a:spcAft>
              <a:buNone/>
            </a:pPr>
            <a:endParaRPr sz="6000"/>
          </a:p>
          <a:p>
            <a:pPr marL="0" lvl="0" indent="0" algn="l" rtl="0">
              <a:spcBef>
                <a:spcPts val="1200"/>
              </a:spcBef>
              <a:spcAft>
                <a:spcPts val="0"/>
              </a:spcAft>
              <a:buNone/>
            </a:pPr>
            <a:endParaRPr sz="1100">
              <a:latin typeface="Arial"/>
              <a:ea typeface="Arial"/>
              <a:cs typeface="Arial"/>
              <a:sym typeface="Arial"/>
            </a:endParaRPr>
          </a:p>
          <a:p>
            <a:pPr marL="0" lvl="0" indent="0" algn="l" rtl="0">
              <a:spcBef>
                <a:spcPts val="1200"/>
              </a:spcBef>
              <a:spcAft>
                <a:spcPts val="0"/>
              </a:spcAft>
              <a:buNone/>
            </a:pPr>
            <a:br>
              <a:rPr lang="en" sz="5400"/>
            </a:br>
            <a:endParaRPr sz="5400"/>
          </a:p>
          <a:p>
            <a:pPr marL="0" lvl="0" indent="0" algn="l" rtl="0">
              <a:spcBef>
                <a:spcPts val="1200"/>
              </a:spcBef>
              <a:spcAft>
                <a:spcPts val="0"/>
              </a:spcAft>
              <a:buNone/>
            </a:pPr>
            <a:endParaRPr sz="1918"/>
          </a:p>
          <a:p>
            <a:pPr marL="45720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18"/>
        <p:cNvGrpSpPr/>
        <p:nvPr/>
      </p:nvGrpSpPr>
      <p:grpSpPr>
        <a:xfrm>
          <a:off x="0" y="0"/>
          <a:ext cx="0" cy="0"/>
          <a:chOff x="0" y="0"/>
          <a:chExt cx="0" cy="0"/>
        </a:xfrm>
      </p:grpSpPr>
      <p:sp>
        <p:nvSpPr>
          <p:cNvPr id="219" name="Google Shape;219;p38"/>
          <p:cNvSpPr txBox="1">
            <a:spLocks noGrp="1"/>
          </p:cNvSpPr>
          <p:nvPr>
            <p:ph type="title"/>
          </p:nvPr>
        </p:nvSpPr>
        <p:spPr>
          <a:xfrm>
            <a:off x="311700" y="213525"/>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i="1">
                <a:solidFill>
                  <a:schemeClr val="lt2"/>
                </a:solidFill>
              </a:rPr>
              <a:t>Emotional Boundaries:</a:t>
            </a:r>
            <a:endParaRPr b="1" i="1">
              <a:solidFill>
                <a:schemeClr val="lt2"/>
              </a:solidFill>
            </a:endParaRPr>
          </a:p>
          <a:p>
            <a:pPr marL="0" lvl="0" indent="0" algn="l" rtl="0">
              <a:spcBef>
                <a:spcPts val="0"/>
              </a:spcBef>
              <a:spcAft>
                <a:spcPts val="0"/>
              </a:spcAft>
              <a:buNone/>
            </a:pPr>
            <a:endParaRPr/>
          </a:p>
        </p:txBody>
      </p:sp>
      <p:sp>
        <p:nvSpPr>
          <p:cNvPr id="220" name="Google Shape;220;p38"/>
          <p:cNvSpPr txBox="1">
            <a:spLocks noGrp="1"/>
          </p:cNvSpPr>
          <p:nvPr>
            <p:ph type="body" idx="1"/>
          </p:nvPr>
        </p:nvSpPr>
        <p:spPr>
          <a:xfrm>
            <a:off x="215950" y="1263975"/>
            <a:ext cx="8520600" cy="3701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r>
              <a:rPr lang="en" sz="2200">
                <a:solidFill>
                  <a:srgbClr val="1F1F1F"/>
                </a:solidFill>
              </a:rPr>
              <a:t>Emotional boundaries are </a:t>
            </a:r>
            <a:r>
              <a:rPr lang="en" sz="2200">
                <a:solidFill>
                  <a:srgbClr val="040C28"/>
                </a:solidFill>
              </a:rPr>
              <a:t>the mental limits that define where your psychological space ends and another person's begins</a:t>
            </a:r>
            <a:r>
              <a:rPr lang="en" sz="2200">
                <a:solidFill>
                  <a:srgbClr val="1F1F1F"/>
                </a:solidFill>
              </a:rPr>
              <a:t>, allowing you to take ownership of your feelings while respecting others' autonomy.</a:t>
            </a:r>
            <a:endParaRPr sz="7100"/>
          </a:p>
          <a:p>
            <a:pPr marL="0" lvl="0" indent="0" algn="l" rtl="0">
              <a:spcBef>
                <a:spcPts val="1200"/>
              </a:spcBef>
              <a:spcAft>
                <a:spcPts val="0"/>
              </a:spcAft>
              <a:buNone/>
            </a:pPr>
            <a:endParaRPr sz="1918"/>
          </a:p>
          <a:p>
            <a:pPr marL="45720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21" name="Google Shape;221;p38"/>
          <p:cNvPicPr preferRelativeResize="0"/>
          <p:nvPr/>
        </p:nvPicPr>
        <p:blipFill>
          <a:blip r:embed="rId3">
            <a:alphaModFix/>
          </a:blip>
          <a:stretch>
            <a:fillRect/>
          </a:stretch>
        </p:blipFill>
        <p:spPr>
          <a:xfrm>
            <a:off x="4731438" y="2918375"/>
            <a:ext cx="2638425" cy="1733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5"/>
        <p:cNvGrpSpPr/>
        <p:nvPr/>
      </p:nvGrpSpPr>
      <p:grpSpPr>
        <a:xfrm>
          <a:off x="0" y="0"/>
          <a:ext cx="0" cy="0"/>
          <a:chOff x="0" y="0"/>
          <a:chExt cx="0" cy="0"/>
        </a:xfrm>
      </p:grpSpPr>
      <p:pic>
        <p:nvPicPr>
          <p:cNvPr id="226" name="Google Shape;226;p39"/>
          <p:cNvPicPr preferRelativeResize="0"/>
          <p:nvPr/>
        </p:nvPicPr>
        <p:blipFill>
          <a:blip r:embed="rId3">
            <a:alphaModFix/>
          </a:blip>
          <a:stretch>
            <a:fillRect/>
          </a:stretch>
        </p:blipFill>
        <p:spPr>
          <a:xfrm>
            <a:off x="2238900" y="319200"/>
            <a:ext cx="5136274" cy="430712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0"/>
          <p:cNvSpPr txBox="1">
            <a:spLocks noGrp="1"/>
          </p:cNvSpPr>
          <p:nvPr>
            <p:ph type="title"/>
          </p:nvPr>
        </p:nvSpPr>
        <p:spPr>
          <a:xfrm>
            <a:off x="311700" y="213525"/>
            <a:ext cx="8520600" cy="626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2"/>
                </a:solidFill>
              </a:rPr>
              <a:t>Preventing and Managing Compassion Fatigue</a:t>
            </a:r>
            <a:endParaRPr b="1">
              <a:solidFill>
                <a:schemeClr val="dk2"/>
              </a:solidFill>
            </a:endParaRPr>
          </a:p>
          <a:p>
            <a:pPr marL="0" lvl="0" indent="0" algn="ctr" rtl="0">
              <a:spcBef>
                <a:spcPts val="0"/>
              </a:spcBef>
              <a:spcAft>
                <a:spcPts val="0"/>
              </a:spcAft>
              <a:buNone/>
            </a:pPr>
            <a:r>
              <a:rPr lang="en" b="1" i="1">
                <a:solidFill>
                  <a:schemeClr val="lt2"/>
                </a:solidFill>
              </a:rPr>
              <a:t>Set Emotional Boundaries</a:t>
            </a:r>
            <a:endParaRPr b="1" i="1">
              <a:solidFill>
                <a:schemeClr val="lt2"/>
              </a:solidFill>
            </a:endParaRPr>
          </a:p>
          <a:p>
            <a:pPr marL="0" lvl="0" indent="0" algn="l" rtl="0">
              <a:spcBef>
                <a:spcPts val="0"/>
              </a:spcBef>
              <a:spcAft>
                <a:spcPts val="0"/>
              </a:spcAft>
              <a:buNone/>
            </a:pPr>
            <a:endParaRPr/>
          </a:p>
        </p:txBody>
      </p:sp>
      <p:sp>
        <p:nvSpPr>
          <p:cNvPr id="232" name="Google Shape;232;p40"/>
          <p:cNvSpPr txBox="1">
            <a:spLocks noGrp="1"/>
          </p:cNvSpPr>
          <p:nvPr>
            <p:ph type="body" idx="1"/>
          </p:nvPr>
        </p:nvSpPr>
        <p:spPr>
          <a:xfrm>
            <a:off x="215950" y="1263975"/>
            <a:ext cx="8520600" cy="3701400"/>
          </a:xfrm>
          <a:prstGeom prst="rect">
            <a:avLst/>
          </a:prstGeom>
        </p:spPr>
        <p:txBody>
          <a:bodyPr spcFirstLastPara="1" wrap="square" lIns="91425" tIns="91425" rIns="91425" bIns="91425" anchor="t" anchorCtr="0">
            <a:normAutofit fontScale="25000" lnSpcReduction="20000"/>
          </a:bodyPr>
          <a:lstStyle/>
          <a:p>
            <a:pPr marL="457200" lvl="0" indent="-330200" algn="l" rtl="0">
              <a:spcBef>
                <a:spcPts val="0"/>
              </a:spcBef>
              <a:spcAft>
                <a:spcPts val="0"/>
              </a:spcAft>
              <a:buSzPct val="100000"/>
              <a:buChar char="●"/>
            </a:pPr>
            <a:r>
              <a:rPr lang="en" sz="6400" b="1"/>
              <a:t>Define What Is Yours vs. Theirs</a:t>
            </a:r>
            <a:endParaRPr sz="6400" b="1"/>
          </a:p>
          <a:p>
            <a:pPr marL="914400" lvl="1" indent="-330200" algn="l" rtl="0">
              <a:spcBef>
                <a:spcPts val="0"/>
              </a:spcBef>
              <a:spcAft>
                <a:spcPts val="0"/>
              </a:spcAft>
              <a:buSzPct val="100000"/>
              <a:buChar char="○"/>
            </a:pPr>
            <a:r>
              <a:rPr lang="en" sz="6400"/>
              <a:t>Remind yourself, “I am responsible for supporting and advocating, not for fixing or controlling the outcome.”</a:t>
            </a:r>
            <a:endParaRPr sz="6400"/>
          </a:p>
          <a:p>
            <a:pPr marL="457200" lvl="0" indent="-330200" algn="l" rtl="0">
              <a:spcBef>
                <a:spcPts val="0"/>
              </a:spcBef>
              <a:spcAft>
                <a:spcPts val="0"/>
              </a:spcAft>
              <a:buSzPct val="100000"/>
              <a:buChar char="●"/>
            </a:pPr>
            <a:r>
              <a:rPr lang="en" sz="6400" b="1"/>
              <a:t>Limit Emotion Over-Identification</a:t>
            </a:r>
            <a:endParaRPr sz="6400" b="1"/>
          </a:p>
          <a:p>
            <a:pPr marL="914400" lvl="1" indent="-330200" algn="l" rtl="0">
              <a:spcBef>
                <a:spcPts val="0"/>
              </a:spcBef>
              <a:spcAft>
                <a:spcPts val="0"/>
              </a:spcAft>
              <a:buSzPct val="100000"/>
              <a:buChar char="○"/>
            </a:pPr>
            <a:r>
              <a:rPr lang="en" sz="6400"/>
              <a:t>Notice when you’re carrying a client’s pain home with you and gently set it down</a:t>
            </a:r>
            <a:endParaRPr sz="6400"/>
          </a:p>
          <a:p>
            <a:pPr marL="914400" lvl="1" indent="-330200" algn="l" rtl="0">
              <a:spcBef>
                <a:spcPts val="0"/>
              </a:spcBef>
              <a:spcAft>
                <a:spcPts val="0"/>
              </a:spcAft>
              <a:buSzPct val="100000"/>
              <a:buChar char="○"/>
            </a:pPr>
            <a:r>
              <a:rPr lang="en" sz="6400"/>
              <a:t>Container exercise</a:t>
            </a:r>
            <a:endParaRPr sz="6400"/>
          </a:p>
          <a:p>
            <a:pPr marL="457200" lvl="0" indent="-330200" algn="l" rtl="0">
              <a:spcBef>
                <a:spcPts val="0"/>
              </a:spcBef>
              <a:spcAft>
                <a:spcPts val="0"/>
              </a:spcAft>
              <a:buSzPct val="100000"/>
              <a:buChar char="●"/>
            </a:pPr>
            <a:r>
              <a:rPr lang="en" sz="6400" b="1"/>
              <a:t>Time Boundaries </a:t>
            </a:r>
            <a:endParaRPr sz="6400" b="1"/>
          </a:p>
          <a:p>
            <a:pPr marL="914400" lvl="1" indent="-330200" algn="l" rtl="0">
              <a:spcBef>
                <a:spcPts val="0"/>
              </a:spcBef>
              <a:spcAft>
                <a:spcPts val="0"/>
              </a:spcAft>
              <a:buSzPct val="100000"/>
              <a:buChar char="○"/>
            </a:pPr>
            <a:r>
              <a:rPr lang="en" sz="6400"/>
              <a:t>Give yourself permission to stop case-related calls/emails after work hours (except for emergencies).</a:t>
            </a:r>
            <a:endParaRPr sz="6400"/>
          </a:p>
          <a:p>
            <a:pPr marL="457200" lvl="0" indent="-330200" algn="l" rtl="0">
              <a:spcBef>
                <a:spcPts val="0"/>
              </a:spcBef>
              <a:spcAft>
                <a:spcPts val="0"/>
              </a:spcAft>
              <a:buSzPct val="100000"/>
              <a:buChar char="●"/>
            </a:pPr>
            <a:r>
              <a:rPr lang="en" sz="6400" b="1"/>
              <a:t>Mental Transition Rituals</a:t>
            </a:r>
            <a:endParaRPr sz="6400" b="1"/>
          </a:p>
          <a:p>
            <a:pPr marL="914400" lvl="1" indent="-330200" algn="l" rtl="0">
              <a:spcBef>
                <a:spcPts val="0"/>
              </a:spcBef>
              <a:spcAft>
                <a:spcPts val="0"/>
              </a:spcAft>
              <a:buSzPct val="100000"/>
              <a:buChar char="○"/>
            </a:pPr>
            <a:r>
              <a:rPr lang="en" sz="6400"/>
              <a:t>Do something symbolic at the end of the day to separate work from personal life</a:t>
            </a:r>
            <a:endParaRPr sz="6400"/>
          </a:p>
          <a:p>
            <a:pPr marL="1371600" lvl="2" indent="-330200" algn="l" rtl="0">
              <a:spcBef>
                <a:spcPts val="0"/>
              </a:spcBef>
              <a:spcAft>
                <a:spcPts val="0"/>
              </a:spcAft>
              <a:buSzPct val="100000"/>
              <a:buChar char="■"/>
            </a:pPr>
            <a:r>
              <a:rPr lang="en" sz="6400"/>
              <a:t>I.e. change clothes, take a short walk, have a symbolic touch point or ritual to leave work in its physical space</a:t>
            </a:r>
            <a:endParaRPr sz="6400"/>
          </a:p>
          <a:p>
            <a:pPr marL="0" lvl="0" indent="0" algn="l" rtl="0">
              <a:spcBef>
                <a:spcPts val="1200"/>
              </a:spcBef>
              <a:spcAft>
                <a:spcPts val="0"/>
              </a:spcAft>
              <a:buNone/>
            </a:pPr>
            <a:endParaRPr sz="1918"/>
          </a:p>
          <a:p>
            <a:pPr marL="45720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1"/>
          <p:cNvSpPr txBox="1">
            <a:spLocks noGrp="1"/>
          </p:cNvSpPr>
          <p:nvPr>
            <p:ph type="title"/>
          </p:nvPr>
        </p:nvSpPr>
        <p:spPr>
          <a:xfrm>
            <a:off x="311700" y="213525"/>
            <a:ext cx="8520600" cy="626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2"/>
                </a:solidFill>
              </a:rPr>
              <a:t>Preventing and Managing Compassion Fatigue</a:t>
            </a:r>
            <a:endParaRPr b="1">
              <a:solidFill>
                <a:schemeClr val="dk2"/>
              </a:solidFill>
            </a:endParaRPr>
          </a:p>
          <a:p>
            <a:pPr marL="0" lvl="0" indent="0" algn="ctr" rtl="0">
              <a:spcBef>
                <a:spcPts val="0"/>
              </a:spcBef>
              <a:spcAft>
                <a:spcPts val="0"/>
              </a:spcAft>
              <a:buNone/>
            </a:pPr>
            <a:r>
              <a:rPr lang="en" b="1" i="1">
                <a:solidFill>
                  <a:schemeClr val="lt2"/>
                </a:solidFill>
              </a:rPr>
              <a:t>Set Emotional Boundaries</a:t>
            </a:r>
            <a:endParaRPr b="1" i="1">
              <a:solidFill>
                <a:schemeClr val="lt2"/>
              </a:solidFill>
            </a:endParaRPr>
          </a:p>
          <a:p>
            <a:pPr marL="0" lvl="0" indent="0" algn="l" rtl="0">
              <a:spcBef>
                <a:spcPts val="0"/>
              </a:spcBef>
              <a:spcAft>
                <a:spcPts val="0"/>
              </a:spcAft>
              <a:buNone/>
            </a:pPr>
            <a:endParaRPr/>
          </a:p>
        </p:txBody>
      </p:sp>
      <p:sp>
        <p:nvSpPr>
          <p:cNvPr id="238" name="Google Shape;238;p41"/>
          <p:cNvSpPr txBox="1">
            <a:spLocks noGrp="1"/>
          </p:cNvSpPr>
          <p:nvPr>
            <p:ph type="body" idx="1"/>
          </p:nvPr>
        </p:nvSpPr>
        <p:spPr>
          <a:xfrm>
            <a:off x="215950" y="1344700"/>
            <a:ext cx="8520600" cy="3621000"/>
          </a:xfrm>
          <a:prstGeom prst="rect">
            <a:avLst/>
          </a:prstGeom>
        </p:spPr>
        <p:txBody>
          <a:bodyPr spcFirstLastPara="1" wrap="square" lIns="91425" tIns="91425" rIns="91425" bIns="91425" anchor="t" anchorCtr="0">
            <a:normAutofit fontScale="25000" lnSpcReduction="20000"/>
          </a:bodyPr>
          <a:lstStyle/>
          <a:p>
            <a:pPr marL="457200" lvl="0" indent="-330200" algn="l" rtl="0">
              <a:spcBef>
                <a:spcPts val="0"/>
              </a:spcBef>
              <a:spcAft>
                <a:spcPts val="0"/>
              </a:spcAft>
              <a:buSzPct val="100000"/>
              <a:buChar char="●"/>
            </a:pPr>
            <a:r>
              <a:rPr lang="en" sz="6400" b="1"/>
              <a:t>Emotional Pause Button </a:t>
            </a:r>
            <a:endParaRPr sz="6400" b="1"/>
          </a:p>
          <a:p>
            <a:pPr marL="914400" lvl="1" indent="-330200" algn="l" rtl="0">
              <a:spcBef>
                <a:spcPts val="0"/>
              </a:spcBef>
              <a:spcAft>
                <a:spcPts val="0"/>
              </a:spcAft>
              <a:buSzPct val="100000"/>
              <a:buChar char="○"/>
            </a:pPr>
            <a:r>
              <a:rPr lang="en" sz="6400"/>
              <a:t>If a conversation feels overwhelming, allow yourself to take a breath, ground yourself, or take a short break before continuing.</a:t>
            </a:r>
            <a:endParaRPr sz="6400"/>
          </a:p>
          <a:p>
            <a:pPr marL="457200" lvl="0" indent="-330200" algn="l" rtl="0">
              <a:spcBef>
                <a:spcPts val="0"/>
              </a:spcBef>
              <a:spcAft>
                <a:spcPts val="0"/>
              </a:spcAft>
              <a:buSzPct val="100000"/>
              <a:buChar char="●"/>
            </a:pPr>
            <a:r>
              <a:rPr lang="en" sz="6400" b="1"/>
              <a:t>Choose How To Disclose Personally</a:t>
            </a:r>
            <a:endParaRPr sz="6400" b="1"/>
          </a:p>
          <a:p>
            <a:pPr marL="914400" lvl="1" indent="-330200" algn="l" rtl="0">
              <a:spcBef>
                <a:spcPts val="0"/>
              </a:spcBef>
              <a:spcAft>
                <a:spcPts val="0"/>
              </a:spcAft>
              <a:buSzPct val="100000"/>
              <a:buChar char="○"/>
            </a:pPr>
            <a:r>
              <a:rPr lang="en" sz="6400"/>
              <a:t>Share warmth and empathy without oversharing your own struggles which can blur roles.</a:t>
            </a:r>
            <a:endParaRPr sz="6400"/>
          </a:p>
          <a:p>
            <a:pPr marL="457200" lvl="0" indent="-330200" algn="l" rtl="0">
              <a:spcBef>
                <a:spcPts val="0"/>
              </a:spcBef>
              <a:spcAft>
                <a:spcPts val="0"/>
              </a:spcAft>
              <a:buSzPct val="100000"/>
              <a:buChar char="●"/>
            </a:pPr>
            <a:r>
              <a:rPr lang="en" sz="6400" b="1"/>
              <a:t>Avoid “Rescuer Mode”</a:t>
            </a:r>
            <a:endParaRPr sz="6400" b="1"/>
          </a:p>
          <a:p>
            <a:pPr marL="914400" lvl="1" indent="-330200" algn="l" rtl="0">
              <a:spcBef>
                <a:spcPts val="0"/>
              </a:spcBef>
              <a:spcAft>
                <a:spcPts val="0"/>
              </a:spcAft>
              <a:buSzPct val="100000"/>
              <a:buChar char="○"/>
            </a:pPr>
            <a:r>
              <a:rPr lang="en" sz="6400"/>
              <a:t>When you find yourself trying to do more than your role allows, step back and reflect.</a:t>
            </a:r>
            <a:endParaRPr sz="6400"/>
          </a:p>
          <a:p>
            <a:pPr marL="457200" lvl="0" indent="-330200" algn="l" rtl="0">
              <a:spcBef>
                <a:spcPts val="0"/>
              </a:spcBef>
              <a:spcAft>
                <a:spcPts val="0"/>
              </a:spcAft>
              <a:buSzPct val="100000"/>
              <a:buChar char="●"/>
            </a:pPr>
            <a:r>
              <a:rPr lang="en" sz="6400" b="1"/>
              <a:t>Say No When Necessary</a:t>
            </a:r>
            <a:endParaRPr sz="6400" b="1"/>
          </a:p>
          <a:p>
            <a:pPr marL="914400" lvl="1" indent="-330200" algn="l" rtl="0">
              <a:spcBef>
                <a:spcPts val="0"/>
              </a:spcBef>
              <a:spcAft>
                <a:spcPts val="0"/>
              </a:spcAft>
              <a:buSzPct val="100000"/>
              <a:buChar char="○"/>
            </a:pPr>
            <a:r>
              <a:rPr lang="en" sz="6400"/>
              <a:t>If taking another case or responsibility would compromise your wellbeing, advocate for your limits.</a:t>
            </a:r>
            <a:endParaRPr sz="6400"/>
          </a:p>
          <a:p>
            <a:pPr marL="914400" lvl="0" indent="0" algn="l" rtl="0">
              <a:spcBef>
                <a:spcPts val="1200"/>
              </a:spcBef>
              <a:spcAft>
                <a:spcPts val="0"/>
              </a:spcAft>
              <a:buNone/>
            </a:pPr>
            <a:endParaRPr sz="6400"/>
          </a:p>
          <a:p>
            <a:pPr marL="0" lvl="0" indent="0" algn="ctr" rtl="0">
              <a:spcBef>
                <a:spcPts val="0"/>
              </a:spcBef>
              <a:spcAft>
                <a:spcPts val="0"/>
              </a:spcAft>
              <a:buClr>
                <a:schemeClr val="dk1"/>
              </a:buClr>
              <a:buSzPts val="275"/>
              <a:buFont typeface="Arial"/>
              <a:buNone/>
            </a:pPr>
            <a:r>
              <a:rPr lang="en" sz="6400" b="1" i="1"/>
              <a:t>Healthy boundaries help sustain long-term involvement in child welfare work.</a:t>
            </a:r>
            <a:endParaRPr sz="6400" b="1" i="1"/>
          </a:p>
          <a:p>
            <a:pPr marL="457200" lvl="0" indent="0" algn="l" rtl="0">
              <a:spcBef>
                <a:spcPts val="1200"/>
              </a:spcBef>
              <a:spcAft>
                <a:spcPts val="0"/>
              </a:spcAft>
              <a:buNone/>
            </a:pPr>
            <a:endParaRPr sz="6600"/>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accent5"/>
                </a:solidFill>
                <a:latin typeface="Playfair Display"/>
                <a:ea typeface="Playfair Display"/>
                <a:cs typeface="Playfair Display"/>
                <a:sym typeface="Playfair Display"/>
              </a:rPr>
              <a:t>Learning Objectives</a:t>
            </a:r>
            <a:endParaRPr b="1">
              <a:solidFill>
                <a:schemeClr val="accent5"/>
              </a:solidFill>
              <a:latin typeface="Playfair Display"/>
              <a:ea typeface="Playfair Display"/>
              <a:cs typeface="Playfair Display"/>
              <a:sym typeface="Playfair Display"/>
            </a:endParaRPr>
          </a:p>
        </p:txBody>
      </p:sp>
      <p:sp>
        <p:nvSpPr>
          <p:cNvPr id="73" name="Google Shape;73;p15"/>
          <p:cNvSpPr txBox="1">
            <a:spLocks noGrp="1"/>
          </p:cNvSpPr>
          <p:nvPr>
            <p:ph type="body" idx="1"/>
          </p:nvPr>
        </p:nvSpPr>
        <p:spPr>
          <a:xfrm>
            <a:off x="311700" y="1152475"/>
            <a:ext cx="8520600" cy="37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a:p>
            <a:pPr marL="0" lvl="0" indent="0" algn="l" rtl="0">
              <a:spcBef>
                <a:spcPts val="1200"/>
              </a:spcBef>
              <a:spcAft>
                <a:spcPts val="0"/>
              </a:spcAft>
              <a:buNone/>
            </a:pPr>
            <a:r>
              <a:rPr lang="en" sz="1700"/>
              <a:t>By the end of this training, participants will be able to:</a:t>
            </a:r>
            <a:endParaRPr sz="1700"/>
          </a:p>
          <a:p>
            <a:pPr marL="457200" lvl="0" indent="-311150" algn="l" rtl="0">
              <a:spcBef>
                <a:spcPts val="1200"/>
              </a:spcBef>
              <a:spcAft>
                <a:spcPts val="0"/>
              </a:spcAft>
              <a:buSzPts val="1300"/>
              <a:buFont typeface="Arial"/>
              <a:buChar char="●"/>
            </a:pPr>
            <a:r>
              <a:rPr lang="en" sz="1600"/>
              <a:t>Understand what compassion fatigue is and why it occurs in child welfare work</a:t>
            </a:r>
            <a:br>
              <a:rPr lang="en" sz="1600"/>
            </a:br>
            <a:endParaRPr sz="1600"/>
          </a:p>
          <a:p>
            <a:pPr marL="457200" lvl="0" indent="-311150" algn="l" rtl="0">
              <a:spcBef>
                <a:spcPts val="0"/>
              </a:spcBef>
              <a:spcAft>
                <a:spcPts val="0"/>
              </a:spcAft>
              <a:buSzPts val="1300"/>
              <a:buFont typeface="Arial"/>
              <a:buChar char="●"/>
            </a:pPr>
            <a:r>
              <a:rPr lang="en" sz="1600"/>
              <a:t>Recognize common signs and early warning signals</a:t>
            </a:r>
            <a:br>
              <a:rPr lang="en" sz="1600"/>
            </a:br>
            <a:endParaRPr sz="1600"/>
          </a:p>
          <a:p>
            <a:pPr marL="457200" lvl="0" indent="-311150" algn="l" rtl="0">
              <a:spcBef>
                <a:spcPts val="0"/>
              </a:spcBef>
              <a:spcAft>
                <a:spcPts val="0"/>
              </a:spcAft>
              <a:buSzPts val="1300"/>
              <a:buFont typeface="Arial"/>
              <a:buChar char="●"/>
            </a:pPr>
            <a:r>
              <a:rPr lang="en" sz="1600"/>
              <a:t>Reflect on how compassion fatigue may affect their own work and wellbeing</a:t>
            </a:r>
            <a:br>
              <a:rPr lang="en" sz="1600"/>
            </a:br>
            <a:endParaRPr sz="1600"/>
          </a:p>
          <a:p>
            <a:pPr marL="457200" lvl="0" indent="-311150" algn="l" rtl="0">
              <a:spcBef>
                <a:spcPts val="0"/>
              </a:spcBef>
              <a:spcAft>
                <a:spcPts val="0"/>
              </a:spcAft>
              <a:buSzPts val="1300"/>
              <a:buFont typeface="Arial"/>
              <a:buChar char="●"/>
            </a:pPr>
            <a:r>
              <a:rPr lang="en" sz="1600"/>
              <a:t>Identify practical strategies to prevent and manage compassion fatigue</a:t>
            </a:r>
            <a:endParaRPr sz="1600"/>
          </a:p>
          <a:p>
            <a:pPr marL="457200" lvl="0" indent="0" algn="l" rtl="0">
              <a:spcBef>
                <a:spcPts val="1200"/>
              </a:spcBef>
              <a:spcAft>
                <a:spcPts val="0"/>
              </a:spcAft>
              <a:buNone/>
            </a:pPr>
            <a:endParaRPr sz="1400"/>
          </a:p>
          <a:p>
            <a:pPr marL="0" lvl="0" indent="0" algn="l" rtl="0">
              <a:spcBef>
                <a:spcPts val="1200"/>
              </a:spcBef>
              <a:spcAft>
                <a:spcPts val="0"/>
              </a:spcAft>
              <a:buNone/>
            </a:pPr>
            <a:endParaRPr sz="1400"/>
          </a:p>
          <a:p>
            <a:pPr marL="0" lvl="0" indent="0" algn="l" rtl="0">
              <a:spcBef>
                <a:spcPts val="1200"/>
              </a:spcBef>
              <a:spcAft>
                <a:spcPts val="1200"/>
              </a:spcAft>
              <a:buNone/>
            </a:pPr>
            <a:endParaRPr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311700" y="213525"/>
            <a:ext cx="8520600" cy="626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2"/>
                </a:solidFill>
              </a:rPr>
              <a:t>Preventing and Managing Compassion Fatigue</a:t>
            </a:r>
            <a:endParaRPr b="1">
              <a:solidFill>
                <a:schemeClr val="dk2"/>
              </a:solidFill>
            </a:endParaRPr>
          </a:p>
          <a:p>
            <a:pPr marL="0" lvl="0" indent="0" algn="ctr" rtl="0">
              <a:spcBef>
                <a:spcPts val="0"/>
              </a:spcBef>
              <a:spcAft>
                <a:spcPts val="0"/>
              </a:spcAft>
              <a:buClr>
                <a:schemeClr val="dk1"/>
              </a:buClr>
              <a:buSzPct val="36667"/>
              <a:buFont typeface="Arial"/>
              <a:buNone/>
            </a:pPr>
            <a:r>
              <a:rPr lang="en" b="1" i="1">
                <a:solidFill>
                  <a:schemeClr val="lt2"/>
                </a:solidFill>
              </a:rPr>
              <a:t>Set Emotional Boundaries</a:t>
            </a:r>
            <a:endParaRPr b="1">
              <a:solidFill>
                <a:schemeClr val="dk2"/>
              </a:solidFill>
            </a:endParaRPr>
          </a:p>
          <a:p>
            <a:pPr marL="0" lvl="0" indent="0" algn="l" rtl="0">
              <a:spcBef>
                <a:spcPts val="0"/>
              </a:spcBef>
              <a:spcAft>
                <a:spcPts val="0"/>
              </a:spcAft>
              <a:buNone/>
            </a:pPr>
            <a:endParaRPr/>
          </a:p>
        </p:txBody>
      </p:sp>
      <p:sp>
        <p:nvSpPr>
          <p:cNvPr id="244" name="Google Shape;244;p42"/>
          <p:cNvSpPr txBox="1">
            <a:spLocks noGrp="1"/>
          </p:cNvSpPr>
          <p:nvPr>
            <p:ph type="body" idx="1"/>
          </p:nvPr>
        </p:nvSpPr>
        <p:spPr>
          <a:xfrm>
            <a:off x="215950" y="1354275"/>
            <a:ext cx="8520600" cy="3611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endParaRPr/>
          </a:p>
          <a:p>
            <a:pPr marL="457200" lvl="0" indent="0" algn="ctr" rtl="0">
              <a:spcBef>
                <a:spcPts val="1200"/>
              </a:spcBef>
              <a:spcAft>
                <a:spcPts val="0"/>
              </a:spcAft>
              <a:buNone/>
            </a:pPr>
            <a:r>
              <a:rPr lang="en" sz="6000" b="1"/>
              <a:t>Let’s practice: Container Exercise</a:t>
            </a:r>
            <a:endParaRPr sz="6000"/>
          </a:p>
          <a:p>
            <a:pPr marL="0" lvl="0" indent="0" algn="l" rtl="0">
              <a:spcBef>
                <a:spcPts val="1200"/>
              </a:spcBef>
              <a:spcAft>
                <a:spcPts val="0"/>
              </a:spcAft>
              <a:buNone/>
            </a:pPr>
            <a:endParaRPr sz="1918"/>
          </a:p>
          <a:p>
            <a:pPr marL="45720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45" name="Google Shape;245;p42"/>
          <p:cNvPicPr preferRelativeResize="0"/>
          <p:nvPr/>
        </p:nvPicPr>
        <p:blipFill>
          <a:blip r:embed="rId3">
            <a:alphaModFix/>
          </a:blip>
          <a:stretch>
            <a:fillRect/>
          </a:stretch>
        </p:blipFill>
        <p:spPr>
          <a:xfrm>
            <a:off x="80075" y="2839100"/>
            <a:ext cx="3189876" cy="21265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3"/>
          <p:cNvSpPr txBox="1">
            <a:spLocks noGrp="1"/>
          </p:cNvSpPr>
          <p:nvPr>
            <p:ph type="title"/>
          </p:nvPr>
        </p:nvSpPr>
        <p:spPr>
          <a:xfrm>
            <a:off x="311700" y="213525"/>
            <a:ext cx="8520600" cy="626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2"/>
                </a:solidFill>
              </a:rPr>
              <a:t>Brief Grounding Exercise </a:t>
            </a:r>
            <a:endParaRPr b="1" i="1">
              <a:solidFill>
                <a:schemeClr val="lt2"/>
              </a:solidFill>
            </a:endParaRPr>
          </a:p>
          <a:p>
            <a:pPr marL="0" lvl="0" indent="0" algn="l" rtl="0">
              <a:spcBef>
                <a:spcPts val="0"/>
              </a:spcBef>
              <a:spcAft>
                <a:spcPts val="0"/>
              </a:spcAft>
              <a:buNone/>
            </a:pPr>
            <a:endParaRPr/>
          </a:p>
        </p:txBody>
      </p:sp>
      <p:sp>
        <p:nvSpPr>
          <p:cNvPr id="251" name="Google Shape;251;p43"/>
          <p:cNvSpPr txBox="1">
            <a:spLocks noGrp="1"/>
          </p:cNvSpPr>
          <p:nvPr>
            <p:ph type="body" idx="1"/>
          </p:nvPr>
        </p:nvSpPr>
        <p:spPr>
          <a:xfrm>
            <a:off x="215950" y="1090975"/>
            <a:ext cx="8520600" cy="38748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8150" b="1"/>
              <a:t>Container Exercise</a:t>
            </a:r>
            <a:endParaRPr sz="8150" b="1"/>
          </a:p>
          <a:p>
            <a:pPr marL="0" lvl="0" indent="0" algn="l" rtl="0">
              <a:spcBef>
                <a:spcPts val="1200"/>
              </a:spcBef>
              <a:spcAft>
                <a:spcPts val="0"/>
              </a:spcAft>
              <a:buNone/>
            </a:pPr>
            <a:r>
              <a:rPr lang="en" sz="6550"/>
              <a:t>Imagine placing the difficult emotions or images from your work into a container.</a:t>
            </a:r>
            <a:endParaRPr sz="6550"/>
          </a:p>
          <a:p>
            <a:pPr marL="0" lvl="0" indent="0" algn="l" rtl="0">
              <a:spcBef>
                <a:spcPts val="1200"/>
              </a:spcBef>
              <a:spcAft>
                <a:spcPts val="0"/>
              </a:spcAft>
              <a:buNone/>
            </a:pPr>
            <a:r>
              <a:rPr lang="en" sz="6550"/>
              <a:t>The container can be:</a:t>
            </a:r>
            <a:endParaRPr sz="6550"/>
          </a:p>
          <a:p>
            <a:pPr marL="457200" lvl="0" indent="-332581" algn="l" rtl="0">
              <a:spcBef>
                <a:spcPts val="1200"/>
              </a:spcBef>
              <a:spcAft>
                <a:spcPts val="0"/>
              </a:spcAft>
              <a:buSzPct val="100000"/>
              <a:buFont typeface="Old Standard TT"/>
              <a:buChar char="●"/>
            </a:pPr>
            <a:r>
              <a:rPr lang="en" sz="6550"/>
              <a:t>a box</a:t>
            </a:r>
            <a:endParaRPr sz="6550"/>
          </a:p>
          <a:p>
            <a:pPr marL="457200" lvl="0" indent="-332581" algn="l" rtl="0">
              <a:spcBef>
                <a:spcPts val="0"/>
              </a:spcBef>
              <a:spcAft>
                <a:spcPts val="0"/>
              </a:spcAft>
              <a:buSzPct val="100000"/>
              <a:buFont typeface="Old Standard TT"/>
              <a:buChar char="●"/>
            </a:pPr>
            <a:r>
              <a:rPr lang="en" sz="6550"/>
              <a:t>a vault</a:t>
            </a:r>
            <a:endParaRPr sz="6550"/>
          </a:p>
          <a:p>
            <a:pPr marL="457200" lvl="0" indent="-332581" algn="l" rtl="0">
              <a:spcBef>
                <a:spcPts val="0"/>
              </a:spcBef>
              <a:spcAft>
                <a:spcPts val="0"/>
              </a:spcAft>
              <a:buSzPct val="100000"/>
              <a:buFont typeface="Old Standard TT"/>
              <a:buChar char="●"/>
            </a:pPr>
            <a:r>
              <a:rPr lang="en" sz="6550"/>
              <a:t>a file cabinet</a:t>
            </a:r>
            <a:endParaRPr sz="6550"/>
          </a:p>
          <a:p>
            <a:pPr marL="0" lvl="0" indent="0" algn="l" rtl="0">
              <a:spcBef>
                <a:spcPts val="1200"/>
              </a:spcBef>
              <a:spcAft>
                <a:spcPts val="0"/>
              </a:spcAft>
              <a:buNone/>
            </a:pPr>
            <a:r>
              <a:rPr lang="en" sz="6550"/>
              <a:t>You can close it and remind yourself:</a:t>
            </a:r>
            <a:endParaRPr sz="6550"/>
          </a:p>
          <a:p>
            <a:pPr marL="381000" marR="381000" lvl="0" indent="0" algn="l" rtl="0">
              <a:spcBef>
                <a:spcPts val="1200"/>
              </a:spcBef>
              <a:spcAft>
                <a:spcPts val="0"/>
              </a:spcAft>
              <a:buNone/>
            </a:pPr>
            <a:r>
              <a:rPr lang="en" sz="6550"/>
              <a:t>I can return to this when needed, but I do not have to carry it all the time.</a:t>
            </a:r>
            <a:endParaRPr sz="6550"/>
          </a:p>
          <a:p>
            <a:pPr marL="0" lvl="0" indent="0" algn="ctr" rtl="0">
              <a:spcBef>
                <a:spcPts val="1200"/>
              </a:spcBef>
              <a:spcAft>
                <a:spcPts val="0"/>
              </a:spcAft>
              <a:buNone/>
            </a:pPr>
            <a:endParaRPr sz="6400" b="1"/>
          </a:p>
          <a:p>
            <a:pPr marL="457200" lvl="0" indent="0" algn="l" rtl="0">
              <a:spcBef>
                <a:spcPts val="1200"/>
              </a:spcBef>
              <a:spcAft>
                <a:spcPts val="0"/>
              </a:spcAft>
              <a:buNone/>
            </a:pPr>
            <a:endParaRPr sz="6600"/>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4"/>
          <p:cNvSpPr txBox="1">
            <a:spLocks noGrp="1"/>
          </p:cNvSpPr>
          <p:nvPr>
            <p:ph type="title"/>
          </p:nvPr>
        </p:nvSpPr>
        <p:spPr>
          <a:xfrm>
            <a:off x="490250" y="526350"/>
            <a:ext cx="8059500" cy="4090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400" i="1"/>
              <a:t>“I care deeply, and I don’t carry everything.” </a:t>
            </a:r>
            <a:endParaRPr sz="5400" i="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5"/>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4. Consistent Self-Care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6"/>
          <p:cNvSpPr txBox="1">
            <a:spLocks noGrp="1"/>
          </p:cNvSpPr>
          <p:nvPr>
            <p:ph type="title"/>
          </p:nvPr>
        </p:nvSpPr>
        <p:spPr>
          <a:xfrm>
            <a:off x="311700" y="141975"/>
            <a:ext cx="8520600" cy="925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latin typeface="Playfair Display"/>
                <a:ea typeface="Playfair Display"/>
                <a:cs typeface="Playfair Display"/>
                <a:sym typeface="Playfair Display"/>
              </a:rPr>
              <a:t>Consistent Self-Care</a:t>
            </a:r>
            <a:endParaRPr b="1" i="1">
              <a:solidFill>
                <a:schemeClr val="lt2"/>
              </a:solidFill>
            </a:endParaRPr>
          </a:p>
          <a:p>
            <a:pPr marL="0" lvl="0" indent="0" algn="l" rtl="0">
              <a:spcBef>
                <a:spcPts val="0"/>
              </a:spcBef>
              <a:spcAft>
                <a:spcPts val="0"/>
              </a:spcAft>
              <a:buNone/>
            </a:pPr>
            <a:endParaRPr/>
          </a:p>
        </p:txBody>
      </p:sp>
      <p:sp>
        <p:nvSpPr>
          <p:cNvPr id="267" name="Google Shape;267;p46"/>
          <p:cNvSpPr txBox="1">
            <a:spLocks noGrp="1"/>
          </p:cNvSpPr>
          <p:nvPr>
            <p:ph type="body" idx="1"/>
          </p:nvPr>
        </p:nvSpPr>
        <p:spPr>
          <a:xfrm>
            <a:off x="311700" y="629675"/>
            <a:ext cx="8520600" cy="42813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6800" b="1"/>
              <a:t>Why It Matters:</a:t>
            </a:r>
            <a:r>
              <a:rPr lang="en" sz="6800"/>
              <a:t> </a:t>
            </a:r>
            <a:r>
              <a:rPr lang="en" sz="6400"/>
              <a:t>You cannot continuously give from a system that isn’t being replenished.</a:t>
            </a:r>
            <a:endParaRPr sz="6800"/>
          </a:p>
          <a:p>
            <a:pPr marL="0" lvl="0" indent="0" algn="l" rtl="0">
              <a:spcBef>
                <a:spcPts val="1200"/>
              </a:spcBef>
              <a:spcAft>
                <a:spcPts val="0"/>
              </a:spcAft>
              <a:buNone/>
            </a:pPr>
            <a:r>
              <a:rPr lang="en" sz="6400"/>
              <a:t>Self-care is not about comfort. It is about restoring capacity after emotional output.</a:t>
            </a:r>
            <a:endParaRPr sz="6400"/>
          </a:p>
          <a:p>
            <a:pPr marL="0" lvl="0" indent="0" algn="l" rtl="0">
              <a:spcBef>
                <a:spcPts val="1200"/>
              </a:spcBef>
              <a:spcAft>
                <a:spcPts val="0"/>
              </a:spcAft>
              <a:buNone/>
            </a:pPr>
            <a:r>
              <a:rPr lang="en" sz="6400"/>
              <a:t>Without it:</a:t>
            </a:r>
            <a:endParaRPr sz="6400"/>
          </a:p>
          <a:p>
            <a:pPr marL="457200" lvl="0" indent="-330200" algn="l" rtl="0">
              <a:spcBef>
                <a:spcPts val="1200"/>
              </a:spcBef>
              <a:spcAft>
                <a:spcPts val="0"/>
              </a:spcAft>
              <a:buSzPct val="100000"/>
              <a:buFont typeface="Old Standard TT"/>
              <a:buChar char="●"/>
            </a:pPr>
            <a:r>
              <a:rPr lang="en" sz="6400"/>
              <a:t>Stress becomes cumulative</a:t>
            </a:r>
            <a:endParaRPr sz="6400"/>
          </a:p>
          <a:p>
            <a:pPr marL="457200" lvl="0" indent="-330200" algn="l" rtl="0">
              <a:spcBef>
                <a:spcPts val="0"/>
              </a:spcBef>
              <a:spcAft>
                <a:spcPts val="0"/>
              </a:spcAft>
              <a:buSzPct val="100000"/>
              <a:buFont typeface="Old Standard TT"/>
              <a:buChar char="●"/>
            </a:pPr>
            <a:r>
              <a:rPr lang="en" sz="6400"/>
              <a:t>Physical and emotional resources deplete</a:t>
            </a:r>
            <a:endParaRPr sz="6400"/>
          </a:p>
          <a:p>
            <a:pPr marL="457200" lvl="0" indent="-330200" algn="l" rtl="0">
              <a:spcBef>
                <a:spcPts val="0"/>
              </a:spcBef>
              <a:spcAft>
                <a:spcPts val="0"/>
              </a:spcAft>
              <a:buSzPct val="100000"/>
              <a:buFont typeface="Old Standard TT"/>
              <a:buChar char="●"/>
            </a:pPr>
            <a:r>
              <a:rPr lang="en" sz="6400"/>
              <a:t>Recovery never fully happens</a:t>
            </a:r>
            <a:endParaRPr sz="6400"/>
          </a:p>
          <a:p>
            <a:pPr marL="0" lvl="0" indent="0" algn="l" rtl="0">
              <a:spcBef>
                <a:spcPts val="1200"/>
              </a:spcBef>
              <a:spcAft>
                <a:spcPts val="0"/>
              </a:spcAft>
              <a:buNone/>
            </a:pPr>
            <a:r>
              <a:rPr lang="en" sz="6400"/>
              <a:t>With it:</a:t>
            </a:r>
            <a:endParaRPr sz="6400"/>
          </a:p>
          <a:p>
            <a:pPr marL="457200" lvl="0" indent="-330200" algn="l" rtl="0">
              <a:spcBef>
                <a:spcPts val="1200"/>
              </a:spcBef>
              <a:spcAft>
                <a:spcPts val="0"/>
              </a:spcAft>
              <a:buSzPct val="100000"/>
              <a:buFont typeface="Old Standard TT"/>
              <a:buChar char="●"/>
            </a:pPr>
            <a:r>
              <a:rPr lang="en" sz="6400"/>
              <a:t>Your nervous system resets</a:t>
            </a:r>
            <a:endParaRPr sz="6400"/>
          </a:p>
          <a:p>
            <a:pPr marL="457200" lvl="0" indent="-330200" algn="l" rtl="0">
              <a:spcBef>
                <a:spcPts val="0"/>
              </a:spcBef>
              <a:spcAft>
                <a:spcPts val="0"/>
              </a:spcAft>
              <a:buSzPct val="100000"/>
              <a:buFont typeface="Arial"/>
              <a:buChar char="●"/>
            </a:pPr>
            <a:r>
              <a:rPr lang="en" sz="6400"/>
              <a:t>You maintain the energy required to stay engaged</a:t>
            </a:r>
            <a:endParaRPr sz="6400"/>
          </a:p>
          <a:p>
            <a:pPr marL="457200" lvl="0" indent="-330200" algn="l" rtl="0">
              <a:spcBef>
                <a:spcPts val="0"/>
              </a:spcBef>
              <a:spcAft>
                <a:spcPts val="0"/>
              </a:spcAft>
              <a:buSzPct val="100000"/>
              <a:buFont typeface="Old Standard TT"/>
              <a:buChar char="●"/>
            </a:pPr>
            <a:r>
              <a:rPr lang="en" sz="6400"/>
              <a:t>You reduce long-term risk of burnout and detachment</a:t>
            </a:r>
            <a:endParaRPr sz="6400"/>
          </a:p>
          <a:p>
            <a:pPr marL="381000" marR="381000" lvl="0" indent="0" algn="l" rtl="0">
              <a:spcBef>
                <a:spcPts val="1200"/>
              </a:spcBef>
              <a:spcAft>
                <a:spcPts val="0"/>
              </a:spcAft>
              <a:buNone/>
            </a:pPr>
            <a:endParaRPr sz="6400"/>
          </a:p>
          <a:p>
            <a:pPr marL="0" lvl="0" indent="0" algn="l" rtl="0">
              <a:spcBef>
                <a:spcPts val="1200"/>
              </a:spcBef>
              <a:spcAft>
                <a:spcPts val="0"/>
              </a:spcAft>
              <a:buNone/>
            </a:pPr>
            <a:endParaRPr sz="6400"/>
          </a:p>
          <a:p>
            <a:pPr marL="381000" marR="381000" lvl="0" indent="0" algn="l" rtl="0">
              <a:spcBef>
                <a:spcPts val="1200"/>
              </a:spcBef>
              <a:spcAft>
                <a:spcPts val="0"/>
              </a:spcAft>
              <a:buNone/>
            </a:pPr>
            <a:endParaRPr sz="6400"/>
          </a:p>
          <a:p>
            <a:pPr marL="0" lvl="0" indent="0" algn="l" rtl="0">
              <a:spcBef>
                <a:spcPts val="1200"/>
              </a:spcBef>
              <a:spcAft>
                <a:spcPts val="0"/>
              </a:spcAft>
              <a:buNone/>
            </a:pPr>
            <a:endParaRPr sz="6400"/>
          </a:p>
          <a:p>
            <a:pPr marL="0" lvl="0" indent="0" algn="l" rtl="0">
              <a:spcBef>
                <a:spcPts val="1200"/>
              </a:spcBef>
              <a:spcAft>
                <a:spcPts val="0"/>
              </a:spcAft>
              <a:buNone/>
            </a:pPr>
            <a:endParaRPr sz="6400" b="1"/>
          </a:p>
          <a:p>
            <a:pPr marL="0" lvl="0" indent="0" algn="l" rtl="0">
              <a:spcBef>
                <a:spcPts val="1200"/>
              </a:spcBef>
              <a:spcAft>
                <a:spcPts val="0"/>
              </a:spcAft>
              <a:buNone/>
            </a:pPr>
            <a:endParaRPr sz="6400"/>
          </a:p>
          <a:p>
            <a:pPr marL="381000" marR="381000" lvl="0" indent="0" algn="l" rtl="0">
              <a:spcBef>
                <a:spcPts val="1200"/>
              </a:spcBef>
              <a:spcAft>
                <a:spcPts val="0"/>
              </a:spcAft>
              <a:buNone/>
            </a:pPr>
            <a:endParaRPr sz="6000"/>
          </a:p>
          <a:p>
            <a:pPr marL="0" lvl="0" indent="0" algn="l" rtl="0">
              <a:spcBef>
                <a:spcPts val="1200"/>
              </a:spcBef>
              <a:spcAft>
                <a:spcPts val="0"/>
              </a:spcAft>
              <a:buNone/>
            </a:pPr>
            <a:endParaRPr sz="1100">
              <a:latin typeface="Arial"/>
              <a:ea typeface="Arial"/>
              <a:cs typeface="Arial"/>
              <a:sym typeface="Arial"/>
            </a:endParaRPr>
          </a:p>
          <a:p>
            <a:pPr marL="0" lvl="0" indent="0" algn="l" rtl="0">
              <a:spcBef>
                <a:spcPts val="1200"/>
              </a:spcBef>
              <a:spcAft>
                <a:spcPts val="0"/>
              </a:spcAft>
              <a:buNone/>
            </a:pPr>
            <a:br>
              <a:rPr lang="en" sz="5400"/>
            </a:br>
            <a:endParaRPr sz="5400"/>
          </a:p>
          <a:p>
            <a:pPr marL="0" lvl="0" indent="0" algn="l" rtl="0">
              <a:spcBef>
                <a:spcPts val="1200"/>
              </a:spcBef>
              <a:spcAft>
                <a:spcPts val="0"/>
              </a:spcAft>
              <a:buNone/>
            </a:pPr>
            <a:endParaRPr sz="1918"/>
          </a:p>
          <a:p>
            <a:pPr marL="45720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7"/>
          <p:cNvSpPr txBox="1">
            <a:spLocks noGrp="1"/>
          </p:cNvSpPr>
          <p:nvPr>
            <p:ph type="title"/>
          </p:nvPr>
        </p:nvSpPr>
        <p:spPr>
          <a:xfrm>
            <a:off x="311700" y="9040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rPr>
              <a:t>Preventing and Managing Compassion Fatigue</a:t>
            </a:r>
            <a:endParaRPr b="1">
              <a:solidFill>
                <a:schemeClr val="dk2"/>
              </a:solidFill>
            </a:endParaRPr>
          </a:p>
          <a:p>
            <a:pPr marL="0" lvl="0" indent="0" algn="l" rtl="0">
              <a:spcBef>
                <a:spcPts val="0"/>
              </a:spcBef>
              <a:spcAft>
                <a:spcPts val="0"/>
              </a:spcAft>
              <a:buNone/>
            </a:pPr>
            <a:r>
              <a:rPr lang="en" b="1" i="1">
                <a:solidFill>
                  <a:schemeClr val="lt2"/>
                </a:solidFill>
              </a:rPr>
              <a:t>Engage in Regular Self-Care</a:t>
            </a:r>
            <a:endParaRPr b="1" i="1">
              <a:solidFill>
                <a:schemeClr val="lt2"/>
              </a:solidFill>
            </a:endParaRPr>
          </a:p>
          <a:p>
            <a:pPr marL="0" lvl="0" indent="0" algn="l" rtl="0">
              <a:spcBef>
                <a:spcPts val="0"/>
              </a:spcBef>
              <a:spcAft>
                <a:spcPts val="0"/>
              </a:spcAft>
              <a:buNone/>
            </a:pPr>
            <a:endParaRPr/>
          </a:p>
        </p:txBody>
      </p:sp>
      <p:pic>
        <p:nvPicPr>
          <p:cNvPr id="273" name="Google Shape;273;p47"/>
          <p:cNvPicPr preferRelativeResize="0"/>
          <p:nvPr/>
        </p:nvPicPr>
        <p:blipFill>
          <a:blip r:embed="rId3">
            <a:alphaModFix/>
          </a:blip>
          <a:stretch>
            <a:fillRect/>
          </a:stretch>
        </p:blipFill>
        <p:spPr>
          <a:xfrm>
            <a:off x="4964825" y="812800"/>
            <a:ext cx="3867475" cy="4109175"/>
          </a:xfrm>
          <a:prstGeom prst="rect">
            <a:avLst/>
          </a:prstGeom>
          <a:noFill/>
          <a:ln>
            <a:noFill/>
          </a:ln>
        </p:spPr>
      </p:pic>
      <p:sp>
        <p:nvSpPr>
          <p:cNvPr id="274" name="Google Shape;274;p47"/>
          <p:cNvSpPr txBox="1"/>
          <p:nvPr/>
        </p:nvSpPr>
        <p:spPr>
          <a:xfrm>
            <a:off x="46750" y="1537800"/>
            <a:ext cx="4797600" cy="206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300" b="1">
                <a:latin typeface="Lato"/>
                <a:ea typeface="Lato"/>
                <a:cs typeface="Lato"/>
                <a:sym typeface="Lato"/>
              </a:rPr>
              <a:t>Link: </a:t>
            </a:r>
            <a:r>
              <a:rPr lang="en" sz="2300" u="sng">
                <a:solidFill>
                  <a:schemeClr val="lt2"/>
                </a:solidFill>
                <a:latin typeface="Lato"/>
                <a:ea typeface="Lato"/>
                <a:cs typeface="Lato"/>
                <a:sym typeface="Lato"/>
                <a:hlinkClick r:id="rId4">
                  <a:extLst>
                    <a:ext uri="{A12FA001-AC4F-418D-AE19-62706E023703}">
                      <ahyp:hlinkClr xmlns:ahyp="http://schemas.microsoft.com/office/drawing/2018/hyperlinkcolor" val="tx"/>
                    </a:ext>
                  </a:extLst>
                </a:hlinkClick>
              </a:rPr>
              <a:t>Self-Care Test</a:t>
            </a:r>
            <a:endParaRPr sz="2300">
              <a:solidFill>
                <a:schemeClr val="lt2"/>
              </a:solidFill>
              <a:latin typeface="Lato"/>
              <a:ea typeface="Lato"/>
              <a:cs typeface="Lato"/>
              <a:sym typeface="Lato"/>
            </a:endParaRPr>
          </a:p>
          <a:p>
            <a:pPr marL="0" lvl="0" indent="0" algn="l" rtl="0">
              <a:lnSpc>
                <a:spcPct val="115000"/>
              </a:lnSpc>
              <a:spcBef>
                <a:spcPts val="1200"/>
              </a:spcBef>
              <a:spcAft>
                <a:spcPts val="0"/>
              </a:spcAft>
              <a:buNone/>
            </a:pPr>
            <a:r>
              <a:rPr lang="en" sz="2300" b="1">
                <a:solidFill>
                  <a:schemeClr val="dk1"/>
                </a:solidFill>
                <a:latin typeface="Lato"/>
                <a:ea typeface="Lato"/>
                <a:cs typeface="Lato"/>
                <a:sym typeface="Lato"/>
              </a:rPr>
              <a:t>Link:</a:t>
            </a:r>
            <a:r>
              <a:rPr lang="en" sz="2300">
                <a:solidFill>
                  <a:schemeClr val="lt2"/>
                </a:solidFill>
                <a:latin typeface="Lato"/>
                <a:ea typeface="Lato"/>
                <a:cs typeface="Lato"/>
                <a:sym typeface="Lato"/>
              </a:rPr>
              <a:t> </a:t>
            </a:r>
            <a:r>
              <a:rPr lang="en" sz="2300" u="sng">
                <a:solidFill>
                  <a:schemeClr val="lt2"/>
                </a:solidFill>
                <a:latin typeface="Lato"/>
                <a:ea typeface="Lato"/>
                <a:cs typeface="Lato"/>
                <a:sym typeface="Lato"/>
                <a:hlinkClick r:id="rId5">
                  <a:extLst>
                    <a:ext uri="{A12FA001-AC4F-418D-AE19-62706E023703}">
                      <ahyp:hlinkClr xmlns:ahyp="http://schemas.microsoft.com/office/drawing/2018/hyperlinkcolor" val="tx"/>
                    </a:ext>
                  </a:extLst>
                </a:hlinkClick>
              </a:rPr>
              <a:t>Self-Care Assessment | Therapist Aid</a:t>
            </a:r>
            <a:endParaRPr sz="2300">
              <a:solidFill>
                <a:schemeClr val="lt2"/>
              </a:solidFill>
              <a:latin typeface="Lato"/>
              <a:ea typeface="Lato"/>
              <a:cs typeface="Lato"/>
              <a:sym typeface="Lato"/>
            </a:endParaRPr>
          </a:p>
          <a:p>
            <a:pPr marL="0" lvl="0" indent="0" algn="l" rtl="0">
              <a:lnSpc>
                <a:spcPct val="115000"/>
              </a:lnSpc>
              <a:spcBef>
                <a:spcPts val="1200"/>
              </a:spcBef>
              <a:spcAft>
                <a:spcPts val="1200"/>
              </a:spcAft>
              <a:buNone/>
            </a:pPr>
            <a:endParaRPr sz="2300">
              <a:solidFill>
                <a:schemeClr val="dk2"/>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6667"/>
              <a:buFont typeface="Arial"/>
              <a:buNone/>
            </a:pPr>
            <a:r>
              <a:rPr lang="en" b="1">
                <a:solidFill>
                  <a:schemeClr val="dk2"/>
                </a:solidFill>
              </a:rPr>
              <a:t>Preventing and Managing Compassion Fatigue</a:t>
            </a:r>
            <a:endParaRPr b="1">
              <a:solidFill>
                <a:schemeClr val="dk2"/>
              </a:solidFill>
            </a:endParaRPr>
          </a:p>
          <a:p>
            <a:pPr marL="0" lvl="0" indent="0" algn="ctr" rtl="0">
              <a:spcBef>
                <a:spcPts val="0"/>
              </a:spcBef>
              <a:spcAft>
                <a:spcPts val="0"/>
              </a:spcAft>
              <a:buClr>
                <a:schemeClr val="dk1"/>
              </a:buClr>
              <a:buSzPct val="36667"/>
              <a:buFont typeface="Arial"/>
              <a:buNone/>
            </a:pPr>
            <a:r>
              <a:rPr lang="en" b="1" i="1">
                <a:solidFill>
                  <a:schemeClr val="lt2"/>
                </a:solidFill>
              </a:rPr>
              <a:t>Engage in Regular Self-Care</a:t>
            </a:r>
            <a:endParaRPr b="1">
              <a:solidFill>
                <a:schemeClr val="dk2"/>
              </a:solidFill>
            </a:endParaRPr>
          </a:p>
          <a:p>
            <a:pPr marL="0" lvl="0" indent="0" algn="l" rtl="0">
              <a:spcBef>
                <a:spcPts val="0"/>
              </a:spcBef>
              <a:spcAft>
                <a:spcPts val="0"/>
              </a:spcAft>
              <a:buNone/>
            </a:pPr>
            <a:endParaRPr/>
          </a:p>
        </p:txBody>
      </p:sp>
      <p:sp>
        <p:nvSpPr>
          <p:cNvPr id="280" name="Google Shape;280;p48"/>
          <p:cNvSpPr txBox="1">
            <a:spLocks noGrp="1"/>
          </p:cNvSpPr>
          <p:nvPr>
            <p:ph type="body" idx="1"/>
          </p:nvPr>
        </p:nvSpPr>
        <p:spPr>
          <a:xfrm>
            <a:off x="311700" y="1621450"/>
            <a:ext cx="3999900" cy="33972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6400" b="1"/>
              <a:t>Physical</a:t>
            </a:r>
            <a:endParaRPr sz="6400" b="1"/>
          </a:p>
          <a:p>
            <a:pPr marL="457200" lvl="0" indent="-330200" algn="l" rtl="0">
              <a:spcBef>
                <a:spcPts val="1200"/>
              </a:spcBef>
              <a:spcAft>
                <a:spcPts val="0"/>
              </a:spcAft>
              <a:buSzPct val="100000"/>
              <a:buFont typeface="Old Standard TT"/>
              <a:buChar char="●"/>
            </a:pPr>
            <a:r>
              <a:rPr lang="en" sz="6400"/>
              <a:t>Sleep</a:t>
            </a:r>
            <a:endParaRPr sz="6400"/>
          </a:p>
          <a:p>
            <a:pPr marL="457200" lvl="0" indent="-330200" algn="l" rtl="0">
              <a:spcBef>
                <a:spcPts val="0"/>
              </a:spcBef>
              <a:spcAft>
                <a:spcPts val="0"/>
              </a:spcAft>
              <a:buSzPct val="100000"/>
              <a:buFont typeface="Old Standard TT"/>
              <a:buChar char="●"/>
            </a:pPr>
            <a:r>
              <a:rPr lang="en" sz="6400"/>
              <a:t>Nutrition</a:t>
            </a:r>
            <a:endParaRPr sz="6400"/>
          </a:p>
          <a:p>
            <a:pPr marL="457200" lvl="0" indent="-330200" algn="l" rtl="0">
              <a:spcBef>
                <a:spcPts val="0"/>
              </a:spcBef>
              <a:spcAft>
                <a:spcPts val="0"/>
              </a:spcAft>
              <a:buSzPct val="100000"/>
              <a:buFont typeface="Old Standard TT"/>
              <a:buChar char="●"/>
            </a:pPr>
            <a:r>
              <a:rPr lang="en" sz="6400"/>
              <a:t>Movement</a:t>
            </a:r>
            <a:endParaRPr sz="6400"/>
          </a:p>
          <a:p>
            <a:pPr marL="0" lvl="0" indent="0" algn="l" rtl="0">
              <a:spcBef>
                <a:spcPts val="1200"/>
              </a:spcBef>
              <a:spcAft>
                <a:spcPts val="0"/>
              </a:spcAft>
              <a:buNone/>
            </a:pPr>
            <a:r>
              <a:rPr lang="en" sz="6400" b="1"/>
              <a:t>Emotional</a:t>
            </a:r>
            <a:endParaRPr sz="6400" b="1"/>
          </a:p>
          <a:p>
            <a:pPr marL="457200" lvl="0" indent="-330200" algn="l" rtl="0">
              <a:spcBef>
                <a:spcPts val="1200"/>
              </a:spcBef>
              <a:spcAft>
                <a:spcPts val="0"/>
              </a:spcAft>
              <a:buSzPct val="100000"/>
              <a:buFont typeface="Old Standard TT"/>
              <a:buChar char="●"/>
            </a:pPr>
            <a:r>
              <a:rPr lang="en" sz="6400"/>
              <a:t>Journaling</a:t>
            </a:r>
            <a:endParaRPr sz="6400"/>
          </a:p>
          <a:p>
            <a:pPr marL="457200" lvl="0" indent="-330200" algn="l" rtl="0">
              <a:spcBef>
                <a:spcPts val="0"/>
              </a:spcBef>
              <a:spcAft>
                <a:spcPts val="0"/>
              </a:spcAft>
              <a:buSzPct val="100000"/>
              <a:buFont typeface="Old Standard TT"/>
              <a:buChar char="●"/>
            </a:pPr>
            <a:r>
              <a:rPr lang="en" sz="6400"/>
              <a:t>Therapy</a:t>
            </a:r>
            <a:endParaRPr sz="6400"/>
          </a:p>
          <a:p>
            <a:pPr marL="457200" lvl="0" indent="-330200" algn="l" rtl="0">
              <a:spcBef>
                <a:spcPts val="0"/>
              </a:spcBef>
              <a:spcAft>
                <a:spcPts val="0"/>
              </a:spcAft>
              <a:buSzPct val="100000"/>
              <a:buFont typeface="Old Standard TT"/>
              <a:buChar char="●"/>
            </a:pPr>
            <a:r>
              <a:rPr lang="en" sz="6400"/>
              <a:t>Mindfulness</a:t>
            </a:r>
            <a:endParaRPr sz="6400"/>
          </a:p>
          <a:p>
            <a:pPr marL="0" lvl="0" indent="0" algn="l" rtl="0">
              <a:spcBef>
                <a:spcPts val="1200"/>
              </a:spcBef>
              <a:spcAft>
                <a:spcPts val="0"/>
              </a:spcAft>
              <a:buNone/>
            </a:pPr>
            <a:r>
              <a:rPr lang="en" sz="6400" b="1"/>
              <a:t>Social</a:t>
            </a:r>
            <a:endParaRPr sz="6400" b="1"/>
          </a:p>
          <a:p>
            <a:pPr marL="457200" lvl="0" indent="-330200" algn="l" rtl="0">
              <a:spcBef>
                <a:spcPts val="1200"/>
              </a:spcBef>
              <a:spcAft>
                <a:spcPts val="0"/>
              </a:spcAft>
              <a:buSzPct val="100000"/>
              <a:buFont typeface="Old Standard TT"/>
              <a:buChar char="●"/>
            </a:pPr>
            <a:r>
              <a:rPr lang="en" sz="6400"/>
              <a:t>Time with supportive people</a:t>
            </a:r>
            <a:endParaRPr sz="6400"/>
          </a:p>
          <a:p>
            <a:pPr marL="457200" lvl="0" indent="0" algn="l" rtl="0">
              <a:spcBef>
                <a:spcPts val="1200"/>
              </a:spcBef>
              <a:spcAft>
                <a:spcPts val="0"/>
              </a:spcAft>
              <a:buNone/>
            </a:pPr>
            <a:endParaRPr sz="3100"/>
          </a:p>
          <a:p>
            <a:pPr marL="0" lvl="0" indent="0" algn="ctr" rtl="0">
              <a:spcBef>
                <a:spcPts val="1200"/>
              </a:spcBef>
              <a:spcAft>
                <a:spcPts val="0"/>
              </a:spcAft>
              <a:buNone/>
            </a:pPr>
            <a:endParaRPr sz="6400" b="1"/>
          </a:p>
          <a:p>
            <a:pPr marL="457200" lvl="0" indent="0" algn="l" rtl="0">
              <a:spcBef>
                <a:spcPts val="1200"/>
              </a:spcBef>
              <a:spcAft>
                <a:spcPts val="0"/>
              </a:spcAft>
              <a:buNone/>
            </a:pPr>
            <a:endParaRPr sz="6600"/>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281" name="Google Shape;281;p48"/>
          <p:cNvSpPr txBox="1">
            <a:spLocks noGrp="1"/>
          </p:cNvSpPr>
          <p:nvPr>
            <p:ph type="body" idx="2"/>
          </p:nvPr>
        </p:nvSpPr>
        <p:spPr>
          <a:xfrm>
            <a:off x="4751675" y="1621450"/>
            <a:ext cx="3999900" cy="33972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sz="1600" b="1"/>
              <a:t>Cognitive</a:t>
            </a:r>
            <a:endParaRPr sz="1600" b="1"/>
          </a:p>
          <a:p>
            <a:pPr marL="457200" lvl="0" indent="-330200" algn="l" rtl="0">
              <a:spcBef>
                <a:spcPts val="1200"/>
              </a:spcBef>
              <a:spcAft>
                <a:spcPts val="0"/>
              </a:spcAft>
              <a:buSzPts val="1600"/>
              <a:buFont typeface="Old Standard TT"/>
              <a:buChar char="●"/>
            </a:pPr>
            <a:r>
              <a:rPr lang="en" sz="1600"/>
              <a:t>Creative hobbies</a:t>
            </a:r>
            <a:endParaRPr sz="1600"/>
          </a:p>
          <a:p>
            <a:pPr marL="457200" lvl="0" indent="-330200" algn="l" rtl="0">
              <a:spcBef>
                <a:spcPts val="0"/>
              </a:spcBef>
              <a:spcAft>
                <a:spcPts val="0"/>
              </a:spcAft>
              <a:buSzPts val="1600"/>
              <a:buFont typeface="Old Standard TT"/>
              <a:buChar char="●"/>
            </a:pPr>
            <a:r>
              <a:rPr lang="en" sz="1600"/>
              <a:t>Learning and reading</a:t>
            </a:r>
            <a:endParaRPr sz="1600"/>
          </a:p>
          <a:p>
            <a:pPr marL="0" lvl="0" indent="0" algn="l" rtl="0">
              <a:spcBef>
                <a:spcPts val="1200"/>
              </a:spcBef>
              <a:spcAft>
                <a:spcPts val="0"/>
              </a:spcAft>
              <a:buClr>
                <a:schemeClr val="dk1"/>
              </a:buClr>
              <a:buSzPts val="1100"/>
              <a:buFont typeface="Arial"/>
              <a:buNone/>
            </a:pPr>
            <a:r>
              <a:rPr lang="en" sz="1600" b="1"/>
              <a:t>Spiritual</a:t>
            </a:r>
            <a:endParaRPr sz="1600" b="1"/>
          </a:p>
          <a:p>
            <a:pPr marL="457200" lvl="0" indent="-330200" algn="l" rtl="0">
              <a:spcBef>
                <a:spcPts val="1200"/>
              </a:spcBef>
              <a:spcAft>
                <a:spcPts val="0"/>
              </a:spcAft>
              <a:buSzPts val="1600"/>
              <a:buFont typeface="Old Standard TT"/>
              <a:buChar char="●"/>
            </a:pPr>
            <a:r>
              <a:rPr lang="en" sz="1600"/>
              <a:t>Nature, meditation, or personal reflection</a:t>
            </a:r>
            <a:endParaRPr sz="16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2"/>
                </a:solidFill>
              </a:rPr>
              <a:t>Compassion Satisfaction</a:t>
            </a:r>
            <a:endParaRPr b="1">
              <a:solidFill>
                <a:schemeClr val="dk2"/>
              </a:solidFill>
            </a:endParaRPr>
          </a:p>
          <a:p>
            <a:pPr marL="0" lvl="0" indent="0" algn="l" rtl="0">
              <a:spcBef>
                <a:spcPts val="0"/>
              </a:spcBef>
              <a:spcAft>
                <a:spcPts val="0"/>
              </a:spcAft>
              <a:buNone/>
            </a:pPr>
            <a:endParaRPr/>
          </a:p>
        </p:txBody>
      </p:sp>
      <p:sp>
        <p:nvSpPr>
          <p:cNvPr id="287" name="Google Shape;287;p49"/>
          <p:cNvSpPr txBox="1">
            <a:spLocks noGrp="1"/>
          </p:cNvSpPr>
          <p:nvPr>
            <p:ph type="body" idx="1"/>
          </p:nvPr>
        </p:nvSpPr>
        <p:spPr>
          <a:xfrm>
            <a:off x="311700" y="998725"/>
            <a:ext cx="5376900" cy="40086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sz="6900" b="1"/>
          </a:p>
          <a:p>
            <a:pPr marL="0" lvl="0" indent="0" algn="l" rtl="0">
              <a:spcBef>
                <a:spcPts val="1200"/>
              </a:spcBef>
              <a:spcAft>
                <a:spcPts val="0"/>
              </a:spcAft>
              <a:buNone/>
            </a:pPr>
            <a:endParaRPr sz="6900"/>
          </a:p>
          <a:p>
            <a:pPr marL="0" lvl="0" indent="0" algn="l" rtl="0">
              <a:spcBef>
                <a:spcPts val="1200"/>
              </a:spcBef>
              <a:spcAft>
                <a:spcPts val="0"/>
              </a:spcAft>
              <a:buNone/>
            </a:pPr>
            <a:r>
              <a:rPr lang="en" sz="6900"/>
              <a:t>Compassion satisfaction refers to:</a:t>
            </a:r>
            <a:endParaRPr sz="6900"/>
          </a:p>
          <a:p>
            <a:pPr marL="457200" lvl="0" indent="-338138" algn="l" rtl="0">
              <a:spcBef>
                <a:spcPts val="1200"/>
              </a:spcBef>
              <a:spcAft>
                <a:spcPts val="0"/>
              </a:spcAft>
              <a:buSzPct val="100000"/>
              <a:buFont typeface="Old Standard TT"/>
              <a:buChar char="●"/>
            </a:pPr>
            <a:r>
              <a:rPr lang="en" sz="6900"/>
              <a:t>The fulfillment that comes from helping others</a:t>
            </a:r>
            <a:endParaRPr sz="6900"/>
          </a:p>
          <a:p>
            <a:pPr marL="457200" lvl="0" indent="-338138" algn="l" rtl="0">
              <a:spcBef>
                <a:spcPts val="0"/>
              </a:spcBef>
              <a:spcAft>
                <a:spcPts val="0"/>
              </a:spcAft>
              <a:buSzPct val="100000"/>
              <a:buFont typeface="Old Standard TT"/>
              <a:buChar char="●"/>
            </a:pPr>
            <a:r>
              <a:rPr lang="en" sz="6900"/>
              <a:t>Seeing progress in children and families</a:t>
            </a:r>
            <a:endParaRPr sz="6900"/>
          </a:p>
          <a:p>
            <a:pPr marL="457200" lvl="0" indent="-338138" algn="l" rtl="0">
              <a:spcBef>
                <a:spcPts val="0"/>
              </a:spcBef>
              <a:spcAft>
                <a:spcPts val="0"/>
              </a:spcAft>
              <a:buSzPct val="100000"/>
              <a:buFont typeface="Old Standard TT"/>
              <a:buChar char="●"/>
            </a:pPr>
            <a:r>
              <a:rPr lang="en" sz="6900"/>
              <a:t>Contributing to a safer and more supportive system</a:t>
            </a:r>
            <a:endParaRPr sz="6900"/>
          </a:p>
          <a:p>
            <a:pPr marL="457200" lvl="0" indent="0" algn="l" rtl="0">
              <a:spcBef>
                <a:spcPts val="1200"/>
              </a:spcBef>
              <a:spcAft>
                <a:spcPts val="0"/>
              </a:spcAft>
              <a:buNone/>
            </a:pPr>
            <a:endParaRPr sz="6900"/>
          </a:p>
          <a:p>
            <a:pPr marL="0" lvl="0" indent="0" algn="l" rtl="0">
              <a:spcBef>
                <a:spcPts val="1200"/>
              </a:spcBef>
              <a:spcAft>
                <a:spcPts val="0"/>
              </a:spcAft>
              <a:buNone/>
            </a:pPr>
            <a:r>
              <a:rPr lang="en" sz="6900"/>
              <a:t>Actively noticing these moments can strengthen resilience.</a:t>
            </a:r>
            <a:endParaRPr sz="6900"/>
          </a:p>
          <a:p>
            <a:pPr marL="457200" lvl="0" indent="0" algn="l" rtl="0">
              <a:spcBef>
                <a:spcPts val="1200"/>
              </a:spcBef>
              <a:spcAft>
                <a:spcPts val="0"/>
              </a:spcAft>
              <a:buNone/>
            </a:pPr>
            <a:endParaRPr sz="6400" b="1"/>
          </a:p>
          <a:p>
            <a:pPr marL="457200" lvl="0" indent="0" algn="l" rtl="0">
              <a:spcBef>
                <a:spcPts val="1200"/>
              </a:spcBef>
              <a:spcAft>
                <a:spcPts val="0"/>
              </a:spcAft>
              <a:buNone/>
            </a:pPr>
            <a:endParaRPr sz="3100"/>
          </a:p>
          <a:p>
            <a:pPr marL="0" lvl="0" indent="0" algn="ctr" rtl="0">
              <a:spcBef>
                <a:spcPts val="1200"/>
              </a:spcBef>
              <a:spcAft>
                <a:spcPts val="0"/>
              </a:spcAft>
              <a:buNone/>
            </a:pPr>
            <a:endParaRPr sz="6400" b="1"/>
          </a:p>
          <a:p>
            <a:pPr marL="457200" lvl="0" indent="0" algn="l" rtl="0">
              <a:spcBef>
                <a:spcPts val="1200"/>
              </a:spcBef>
              <a:spcAft>
                <a:spcPts val="0"/>
              </a:spcAft>
              <a:buNone/>
            </a:pPr>
            <a:endParaRPr sz="6600"/>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88" name="Google Shape;288;p49"/>
          <p:cNvPicPr preferRelativeResize="0"/>
          <p:nvPr/>
        </p:nvPicPr>
        <p:blipFill>
          <a:blip r:embed="rId3">
            <a:alphaModFix/>
          </a:blip>
          <a:stretch>
            <a:fillRect/>
          </a:stretch>
        </p:blipFill>
        <p:spPr>
          <a:xfrm>
            <a:off x="5688550" y="2048175"/>
            <a:ext cx="3328274" cy="2218849"/>
          </a:xfrm>
          <a:prstGeom prst="rect">
            <a:avLst/>
          </a:prstGeom>
          <a:noFill/>
          <a:ln>
            <a:noFill/>
          </a:ln>
        </p:spPr>
      </p:pic>
      <p:sp>
        <p:nvSpPr>
          <p:cNvPr id="289" name="Google Shape;289;p49"/>
          <p:cNvSpPr txBox="1"/>
          <p:nvPr/>
        </p:nvSpPr>
        <p:spPr>
          <a:xfrm>
            <a:off x="575425" y="1148650"/>
            <a:ext cx="8256900" cy="934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800">
                <a:solidFill>
                  <a:schemeClr val="dk1"/>
                </a:solidFill>
                <a:latin typeface="Old Standard TT"/>
                <a:ea typeface="Old Standard TT"/>
                <a:cs typeface="Old Standard TT"/>
                <a:sym typeface="Old Standard TT"/>
              </a:rPr>
              <a:t>Despite the challenges, many people find deep meaning in child welfare work.</a:t>
            </a:r>
            <a:endParaRPr sz="1800">
              <a:solidFill>
                <a:schemeClr val="dk1"/>
              </a:solidFill>
              <a:latin typeface="Old Standard TT"/>
              <a:ea typeface="Old Standard TT"/>
              <a:cs typeface="Old Standard TT"/>
              <a:sym typeface="Old Standard TT"/>
            </a:endParaRPr>
          </a:p>
          <a:p>
            <a:pPr marL="0" lvl="0" indent="0" algn="l" rtl="0">
              <a:spcBef>
                <a:spcPts val="1200"/>
              </a:spcBef>
              <a:spcAft>
                <a:spcPts val="0"/>
              </a:spcAft>
              <a:buNone/>
            </a:pPr>
            <a:endParaRPr sz="1800">
              <a:solidFill>
                <a:schemeClr val="dk1"/>
              </a:solidFill>
              <a:latin typeface="Old Standard TT"/>
              <a:ea typeface="Old Standard TT"/>
              <a:cs typeface="Old Standard TT"/>
              <a:sym typeface="Old Standard T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0"/>
          <p:cNvSpPr txBox="1">
            <a:spLocks noGrp="1"/>
          </p:cNvSpPr>
          <p:nvPr>
            <p:ph type="title"/>
          </p:nvPr>
        </p:nvSpPr>
        <p:spPr>
          <a:xfrm>
            <a:off x="1012050" y="526350"/>
            <a:ext cx="7119900" cy="4090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b="1">
                <a:solidFill>
                  <a:schemeClr val="lt1"/>
                </a:solidFill>
              </a:rPr>
              <a:t>Recognizing Compassion Fatigue In Practice</a:t>
            </a:r>
            <a:endParaRPr b="1">
              <a:solidFill>
                <a:schemeClr val="lt1"/>
              </a:solidFill>
            </a:endParaRPr>
          </a:p>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2400"/>
              </a:spcBef>
              <a:spcAft>
                <a:spcPts val="0"/>
              </a:spcAft>
              <a:buNone/>
            </a:pPr>
            <a:r>
              <a:rPr lang="en" b="1">
                <a:solidFill>
                  <a:schemeClr val="accent5"/>
                </a:solidFill>
              </a:rPr>
              <a:t>Vignette 1: The Emotional Carryover</a:t>
            </a:r>
            <a:endParaRPr b="1">
              <a:solidFill>
                <a:schemeClr val="accent5"/>
              </a:solidFill>
            </a:endParaRPr>
          </a:p>
          <a:p>
            <a:pPr marL="0" lvl="0" indent="0" algn="l" rtl="0">
              <a:spcBef>
                <a:spcPts val="600"/>
              </a:spcBef>
              <a:spcAft>
                <a:spcPts val="0"/>
              </a:spcAft>
              <a:buNone/>
            </a:pPr>
            <a:endParaRPr/>
          </a:p>
        </p:txBody>
      </p:sp>
      <p:sp>
        <p:nvSpPr>
          <p:cNvPr id="300" name="Google Shape;300;p51"/>
          <p:cNvSpPr txBox="1">
            <a:spLocks noGrp="1"/>
          </p:cNvSpPr>
          <p:nvPr>
            <p:ph type="body" idx="1"/>
          </p:nvPr>
        </p:nvSpPr>
        <p:spPr>
          <a:xfrm>
            <a:off x="311700" y="998725"/>
            <a:ext cx="8520600" cy="40086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Clr>
                <a:schemeClr val="dk1"/>
              </a:buClr>
              <a:buSzPts val="275"/>
              <a:buFont typeface="Arial"/>
              <a:buNone/>
            </a:pPr>
            <a:r>
              <a:rPr lang="en" sz="5900" b="1"/>
              <a:t>Scenario</a:t>
            </a:r>
            <a:endParaRPr sz="5900" b="1"/>
          </a:p>
          <a:p>
            <a:pPr marL="0" lvl="0" indent="0" algn="l" rtl="0">
              <a:spcBef>
                <a:spcPts val="1200"/>
              </a:spcBef>
              <a:spcAft>
                <a:spcPts val="0"/>
              </a:spcAft>
              <a:buClr>
                <a:schemeClr val="dk1"/>
              </a:buClr>
              <a:buSzPts val="275"/>
              <a:buFont typeface="Arial"/>
              <a:buNone/>
            </a:pPr>
            <a:r>
              <a:rPr lang="en" sz="5900"/>
              <a:t>Jordan is a CASA volunteer assigned to a young child who has experienced significant neglect. After visits, Jordan finds themselves thinking about the child late into the evening—wondering if the child is safe, replaying conversations, and feeling a persistent sense of worry. Over time, Jordan begins having difficulty sleeping and notices they feel emotionally drained even on days without visits.</a:t>
            </a:r>
            <a:endParaRPr sz="5900"/>
          </a:p>
          <a:p>
            <a:pPr marL="0" lvl="0" indent="0" algn="l" rtl="0">
              <a:spcBef>
                <a:spcPts val="1200"/>
              </a:spcBef>
              <a:spcAft>
                <a:spcPts val="0"/>
              </a:spcAft>
              <a:buClr>
                <a:schemeClr val="dk1"/>
              </a:buClr>
              <a:buSzPts val="275"/>
              <a:buFont typeface="Arial"/>
              <a:buNone/>
            </a:pPr>
            <a:r>
              <a:rPr lang="en" sz="5900" b="1"/>
              <a:t>What This Illustrates</a:t>
            </a:r>
            <a:endParaRPr sz="5900" b="1"/>
          </a:p>
          <a:p>
            <a:pPr marL="457200" lvl="0" indent="-322263" algn="l" rtl="0">
              <a:spcBef>
                <a:spcPts val="1200"/>
              </a:spcBef>
              <a:spcAft>
                <a:spcPts val="0"/>
              </a:spcAft>
              <a:buSzPct val="100000"/>
              <a:buFont typeface="Old Standard TT"/>
              <a:buChar char="●"/>
            </a:pPr>
            <a:r>
              <a:rPr lang="en" sz="5900"/>
              <a:t>Emotional over-identification</a:t>
            </a:r>
            <a:endParaRPr sz="5900"/>
          </a:p>
          <a:p>
            <a:pPr marL="457200" lvl="0" indent="-322263" algn="l" rtl="0">
              <a:spcBef>
                <a:spcPts val="0"/>
              </a:spcBef>
              <a:spcAft>
                <a:spcPts val="0"/>
              </a:spcAft>
              <a:buSzPct val="100000"/>
              <a:buFont typeface="Old Standard TT"/>
              <a:buChar char="●"/>
            </a:pPr>
            <a:r>
              <a:rPr lang="en" sz="5900"/>
              <a:t>Difficulty “turning off” after exposure to trauma</a:t>
            </a:r>
            <a:endParaRPr sz="5900"/>
          </a:p>
          <a:p>
            <a:pPr marL="457200" lvl="0" indent="-322263" algn="l" rtl="0">
              <a:spcBef>
                <a:spcPts val="0"/>
              </a:spcBef>
              <a:spcAft>
                <a:spcPts val="0"/>
              </a:spcAft>
              <a:buSzPct val="100000"/>
              <a:buFont typeface="Old Standard TT"/>
              <a:buChar char="●"/>
            </a:pPr>
            <a:r>
              <a:rPr lang="en" sz="5900"/>
              <a:t>Early signs of compassion fatigue (intrusive thoughts, sleep disruption)</a:t>
            </a:r>
            <a:endParaRPr sz="5900"/>
          </a:p>
          <a:p>
            <a:pPr marL="0" lvl="0" indent="0" algn="l" rtl="0">
              <a:spcBef>
                <a:spcPts val="1200"/>
              </a:spcBef>
              <a:spcAft>
                <a:spcPts val="0"/>
              </a:spcAft>
              <a:buNone/>
            </a:pPr>
            <a:r>
              <a:rPr lang="en" sz="5900" b="1"/>
              <a:t>What Might Help</a:t>
            </a:r>
            <a:endParaRPr sz="5900"/>
          </a:p>
          <a:p>
            <a:pPr marL="457200" lvl="0" indent="-322263" algn="l" rtl="0">
              <a:spcBef>
                <a:spcPts val="1200"/>
              </a:spcBef>
              <a:spcAft>
                <a:spcPts val="0"/>
              </a:spcAft>
              <a:buSzPct val="100000"/>
              <a:buFont typeface="Arial"/>
              <a:buChar char="●"/>
            </a:pPr>
            <a:r>
              <a:rPr lang="en" sz="5900"/>
              <a:t>Practice a transition ritual after visits (e.g., brief walk, music, or journaling)</a:t>
            </a:r>
            <a:endParaRPr sz="5900"/>
          </a:p>
          <a:p>
            <a:pPr marL="457200" lvl="0" indent="-322263" algn="l" rtl="0">
              <a:spcBef>
                <a:spcPts val="0"/>
              </a:spcBef>
              <a:spcAft>
                <a:spcPts val="0"/>
              </a:spcAft>
              <a:buSzPct val="100000"/>
              <a:buFont typeface="Arial"/>
              <a:buChar char="●"/>
            </a:pPr>
            <a:r>
              <a:rPr lang="en" sz="5900"/>
              <a:t>Use a container exercise to mentally “set down” the case at the end of the day</a:t>
            </a:r>
            <a:endParaRPr sz="5900"/>
          </a:p>
          <a:p>
            <a:pPr marL="457200" lvl="0" indent="-322263" algn="l" rtl="0">
              <a:spcBef>
                <a:spcPts val="0"/>
              </a:spcBef>
              <a:spcAft>
                <a:spcPts val="0"/>
              </a:spcAft>
              <a:buSzPct val="100000"/>
              <a:buFont typeface="Old Standard TT"/>
              <a:buChar char="●"/>
            </a:pPr>
            <a:r>
              <a:rPr lang="en" sz="5900"/>
              <a:t>Remind themselves: </a:t>
            </a:r>
            <a:r>
              <a:rPr lang="en" sz="5900" i="1"/>
              <a:t>“I care deeply, but I am not responsible for controlling the outcome.”</a:t>
            </a:r>
            <a:endParaRPr sz="5900" i="1"/>
          </a:p>
          <a:p>
            <a:pPr marL="457200" lvl="0" indent="-322263" algn="l" rtl="0">
              <a:spcBef>
                <a:spcPts val="0"/>
              </a:spcBef>
              <a:spcAft>
                <a:spcPts val="0"/>
              </a:spcAft>
              <a:buSzPct val="100000"/>
              <a:buFont typeface="Arial"/>
              <a:buChar char="●"/>
            </a:pPr>
            <a:r>
              <a:rPr lang="en" sz="5900"/>
              <a:t>Bring these concerns to supervision or peer support for perspective and reassurance</a:t>
            </a:r>
            <a:endParaRPr sz="5900"/>
          </a:p>
          <a:p>
            <a:pPr marL="0" lvl="0" indent="0" algn="l" rtl="0">
              <a:spcBef>
                <a:spcPts val="1200"/>
              </a:spcBef>
              <a:spcAft>
                <a:spcPts val="0"/>
              </a:spcAft>
              <a:buNone/>
            </a:pPr>
            <a:endParaRPr sz="6900"/>
          </a:p>
          <a:p>
            <a:pPr marL="457200" lvl="0" indent="0" algn="l" rtl="0">
              <a:spcBef>
                <a:spcPts val="1200"/>
              </a:spcBef>
              <a:spcAft>
                <a:spcPts val="0"/>
              </a:spcAft>
              <a:buNone/>
            </a:pPr>
            <a:endParaRPr sz="6400" b="1"/>
          </a:p>
          <a:p>
            <a:pPr marL="457200" lvl="0" indent="0" algn="l" rtl="0">
              <a:spcBef>
                <a:spcPts val="1200"/>
              </a:spcBef>
              <a:spcAft>
                <a:spcPts val="0"/>
              </a:spcAft>
              <a:buNone/>
            </a:pPr>
            <a:endParaRPr sz="3100"/>
          </a:p>
          <a:p>
            <a:pPr marL="0" lvl="0" indent="0" algn="ctr" rtl="0">
              <a:spcBef>
                <a:spcPts val="1200"/>
              </a:spcBef>
              <a:spcAft>
                <a:spcPts val="0"/>
              </a:spcAft>
              <a:buNone/>
            </a:pPr>
            <a:endParaRPr sz="6400" b="1"/>
          </a:p>
          <a:p>
            <a:pPr marL="457200" lvl="0" indent="0" algn="l" rtl="0">
              <a:spcBef>
                <a:spcPts val="1200"/>
              </a:spcBef>
              <a:spcAft>
                <a:spcPts val="0"/>
              </a:spcAft>
              <a:buNone/>
            </a:pPr>
            <a:endParaRPr sz="6600"/>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accent5"/>
                </a:solidFill>
                <a:latin typeface="Playfair Display"/>
                <a:ea typeface="Playfair Display"/>
                <a:cs typeface="Playfair Display"/>
                <a:sym typeface="Playfair Display"/>
              </a:rPr>
              <a:t>The Emotional Reality of Child Welfare Work</a:t>
            </a:r>
            <a:endParaRPr b="1">
              <a:solidFill>
                <a:schemeClr val="accent5"/>
              </a:solidFill>
              <a:latin typeface="Playfair Display"/>
              <a:ea typeface="Playfair Display"/>
              <a:cs typeface="Playfair Display"/>
              <a:sym typeface="Playfair Display"/>
            </a:endParaRPr>
          </a:p>
        </p:txBody>
      </p:sp>
      <p:sp>
        <p:nvSpPr>
          <p:cNvPr id="79" name="Google Shape;79;p16"/>
          <p:cNvSpPr txBox="1">
            <a:spLocks noGrp="1"/>
          </p:cNvSpPr>
          <p:nvPr>
            <p:ph type="body" idx="1"/>
          </p:nvPr>
        </p:nvSpPr>
        <p:spPr>
          <a:xfrm>
            <a:off x="311700" y="1058225"/>
            <a:ext cx="8520600" cy="38691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700" b="1"/>
              <a:t>Professionals and volunteers in child welfare systems often:</a:t>
            </a:r>
            <a:endParaRPr sz="1700" b="1"/>
          </a:p>
          <a:p>
            <a:pPr marL="457200" lvl="0" indent="-330200" algn="l" rtl="0">
              <a:spcBef>
                <a:spcPts val="1200"/>
              </a:spcBef>
              <a:spcAft>
                <a:spcPts val="0"/>
              </a:spcAft>
              <a:buSzPts val="1600"/>
              <a:buFont typeface="Old Standard TT"/>
              <a:buChar char="●"/>
            </a:pPr>
            <a:r>
              <a:rPr lang="en" sz="1600"/>
              <a:t>Hear repeated stories of trauma, neglect, and adversity</a:t>
            </a:r>
            <a:br>
              <a:rPr lang="en" sz="1600"/>
            </a:br>
            <a:endParaRPr sz="1600"/>
          </a:p>
          <a:p>
            <a:pPr marL="457200" lvl="0" indent="-330200" algn="l" rtl="0">
              <a:spcBef>
                <a:spcPts val="0"/>
              </a:spcBef>
              <a:spcAft>
                <a:spcPts val="0"/>
              </a:spcAft>
              <a:buSzPts val="1600"/>
              <a:buFont typeface="Old Standard TT"/>
              <a:buChar char="●"/>
            </a:pPr>
            <a:r>
              <a:rPr lang="en" sz="1600"/>
              <a:t>Work with complex family situations that may take months or years to resolve</a:t>
            </a:r>
            <a:br>
              <a:rPr lang="en" sz="1600"/>
            </a:br>
            <a:endParaRPr sz="1600"/>
          </a:p>
          <a:p>
            <a:pPr marL="457200" lvl="0" indent="-330200" algn="l" rtl="0">
              <a:spcBef>
                <a:spcPts val="0"/>
              </a:spcBef>
              <a:spcAft>
                <a:spcPts val="0"/>
              </a:spcAft>
              <a:buSzPts val="1600"/>
              <a:buFont typeface="Old Standard TT"/>
              <a:buChar char="●"/>
            </a:pPr>
            <a:r>
              <a:rPr lang="en" sz="1600"/>
              <a:t>Navigate systems where outcomes are uncertain and decisions are shared across agencies and courts</a:t>
            </a:r>
            <a:br>
              <a:rPr lang="en" sz="1600"/>
            </a:br>
            <a:endParaRPr sz="1600"/>
          </a:p>
          <a:p>
            <a:pPr marL="457200" lvl="0" indent="-330200" algn="l" rtl="0">
              <a:spcBef>
                <a:spcPts val="0"/>
              </a:spcBef>
              <a:spcAft>
                <a:spcPts val="0"/>
              </a:spcAft>
              <a:buSzPts val="1600"/>
              <a:buFont typeface="Old Standard TT"/>
              <a:buChar char="●"/>
            </a:pPr>
            <a:r>
              <a:rPr lang="en" sz="1600"/>
              <a:t>Encounter systemic barriers such as limited resources, heavy caseloads, and bureaucratic processes</a:t>
            </a:r>
            <a:endParaRPr sz="1600"/>
          </a:p>
          <a:p>
            <a:pPr marL="0" lvl="0" indent="0" algn="ctr" rtl="0">
              <a:spcBef>
                <a:spcPts val="1200"/>
              </a:spcBef>
              <a:spcAft>
                <a:spcPts val="0"/>
              </a:spcAft>
              <a:buNone/>
            </a:pPr>
            <a:endParaRPr sz="1500" i="1"/>
          </a:p>
          <a:p>
            <a:pPr marL="914400" lvl="0" indent="0" algn="l" rtl="0">
              <a:spcBef>
                <a:spcPts val="1200"/>
              </a:spcBef>
              <a:spcAft>
                <a:spcPts val="0"/>
              </a:spcAft>
              <a:buNone/>
            </a:pPr>
            <a:endParaRPr/>
          </a:p>
          <a:p>
            <a:pPr marL="0" lvl="0" indent="0" algn="l" rtl="0">
              <a:spcBef>
                <a:spcPts val="1200"/>
              </a:spcBef>
              <a:spcAft>
                <a:spcPts val="0"/>
              </a:spcAft>
              <a:buNone/>
            </a:pPr>
            <a:endParaRPr sz="1400"/>
          </a:p>
          <a:p>
            <a:pPr marL="0" lvl="0" indent="0" algn="l" rtl="0">
              <a:spcBef>
                <a:spcPts val="1200"/>
              </a:spcBef>
              <a:spcAft>
                <a:spcPts val="1200"/>
              </a:spcAft>
              <a:buNone/>
            </a:pPr>
            <a:endParaRPr sz="1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2400"/>
              </a:spcBef>
              <a:spcAft>
                <a:spcPts val="0"/>
              </a:spcAft>
              <a:buNone/>
            </a:pPr>
            <a:r>
              <a:rPr lang="en" b="1">
                <a:solidFill>
                  <a:schemeClr val="accent5"/>
                </a:solidFill>
              </a:rPr>
              <a:t>Vignette 2: The Frustration With The System</a:t>
            </a:r>
            <a:endParaRPr b="1">
              <a:solidFill>
                <a:schemeClr val="accent5"/>
              </a:solidFill>
            </a:endParaRPr>
          </a:p>
          <a:p>
            <a:pPr marL="0" lvl="0" indent="0" algn="l" rtl="0">
              <a:spcBef>
                <a:spcPts val="600"/>
              </a:spcBef>
              <a:spcAft>
                <a:spcPts val="0"/>
              </a:spcAft>
              <a:buNone/>
            </a:pPr>
            <a:endParaRPr/>
          </a:p>
        </p:txBody>
      </p:sp>
      <p:sp>
        <p:nvSpPr>
          <p:cNvPr id="306" name="Google Shape;306;p52"/>
          <p:cNvSpPr txBox="1">
            <a:spLocks noGrp="1"/>
          </p:cNvSpPr>
          <p:nvPr>
            <p:ph type="body" idx="1"/>
          </p:nvPr>
        </p:nvSpPr>
        <p:spPr>
          <a:xfrm>
            <a:off x="311700" y="998725"/>
            <a:ext cx="8520600" cy="40086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5900" b="1"/>
              <a:t>Scenario</a:t>
            </a:r>
            <a:endParaRPr sz="5900" b="1"/>
          </a:p>
          <a:p>
            <a:pPr marL="0" lvl="0" indent="0" algn="l" rtl="0">
              <a:spcBef>
                <a:spcPts val="1200"/>
              </a:spcBef>
              <a:spcAft>
                <a:spcPts val="0"/>
              </a:spcAft>
              <a:buNone/>
            </a:pPr>
            <a:r>
              <a:rPr lang="en" sz="5900"/>
              <a:t>Alex is a caseworker managing multiple cases, including one involving repeated court delays and limited family engagement. Despite consistent effort, progress is slow. Alex begins to feel frustrated and discouraged, thinking, “Nothing I do is making a difference.” They notice increasing irritability during team meetings and a growing sense of cynicism about the system.</a:t>
            </a:r>
            <a:endParaRPr sz="5900"/>
          </a:p>
          <a:p>
            <a:pPr marL="0" lvl="0" indent="0" algn="l" rtl="0">
              <a:spcBef>
                <a:spcPts val="1200"/>
              </a:spcBef>
              <a:spcAft>
                <a:spcPts val="0"/>
              </a:spcAft>
              <a:buNone/>
            </a:pPr>
            <a:r>
              <a:rPr lang="en" sz="5900" b="1"/>
              <a:t>What This Illustrates</a:t>
            </a:r>
            <a:endParaRPr sz="5900" b="1"/>
          </a:p>
          <a:p>
            <a:pPr marL="457200" lvl="0" indent="-322263" algn="l" rtl="0">
              <a:spcBef>
                <a:spcPts val="1200"/>
              </a:spcBef>
              <a:spcAft>
                <a:spcPts val="0"/>
              </a:spcAft>
              <a:buSzPct val="100000"/>
              <a:buFont typeface="Old Standard TT"/>
              <a:buChar char="●"/>
            </a:pPr>
            <a:r>
              <a:rPr lang="en" sz="5900"/>
              <a:t>Burnout + compassion fatigue overlap</a:t>
            </a:r>
            <a:endParaRPr sz="5900"/>
          </a:p>
          <a:p>
            <a:pPr marL="457200" lvl="0" indent="-322263" algn="l" rtl="0">
              <a:spcBef>
                <a:spcPts val="0"/>
              </a:spcBef>
              <a:spcAft>
                <a:spcPts val="0"/>
              </a:spcAft>
              <a:buSzPct val="100000"/>
              <a:buFont typeface="Old Standard TT"/>
              <a:buChar char="●"/>
            </a:pPr>
            <a:r>
              <a:rPr lang="en" sz="5900"/>
              <a:t>Loss of sense of effectiveness</a:t>
            </a:r>
            <a:endParaRPr sz="5900"/>
          </a:p>
          <a:p>
            <a:pPr marL="457200" lvl="0" indent="-322263" algn="l" rtl="0">
              <a:spcBef>
                <a:spcPts val="0"/>
              </a:spcBef>
              <a:spcAft>
                <a:spcPts val="0"/>
              </a:spcAft>
              <a:buSzPct val="100000"/>
              <a:buFont typeface="Old Standard TT"/>
              <a:buChar char="●"/>
            </a:pPr>
            <a:r>
              <a:rPr lang="en" sz="5900"/>
              <a:t>System-related stress contributing to emotional exhaustion</a:t>
            </a:r>
            <a:endParaRPr sz="5900"/>
          </a:p>
          <a:p>
            <a:pPr marL="0" lvl="0" indent="0" algn="l" rtl="0">
              <a:spcBef>
                <a:spcPts val="1200"/>
              </a:spcBef>
              <a:spcAft>
                <a:spcPts val="0"/>
              </a:spcAft>
              <a:buNone/>
            </a:pPr>
            <a:r>
              <a:rPr lang="en" sz="5900" b="1"/>
              <a:t>What Might Help</a:t>
            </a:r>
            <a:endParaRPr sz="5900"/>
          </a:p>
          <a:p>
            <a:pPr marL="457200" lvl="0" indent="-322263" algn="l" rtl="0">
              <a:spcBef>
                <a:spcPts val="1200"/>
              </a:spcBef>
              <a:spcAft>
                <a:spcPts val="0"/>
              </a:spcAft>
              <a:buSzPct val="100000"/>
              <a:buFont typeface="Arial"/>
              <a:buChar char="●"/>
            </a:pPr>
            <a:r>
              <a:rPr lang="en" sz="5900"/>
              <a:t>(Self-Awareness and Boundaries) Reframe their role by focusing on what is within their control (documentation, advocacy, consistency)</a:t>
            </a:r>
            <a:endParaRPr sz="5900"/>
          </a:p>
          <a:p>
            <a:pPr marL="457200" lvl="0" indent="-322263" algn="l" rtl="0">
              <a:spcBef>
                <a:spcPts val="0"/>
              </a:spcBef>
              <a:spcAft>
                <a:spcPts val="0"/>
              </a:spcAft>
              <a:buSzPct val="100000"/>
              <a:buFont typeface="Arial"/>
              <a:buChar char="●"/>
            </a:pPr>
            <a:r>
              <a:rPr lang="en" sz="5900"/>
              <a:t>(Support) Process frustration in supervision or consultation, rather than internalizing it</a:t>
            </a:r>
            <a:endParaRPr sz="5900"/>
          </a:p>
          <a:p>
            <a:pPr marL="457200" lvl="0" indent="-322263" algn="l" rtl="0">
              <a:spcBef>
                <a:spcPts val="0"/>
              </a:spcBef>
              <a:spcAft>
                <a:spcPts val="0"/>
              </a:spcAft>
              <a:buSzPct val="100000"/>
              <a:buFont typeface="Arial"/>
              <a:buChar char="●"/>
            </a:pPr>
            <a:r>
              <a:rPr lang="en" sz="5900"/>
              <a:t>(Reflection) Identify small indicators of progress to rebuild a sense of impact and meaning</a:t>
            </a:r>
            <a:endParaRPr sz="5900"/>
          </a:p>
          <a:p>
            <a:pPr marL="457200" lvl="0" indent="-322263" algn="l" rtl="0">
              <a:spcBef>
                <a:spcPts val="0"/>
              </a:spcBef>
              <a:spcAft>
                <a:spcPts val="0"/>
              </a:spcAft>
              <a:buSzPct val="100000"/>
              <a:buFont typeface="Old Standard TT"/>
              <a:buChar char="●"/>
            </a:pPr>
            <a:r>
              <a:rPr lang="en" sz="5900"/>
              <a:t>(Boundaries) Set limits where possible (e.g., workload discussions, realistic expectations)</a:t>
            </a:r>
            <a:endParaRPr sz="5900"/>
          </a:p>
          <a:p>
            <a:pPr marL="0" lvl="0" indent="0" algn="l" rtl="0">
              <a:spcBef>
                <a:spcPts val="1200"/>
              </a:spcBef>
              <a:spcAft>
                <a:spcPts val="0"/>
              </a:spcAft>
              <a:buNone/>
            </a:pPr>
            <a:endParaRPr sz="6900"/>
          </a:p>
          <a:p>
            <a:pPr marL="457200" lvl="0" indent="0" algn="l" rtl="0">
              <a:spcBef>
                <a:spcPts val="1200"/>
              </a:spcBef>
              <a:spcAft>
                <a:spcPts val="0"/>
              </a:spcAft>
              <a:buNone/>
            </a:pPr>
            <a:endParaRPr sz="6400" b="1"/>
          </a:p>
          <a:p>
            <a:pPr marL="457200" lvl="0" indent="0" algn="l" rtl="0">
              <a:spcBef>
                <a:spcPts val="1200"/>
              </a:spcBef>
              <a:spcAft>
                <a:spcPts val="0"/>
              </a:spcAft>
              <a:buNone/>
            </a:pPr>
            <a:endParaRPr sz="3100"/>
          </a:p>
          <a:p>
            <a:pPr marL="0" lvl="0" indent="0" algn="ctr" rtl="0">
              <a:spcBef>
                <a:spcPts val="1200"/>
              </a:spcBef>
              <a:spcAft>
                <a:spcPts val="0"/>
              </a:spcAft>
              <a:buNone/>
            </a:pPr>
            <a:endParaRPr sz="6400" b="1"/>
          </a:p>
          <a:p>
            <a:pPr marL="457200" lvl="0" indent="0" algn="l" rtl="0">
              <a:spcBef>
                <a:spcPts val="1200"/>
              </a:spcBef>
              <a:spcAft>
                <a:spcPts val="0"/>
              </a:spcAft>
              <a:buNone/>
            </a:pPr>
            <a:endParaRPr sz="6600"/>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2400"/>
              </a:spcBef>
              <a:spcAft>
                <a:spcPts val="0"/>
              </a:spcAft>
              <a:buNone/>
            </a:pPr>
            <a:r>
              <a:rPr lang="en" b="1">
                <a:solidFill>
                  <a:schemeClr val="accent5"/>
                </a:solidFill>
              </a:rPr>
              <a:t>Vignette 3: The Numbness Response</a:t>
            </a:r>
            <a:endParaRPr b="1">
              <a:solidFill>
                <a:schemeClr val="accent5"/>
              </a:solidFill>
            </a:endParaRPr>
          </a:p>
          <a:p>
            <a:pPr marL="0" lvl="0" indent="0" algn="l" rtl="0">
              <a:spcBef>
                <a:spcPts val="600"/>
              </a:spcBef>
              <a:spcAft>
                <a:spcPts val="0"/>
              </a:spcAft>
              <a:buNone/>
            </a:pPr>
            <a:endParaRPr/>
          </a:p>
        </p:txBody>
      </p:sp>
      <p:sp>
        <p:nvSpPr>
          <p:cNvPr id="312" name="Google Shape;312;p53"/>
          <p:cNvSpPr txBox="1">
            <a:spLocks noGrp="1"/>
          </p:cNvSpPr>
          <p:nvPr>
            <p:ph type="body" idx="1"/>
          </p:nvPr>
        </p:nvSpPr>
        <p:spPr>
          <a:xfrm>
            <a:off x="311700" y="998725"/>
            <a:ext cx="8520600" cy="40086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5900" b="1"/>
              <a:t>Scenario</a:t>
            </a:r>
            <a:endParaRPr sz="5900" b="1"/>
          </a:p>
          <a:p>
            <a:pPr marL="0" lvl="0" indent="0" algn="l" rtl="0">
              <a:spcBef>
                <a:spcPts val="1200"/>
              </a:spcBef>
              <a:spcAft>
                <a:spcPts val="0"/>
              </a:spcAft>
              <a:buNone/>
            </a:pPr>
            <a:r>
              <a:rPr lang="en" sz="5900"/>
              <a:t>Taylor is an attorney who regularly hears detailed accounts of abuse and trauma in court. Over time, Taylor notices they feel less emotionally affected by cases that once felt deeply upsetting. While this helps them function in the moment, they also feel increasingly detached—not only at work, but in their personal life as well.</a:t>
            </a:r>
            <a:endParaRPr sz="5900"/>
          </a:p>
          <a:p>
            <a:pPr marL="0" lvl="0" indent="0" algn="l" rtl="0">
              <a:spcBef>
                <a:spcPts val="1200"/>
              </a:spcBef>
              <a:spcAft>
                <a:spcPts val="0"/>
              </a:spcAft>
              <a:buNone/>
            </a:pPr>
            <a:r>
              <a:rPr lang="en" sz="5900" b="1"/>
              <a:t>What This Illustrates</a:t>
            </a:r>
            <a:endParaRPr sz="5900" b="1"/>
          </a:p>
          <a:p>
            <a:pPr marL="457200" lvl="0" indent="-322263" algn="l" rtl="0">
              <a:spcBef>
                <a:spcPts val="1200"/>
              </a:spcBef>
              <a:spcAft>
                <a:spcPts val="0"/>
              </a:spcAft>
              <a:buSzPct val="100000"/>
              <a:buFont typeface="Old Standard TT"/>
              <a:buChar char="●"/>
            </a:pPr>
            <a:r>
              <a:rPr lang="en" sz="5900"/>
              <a:t>Emotional numbing as a protective response</a:t>
            </a:r>
            <a:endParaRPr sz="5900"/>
          </a:p>
          <a:p>
            <a:pPr marL="457200" lvl="0" indent="-322263" algn="l" rtl="0">
              <a:spcBef>
                <a:spcPts val="0"/>
              </a:spcBef>
              <a:spcAft>
                <a:spcPts val="0"/>
              </a:spcAft>
              <a:buSzPct val="100000"/>
              <a:buFont typeface="Old Standard TT"/>
              <a:buChar char="●"/>
            </a:pPr>
            <a:r>
              <a:rPr lang="en" sz="5900"/>
              <a:t>Reduced empathy or connection</a:t>
            </a:r>
            <a:endParaRPr sz="5900"/>
          </a:p>
          <a:p>
            <a:pPr marL="457200" lvl="0" indent="-322263" algn="l" rtl="0">
              <a:spcBef>
                <a:spcPts val="0"/>
              </a:spcBef>
              <a:spcAft>
                <a:spcPts val="0"/>
              </a:spcAft>
              <a:buSzPct val="100000"/>
              <a:buFont typeface="Old Standard TT"/>
              <a:buChar char="●"/>
            </a:pPr>
            <a:r>
              <a:rPr lang="en" sz="5900"/>
              <a:t>Spillover into personal life</a:t>
            </a:r>
            <a:endParaRPr sz="5900"/>
          </a:p>
          <a:p>
            <a:pPr marL="0" lvl="0" indent="0" algn="l" rtl="0">
              <a:spcBef>
                <a:spcPts val="1200"/>
              </a:spcBef>
              <a:spcAft>
                <a:spcPts val="0"/>
              </a:spcAft>
              <a:buNone/>
            </a:pPr>
            <a:r>
              <a:rPr lang="en" sz="5900" b="1"/>
              <a:t>What Might Help</a:t>
            </a:r>
            <a:endParaRPr sz="5900"/>
          </a:p>
          <a:p>
            <a:pPr marL="457200" lvl="0" indent="-322263" algn="l" rtl="0">
              <a:spcBef>
                <a:spcPts val="1200"/>
              </a:spcBef>
              <a:spcAft>
                <a:spcPts val="0"/>
              </a:spcAft>
              <a:buSzPct val="100000"/>
              <a:buFont typeface="Arial"/>
              <a:buChar char="●"/>
            </a:pPr>
            <a:r>
              <a:rPr lang="en" sz="5900"/>
              <a:t>(Self-Awareness)Recognize numbness as a protective response, not a personal failure</a:t>
            </a:r>
            <a:endParaRPr sz="5900"/>
          </a:p>
          <a:p>
            <a:pPr marL="457200" lvl="0" indent="-322263" algn="l" rtl="0">
              <a:spcBef>
                <a:spcPts val="0"/>
              </a:spcBef>
              <a:spcAft>
                <a:spcPts val="0"/>
              </a:spcAft>
              <a:buSzPct val="100000"/>
              <a:buFont typeface="Arial"/>
              <a:buChar char="●"/>
            </a:pPr>
            <a:r>
              <a:rPr lang="en" sz="5900"/>
              <a:t>(Self-Care) Reconnect with emotions through mindful practices (e.g., body awareness, grounding)</a:t>
            </a:r>
            <a:endParaRPr sz="5900"/>
          </a:p>
          <a:p>
            <a:pPr marL="457200" lvl="0" indent="-322263" algn="l" rtl="0">
              <a:spcBef>
                <a:spcPts val="0"/>
              </a:spcBef>
              <a:spcAft>
                <a:spcPts val="0"/>
              </a:spcAft>
              <a:buSzPct val="100000"/>
              <a:buFont typeface="Arial"/>
              <a:buChar char="●"/>
            </a:pPr>
            <a:r>
              <a:rPr lang="en" sz="5900"/>
              <a:t>(Self-Care) Engage in activities outside of work that foster connection and enjoyment</a:t>
            </a:r>
            <a:endParaRPr sz="5900"/>
          </a:p>
          <a:p>
            <a:pPr marL="457200" lvl="0" indent="-322263" algn="l" rtl="0">
              <a:spcBef>
                <a:spcPts val="0"/>
              </a:spcBef>
              <a:spcAft>
                <a:spcPts val="0"/>
              </a:spcAft>
              <a:buSzPct val="100000"/>
              <a:buFont typeface="Arial"/>
              <a:buChar char="●"/>
            </a:pPr>
            <a:r>
              <a:rPr lang="en" sz="5900"/>
              <a:t>(Support) Consider personal therapy or consultation to process cumulative exposure to trauma</a:t>
            </a:r>
            <a:endParaRPr sz="10700"/>
          </a:p>
          <a:p>
            <a:pPr marL="0" lvl="0" indent="0" algn="l" rtl="0">
              <a:spcBef>
                <a:spcPts val="1200"/>
              </a:spcBef>
              <a:spcAft>
                <a:spcPts val="0"/>
              </a:spcAft>
              <a:buNone/>
            </a:pPr>
            <a:endParaRPr sz="6900"/>
          </a:p>
          <a:p>
            <a:pPr marL="457200" lvl="0" indent="0" algn="l" rtl="0">
              <a:spcBef>
                <a:spcPts val="1200"/>
              </a:spcBef>
              <a:spcAft>
                <a:spcPts val="0"/>
              </a:spcAft>
              <a:buNone/>
            </a:pPr>
            <a:endParaRPr sz="6400" b="1"/>
          </a:p>
          <a:p>
            <a:pPr marL="457200" lvl="0" indent="0" algn="l" rtl="0">
              <a:spcBef>
                <a:spcPts val="1200"/>
              </a:spcBef>
              <a:spcAft>
                <a:spcPts val="0"/>
              </a:spcAft>
              <a:buNone/>
            </a:pPr>
            <a:endParaRPr sz="3100"/>
          </a:p>
          <a:p>
            <a:pPr marL="0" lvl="0" indent="0" algn="ctr" rtl="0">
              <a:spcBef>
                <a:spcPts val="1200"/>
              </a:spcBef>
              <a:spcAft>
                <a:spcPts val="0"/>
              </a:spcAft>
              <a:buNone/>
            </a:pPr>
            <a:endParaRPr sz="6400" b="1"/>
          </a:p>
          <a:p>
            <a:pPr marL="457200" lvl="0" indent="0" algn="l" rtl="0">
              <a:spcBef>
                <a:spcPts val="1200"/>
              </a:spcBef>
              <a:spcAft>
                <a:spcPts val="0"/>
              </a:spcAft>
              <a:buNone/>
            </a:pPr>
            <a:endParaRPr sz="6600"/>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6"/>
        <p:cNvGrpSpPr/>
        <p:nvPr/>
      </p:nvGrpSpPr>
      <p:grpSpPr>
        <a:xfrm>
          <a:off x="0" y="0"/>
          <a:ext cx="0" cy="0"/>
          <a:chOff x="0" y="0"/>
          <a:chExt cx="0" cy="0"/>
        </a:xfrm>
      </p:grpSpPr>
      <p:sp>
        <p:nvSpPr>
          <p:cNvPr id="317" name="Google Shape;317;p5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Final Thoughts</a:t>
            </a:r>
            <a:endParaRPr>
              <a:solidFill>
                <a:schemeClr val="lt1"/>
              </a:solidFill>
            </a:endParaRPr>
          </a:p>
        </p:txBody>
      </p:sp>
      <p:sp>
        <p:nvSpPr>
          <p:cNvPr id="318" name="Google Shape;318;p54"/>
          <p:cNvSpPr txBox="1">
            <a:spLocks noGrp="1"/>
          </p:cNvSpPr>
          <p:nvPr>
            <p:ph type="body" idx="1"/>
          </p:nvPr>
        </p:nvSpPr>
        <p:spPr>
          <a:xfrm>
            <a:off x="311700" y="1633000"/>
            <a:ext cx="7794600" cy="29355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Clr>
                <a:schemeClr val="dk1"/>
              </a:buClr>
              <a:buSzPts val="1100"/>
              <a:buFont typeface="Arial"/>
              <a:buNone/>
            </a:pPr>
            <a:endParaRPr sz="1600">
              <a:solidFill>
                <a:schemeClr val="lt1"/>
              </a:solidFill>
            </a:endParaRPr>
          </a:p>
          <a:p>
            <a:pPr marL="0" lvl="0" indent="0" algn="l" rtl="0">
              <a:spcBef>
                <a:spcPts val="1200"/>
              </a:spcBef>
              <a:spcAft>
                <a:spcPts val="0"/>
              </a:spcAft>
              <a:buClr>
                <a:schemeClr val="dk1"/>
              </a:buClr>
              <a:buSzPts val="1100"/>
              <a:buFont typeface="Arial"/>
              <a:buNone/>
            </a:pPr>
            <a:r>
              <a:rPr lang="en" sz="1600">
                <a:solidFill>
                  <a:schemeClr val="lt1"/>
                </a:solidFill>
              </a:rPr>
              <a:t>Remember:</a:t>
            </a:r>
            <a:endParaRPr sz="1600">
              <a:solidFill>
                <a:schemeClr val="lt1"/>
              </a:solidFill>
            </a:endParaRPr>
          </a:p>
          <a:p>
            <a:pPr marL="457200" lvl="0" indent="-330200" algn="l" rtl="0">
              <a:spcBef>
                <a:spcPts val="1200"/>
              </a:spcBef>
              <a:spcAft>
                <a:spcPts val="0"/>
              </a:spcAft>
              <a:buClr>
                <a:schemeClr val="lt1"/>
              </a:buClr>
              <a:buSzPts val="1600"/>
              <a:buFont typeface="Old Standard TT"/>
              <a:buChar char="●"/>
            </a:pPr>
            <a:r>
              <a:rPr lang="en" sz="1600">
                <a:solidFill>
                  <a:schemeClr val="lt1"/>
                </a:solidFill>
              </a:rPr>
              <a:t>You play an important role, but you are not responsible for every outcome.</a:t>
            </a:r>
            <a:endParaRPr sz="1600">
              <a:solidFill>
                <a:schemeClr val="lt1"/>
              </a:solidFill>
            </a:endParaRPr>
          </a:p>
          <a:p>
            <a:pPr marL="457200" lvl="0" indent="-330200" algn="l" rtl="0">
              <a:spcBef>
                <a:spcPts val="0"/>
              </a:spcBef>
              <a:spcAft>
                <a:spcPts val="0"/>
              </a:spcAft>
              <a:buClr>
                <a:schemeClr val="lt1"/>
              </a:buClr>
              <a:buSzPts val="1600"/>
              <a:buFont typeface="Old Standard TT"/>
              <a:buChar char="●"/>
            </a:pPr>
            <a:r>
              <a:rPr lang="en" sz="1600">
                <a:solidFill>
                  <a:schemeClr val="lt1"/>
                </a:solidFill>
              </a:rPr>
              <a:t>Boundaries and support help sustain long-term involvement in the work.</a:t>
            </a:r>
            <a:endParaRPr sz="1600">
              <a:solidFill>
                <a:schemeClr val="lt1"/>
              </a:solidFill>
            </a:endParaRPr>
          </a:p>
          <a:p>
            <a:pPr marL="457200" lvl="0" indent="-330200" algn="l" rtl="0">
              <a:spcBef>
                <a:spcPts val="0"/>
              </a:spcBef>
              <a:spcAft>
                <a:spcPts val="0"/>
              </a:spcAft>
              <a:buClr>
                <a:schemeClr val="lt1"/>
              </a:buClr>
              <a:buSzPts val="1600"/>
              <a:buFont typeface="Old Standard TT"/>
              <a:buChar char="●"/>
            </a:pPr>
            <a:r>
              <a:rPr lang="en" sz="1600">
                <a:solidFill>
                  <a:schemeClr val="lt1"/>
                </a:solidFill>
              </a:rPr>
              <a:t>Taking care of yourself strengthens your ability to care for others.</a:t>
            </a:r>
            <a:endParaRPr sz="1600">
              <a:solidFill>
                <a:schemeClr val="lt1"/>
              </a:solidFill>
            </a:endParaRPr>
          </a:p>
          <a:p>
            <a:pPr marL="0" lvl="0" indent="0" algn="l" rtl="0">
              <a:spcBef>
                <a:spcPts val="1200"/>
              </a:spcBef>
              <a:spcAft>
                <a:spcPts val="0"/>
              </a:spcAft>
              <a:buNone/>
            </a:pPr>
            <a:endParaRPr sz="1600">
              <a:solidFill>
                <a:schemeClr val="lt1"/>
              </a:solidFill>
            </a:endParaRPr>
          </a:p>
          <a:p>
            <a:pPr marL="0" lvl="0" indent="0" algn="l" rtl="0">
              <a:spcBef>
                <a:spcPts val="1200"/>
              </a:spcBef>
              <a:spcAft>
                <a:spcPts val="0"/>
              </a:spcAft>
              <a:buNone/>
            </a:pPr>
            <a:endParaRPr sz="1600">
              <a:solidFill>
                <a:schemeClr val="lt1"/>
              </a:solidFill>
            </a:endParaRPr>
          </a:p>
          <a:p>
            <a:pPr marL="0" lvl="0" indent="0" algn="l" rtl="0">
              <a:spcBef>
                <a:spcPts val="1200"/>
              </a:spcBef>
              <a:spcAft>
                <a:spcPts val="1200"/>
              </a:spcAft>
              <a:buNone/>
            </a:pPr>
            <a:endParaRPr sz="1600"/>
          </a:p>
        </p:txBody>
      </p:sp>
      <p:pic>
        <p:nvPicPr>
          <p:cNvPr id="319" name="Google Shape;319;p54"/>
          <p:cNvPicPr preferRelativeResize="0"/>
          <p:nvPr/>
        </p:nvPicPr>
        <p:blipFill>
          <a:blip r:embed="rId3">
            <a:alphaModFix/>
          </a:blip>
          <a:stretch>
            <a:fillRect/>
          </a:stretch>
        </p:blipFill>
        <p:spPr>
          <a:xfrm>
            <a:off x="6000800" y="153600"/>
            <a:ext cx="2724150" cy="1676400"/>
          </a:xfrm>
          <a:prstGeom prst="rect">
            <a:avLst/>
          </a:prstGeom>
          <a:noFill/>
          <a:ln>
            <a:noFill/>
          </a:ln>
        </p:spPr>
      </p:pic>
      <p:sp>
        <p:nvSpPr>
          <p:cNvPr id="320" name="Google Shape;320;p54"/>
          <p:cNvSpPr txBox="1"/>
          <p:nvPr/>
        </p:nvSpPr>
        <p:spPr>
          <a:xfrm>
            <a:off x="311700" y="1252425"/>
            <a:ext cx="52689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Clr>
                <a:schemeClr val="dk1"/>
              </a:buClr>
              <a:buSzPts val="1100"/>
              <a:buFont typeface="Arial"/>
              <a:buNone/>
            </a:pPr>
            <a:r>
              <a:rPr lang="en" sz="1600">
                <a:solidFill>
                  <a:schemeClr val="lt1"/>
                </a:solidFill>
                <a:latin typeface="Old Standard TT"/>
                <a:ea typeface="Old Standard TT"/>
                <a:cs typeface="Old Standard TT"/>
                <a:sym typeface="Old Standard TT"/>
              </a:rPr>
              <a:t>Working with children and families facing adversity is meaningful but demanding.</a:t>
            </a:r>
            <a:endParaRPr sz="1800">
              <a:solidFill>
                <a:schemeClr val="dk1"/>
              </a:solidFill>
              <a:latin typeface="Old Standard TT"/>
              <a:ea typeface="Old Standard TT"/>
              <a:cs typeface="Old Standard TT"/>
              <a:sym typeface="Old Standard T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326" name="Google Shape;326;p5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5500">
                <a:solidFill>
                  <a:srgbClr val="000000"/>
                </a:solidFill>
              </a:rPr>
              <a:t>Albany Training Toolkit. (n.d.). </a:t>
            </a:r>
            <a:r>
              <a:rPr lang="en" sz="5500" i="1">
                <a:solidFill>
                  <a:srgbClr val="000000"/>
                </a:solidFill>
              </a:rPr>
              <a:t>Lesson two: The effects of trauma.</a:t>
            </a:r>
            <a:br>
              <a:rPr lang="en" sz="5500" i="1">
                <a:solidFill>
                  <a:srgbClr val="000000"/>
                </a:solidFill>
              </a:rPr>
            </a:br>
            <a:r>
              <a:rPr lang="en" sz="5500" u="sng">
                <a:solidFill>
                  <a:schemeClr val="accent5"/>
                </a:solidFill>
              </a:rPr>
              <a:t>https://knilt.arcc.albany.edu/Lesson_Two:_The_Effects_of_Trauma</a:t>
            </a:r>
            <a:endParaRPr sz="5500" u="sng">
              <a:solidFill>
                <a:schemeClr val="accent5"/>
              </a:solidFill>
            </a:endParaRPr>
          </a:p>
          <a:p>
            <a:pPr marL="0" lvl="0" indent="0" algn="l" rtl="0">
              <a:spcBef>
                <a:spcPts val="1200"/>
              </a:spcBef>
              <a:spcAft>
                <a:spcPts val="0"/>
              </a:spcAft>
              <a:buNone/>
            </a:pPr>
            <a:r>
              <a:rPr lang="en" sz="5500">
                <a:solidFill>
                  <a:srgbClr val="000000"/>
                </a:solidFill>
              </a:rPr>
              <a:t>Berenz, E., PhD. (n.d.). </a:t>
            </a:r>
            <a:r>
              <a:rPr lang="en" sz="5500" i="1">
                <a:solidFill>
                  <a:srgbClr val="000000"/>
                </a:solidFill>
              </a:rPr>
              <a:t>5 ways trauma changes your brain and body (and how you can start taking back control).</a:t>
            </a:r>
            <a:r>
              <a:rPr lang="en" sz="5500">
                <a:solidFill>
                  <a:srgbClr val="000000"/>
                </a:solidFill>
              </a:rPr>
              <a:t> Anxiety and Depression Association of America.</a:t>
            </a:r>
            <a:br>
              <a:rPr lang="en" sz="5500">
                <a:solidFill>
                  <a:srgbClr val="000000"/>
                </a:solidFill>
              </a:rPr>
            </a:br>
            <a:r>
              <a:rPr lang="en" sz="5500" u="sng">
                <a:solidFill>
                  <a:schemeClr val="hlink"/>
                </a:solidFill>
                <a:hlinkClick r:id="rId3"/>
              </a:rPr>
              <a:t>https://adaa.org</a:t>
            </a:r>
            <a:endParaRPr sz="5500" u="sng">
              <a:solidFill>
                <a:schemeClr val="hlink"/>
              </a:solidFill>
            </a:endParaRPr>
          </a:p>
          <a:p>
            <a:pPr marL="0" lvl="0" indent="0" algn="l" rtl="0">
              <a:spcBef>
                <a:spcPts val="1200"/>
              </a:spcBef>
              <a:spcAft>
                <a:spcPts val="0"/>
              </a:spcAft>
              <a:buNone/>
            </a:pPr>
            <a:r>
              <a:rPr lang="en" sz="5500">
                <a:solidFill>
                  <a:srgbClr val="000000"/>
                </a:solidFill>
              </a:rPr>
              <a:t>Mayo Clinic. (n.d.). </a:t>
            </a:r>
            <a:r>
              <a:rPr lang="en" sz="5500" i="1">
                <a:solidFill>
                  <a:srgbClr val="000000"/>
                </a:solidFill>
              </a:rPr>
              <a:t>Post-traumatic stress disorder (PTSD): Symptoms and causes.</a:t>
            </a:r>
            <a:br>
              <a:rPr lang="en" sz="5500" i="1">
                <a:solidFill>
                  <a:srgbClr val="000000"/>
                </a:solidFill>
              </a:rPr>
            </a:br>
            <a:r>
              <a:rPr lang="en" sz="5500" u="sng">
                <a:solidFill>
                  <a:schemeClr val="hlink"/>
                </a:solidFill>
                <a:hlinkClick r:id="rId4"/>
              </a:rPr>
              <a:t>https://www.mayoclinic.org</a:t>
            </a:r>
            <a:endParaRPr sz="5500" u="sng">
              <a:solidFill>
                <a:schemeClr val="hlink"/>
              </a:solidFill>
            </a:endParaRPr>
          </a:p>
          <a:p>
            <a:pPr marL="0" lvl="0" indent="0" algn="l" rtl="0">
              <a:spcBef>
                <a:spcPts val="1200"/>
              </a:spcBef>
              <a:spcAft>
                <a:spcPts val="0"/>
              </a:spcAft>
              <a:buNone/>
            </a:pPr>
            <a:r>
              <a:rPr lang="en" sz="5500">
                <a:solidFill>
                  <a:srgbClr val="000000"/>
                </a:solidFill>
              </a:rPr>
              <a:t>National Center for Biotechnology Information. (n.d.). </a:t>
            </a:r>
            <a:r>
              <a:rPr lang="en" sz="5500" i="1">
                <a:solidFill>
                  <a:srgbClr val="000000"/>
                </a:solidFill>
              </a:rPr>
              <a:t>Understanding the impact of trauma: Trauma-informed care in behavioral health services.</a:t>
            </a:r>
            <a:br>
              <a:rPr lang="en" sz="5500" i="1">
                <a:solidFill>
                  <a:srgbClr val="000000"/>
                </a:solidFill>
              </a:rPr>
            </a:br>
            <a:r>
              <a:rPr lang="en" sz="5500" u="sng">
                <a:solidFill>
                  <a:schemeClr val="hlink"/>
                </a:solidFill>
                <a:hlinkClick r:id="rId5"/>
              </a:rPr>
              <a:t>https://www.ncbi.nlm.nih.gov/books</a:t>
            </a:r>
            <a:endParaRPr sz="5500" u="sng">
              <a:solidFill>
                <a:schemeClr val="hlink"/>
              </a:solidFill>
            </a:endParaRPr>
          </a:p>
          <a:p>
            <a:pPr marL="0" lvl="0" indent="0" algn="l" rtl="0">
              <a:lnSpc>
                <a:spcPct val="100000"/>
              </a:lnSpc>
              <a:spcBef>
                <a:spcPts val="1200"/>
              </a:spcBef>
              <a:spcAft>
                <a:spcPts val="0"/>
              </a:spcAft>
              <a:buNone/>
            </a:pPr>
            <a:r>
              <a:rPr lang="en" sz="5500">
                <a:solidFill>
                  <a:srgbClr val="000000"/>
                </a:solidFill>
              </a:rPr>
              <a:t>PACEsConnection. (n.d.). </a:t>
            </a:r>
            <a:r>
              <a:rPr lang="en" sz="5500" i="1">
                <a:solidFill>
                  <a:srgbClr val="000000"/>
                </a:solidFill>
              </a:rPr>
              <a:t>The interconnection of safety and belonging.</a:t>
            </a:r>
            <a:endParaRPr sz="5500" i="1">
              <a:solidFill>
                <a:srgbClr val="000000"/>
              </a:solidFill>
            </a:endParaRPr>
          </a:p>
          <a:p>
            <a:pPr marL="0" lvl="0" indent="0" algn="l" rtl="0">
              <a:lnSpc>
                <a:spcPct val="100000"/>
              </a:lnSpc>
              <a:spcBef>
                <a:spcPts val="1200"/>
              </a:spcBef>
              <a:spcAft>
                <a:spcPts val="0"/>
              </a:spcAft>
              <a:buNone/>
            </a:pPr>
            <a:r>
              <a:rPr lang="en" sz="5500" u="sng">
                <a:solidFill>
                  <a:schemeClr val="hlink"/>
                </a:solidFill>
                <a:hlinkClick r:id="rId6"/>
              </a:rPr>
              <a:t>https://www.pacesconnection.com</a:t>
            </a:r>
            <a:endParaRPr sz="10000">
              <a:solidFill>
                <a:srgbClr val="000000"/>
              </a:solidFill>
            </a:endParaRPr>
          </a:p>
          <a:p>
            <a:pPr marL="0" lvl="0" indent="0" algn="ctr" rtl="0">
              <a:lnSpc>
                <a:spcPct val="200000"/>
              </a:lnSpc>
              <a:spcBef>
                <a:spcPts val="1200"/>
              </a:spcBef>
              <a:spcAft>
                <a:spcPts val="0"/>
              </a:spcAft>
              <a:buNone/>
            </a:pPr>
            <a:endParaRPr sz="5600"/>
          </a:p>
          <a:p>
            <a:pPr marL="0" lvl="0" indent="0" algn="l" rtl="0">
              <a:spcBef>
                <a:spcPts val="1200"/>
              </a:spcBef>
              <a:spcAft>
                <a:spcPts val="0"/>
              </a:spcAft>
              <a:buNone/>
            </a:pPr>
            <a:endParaRPr sz="5600">
              <a:solidFill>
                <a:srgbClr val="000000"/>
              </a:solidFill>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sz="3800"/>
          </a:p>
          <a:p>
            <a:pPr marL="0" lvl="0" indent="0" algn="l" rtl="0">
              <a:spcBef>
                <a:spcPts val="1200"/>
              </a:spcBef>
              <a:spcAft>
                <a:spcPts val="0"/>
              </a:spcAft>
              <a:buNone/>
            </a:pPr>
            <a:endParaRPr sz="3800"/>
          </a:p>
          <a:p>
            <a:pPr marL="0" lvl="0" indent="0" algn="l" rtl="0">
              <a:spcBef>
                <a:spcPts val="1200"/>
              </a:spcBef>
              <a:spcAft>
                <a:spcPts val="0"/>
              </a:spcAft>
              <a:buNone/>
            </a:pPr>
            <a:endParaRPr sz="3800"/>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332" name="Google Shape;332;p5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5500">
                <a:solidFill>
                  <a:srgbClr val="000000"/>
                </a:solidFill>
              </a:rPr>
              <a:t>SAMHSA. (2016). </a:t>
            </a:r>
            <a:r>
              <a:rPr lang="en" sz="5500" i="1">
                <a:solidFill>
                  <a:srgbClr val="000000"/>
                </a:solidFill>
              </a:rPr>
              <a:t>Understanding child trauma</a:t>
            </a:r>
            <a:r>
              <a:rPr lang="en" sz="5500">
                <a:solidFill>
                  <a:srgbClr val="000000"/>
                </a:solidFill>
              </a:rPr>
              <a:t> (White paper).</a:t>
            </a:r>
            <a:br>
              <a:rPr lang="en" sz="5500">
                <a:solidFill>
                  <a:srgbClr val="000000"/>
                </a:solidFill>
              </a:rPr>
            </a:br>
            <a:r>
              <a:rPr lang="en" sz="5500" i="1">
                <a:solidFill>
                  <a:srgbClr val="000000"/>
                </a:solidFill>
              </a:rPr>
              <a:t>Note: Source has since been removed from the original URL.</a:t>
            </a:r>
            <a:endParaRPr sz="5500" i="1">
              <a:solidFill>
                <a:srgbClr val="000000"/>
              </a:solidFill>
            </a:endParaRPr>
          </a:p>
          <a:p>
            <a:pPr marL="0" lvl="0" indent="0" algn="l" rtl="0">
              <a:spcBef>
                <a:spcPts val="1200"/>
              </a:spcBef>
              <a:spcAft>
                <a:spcPts val="0"/>
              </a:spcAft>
              <a:buNone/>
            </a:pPr>
            <a:r>
              <a:rPr lang="en" sz="5500">
                <a:solidFill>
                  <a:srgbClr val="000000"/>
                </a:solidFill>
              </a:rPr>
              <a:t>Turnaround for Children. (n.d.). </a:t>
            </a:r>
            <a:r>
              <a:rPr lang="en" sz="5500" i="1">
                <a:solidFill>
                  <a:srgbClr val="000000"/>
                </a:solidFill>
              </a:rPr>
              <a:t>What is co-regulation and what does it look like in the classroom?</a:t>
            </a:r>
            <a:br>
              <a:rPr lang="en" sz="5500" i="1">
                <a:solidFill>
                  <a:srgbClr val="000000"/>
                </a:solidFill>
              </a:rPr>
            </a:br>
            <a:r>
              <a:rPr lang="en" sz="5500" u="sng">
                <a:solidFill>
                  <a:schemeClr val="hlink"/>
                </a:solidFill>
                <a:hlinkClick r:id="rId3"/>
              </a:rPr>
              <a:t>https://turnaroundusa.org</a:t>
            </a:r>
            <a:endParaRPr sz="5500" u="sng">
              <a:solidFill>
                <a:schemeClr val="hlink"/>
              </a:solidFill>
            </a:endParaRPr>
          </a:p>
          <a:p>
            <a:pPr marL="0" lvl="0" indent="0" algn="l" rtl="0">
              <a:spcBef>
                <a:spcPts val="1200"/>
              </a:spcBef>
              <a:spcAft>
                <a:spcPts val="0"/>
              </a:spcAft>
              <a:buNone/>
            </a:pPr>
            <a:r>
              <a:rPr lang="en" sz="5500">
                <a:solidFill>
                  <a:srgbClr val="000000"/>
                </a:solidFill>
              </a:rPr>
              <a:t>Trauma Dissociation. (n.d.). </a:t>
            </a:r>
            <a:r>
              <a:rPr lang="en" sz="5500" i="1">
                <a:solidFill>
                  <a:srgbClr val="000000"/>
                </a:solidFill>
              </a:rPr>
              <a:t>PCL-5: PTSD checklist for DSM-5.</a:t>
            </a:r>
            <a:br>
              <a:rPr lang="en" sz="5500" i="1">
                <a:solidFill>
                  <a:srgbClr val="000000"/>
                </a:solidFill>
              </a:rPr>
            </a:br>
            <a:r>
              <a:rPr lang="en" sz="5500" u="sng">
                <a:solidFill>
                  <a:schemeClr val="hlink"/>
                </a:solidFill>
                <a:hlinkClick r:id="rId4"/>
              </a:rPr>
              <a:t>https://traumadissociation.com/pcl5-ptsd</a:t>
            </a:r>
            <a:endParaRPr sz="5500" u="sng">
              <a:solidFill>
                <a:schemeClr val="hlink"/>
              </a:solidFill>
            </a:endParaRPr>
          </a:p>
          <a:p>
            <a:pPr marL="0" lvl="0" indent="0" algn="l" rtl="0">
              <a:spcBef>
                <a:spcPts val="1200"/>
              </a:spcBef>
              <a:spcAft>
                <a:spcPts val="0"/>
              </a:spcAft>
              <a:buNone/>
            </a:pPr>
            <a:r>
              <a:rPr lang="en" sz="5500">
                <a:solidFill>
                  <a:srgbClr val="000000"/>
                </a:solidFill>
              </a:rPr>
              <a:t>University of Northern Colorado, Assault Survivors Advocacy Program. (n.d.). </a:t>
            </a:r>
            <a:r>
              <a:rPr lang="en" sz="5500" i="1">
                <a:solidFill>
                  <a:srgbClr val="000000"/>
                </a:solidFill>
              </a:rPr>
              <a:t>Neurobiology of trauma.</a:t>
            </a:r>
            <a:br>
              <a:rPr lang="en" sz="5500" i="1">
                <a:solidFill>
                  <a:srgbClr val="000000"/>
                </a:solidFill>
              </a:rPr>
            </a:br>
            <a:r>
              <a:rPr lang="en" sz="5500" u="sng">
                <a:solidFill>
                  <a:schemeClr val="hlink"/>
                </a:solidFill>
                <a:hlinkClick r:id="rId5"/>
              </a:rPr>
              <a:t>https://www.unco.edu</a:t>
            </a:r>
            <a:endParaRPr sz="5500" u="sng">
              <a:solidFill>
                <a:schemeClr val="hlink"/>
              </a:solidFill>
            </a:endParaRPr>
          </a:p>
          <a:p>
            <a:pPr marL="0" lvl="0" indent="0" algn="l" rtl="0">
              <a:spcBef>
                <a:spcPts val="1200"/>
              </a:spcBef>
              <a:spcAft>
                <a:spcPts val="0"/>
              </a:spcAft>
              <a:buNone/>
            </a:pPr>
            <a:r>
              <a:rPr lang="en" sz="5500">
                <a:solidFill>
                  <a:srgbClr val="000000"/>
                </a:solidFill>
              </a:rPr>
              <a:t>Verywell Health. (n.d.). </a:t>
            </a:r>
            <a:r>
              <a:rPr lang="en" sz="5500" i="1">
                <a:solidFill>
                  <a:srgbClr val="000000"/>
                </a:solidFill>
              </a:rPr>
              <a:t>Hyperarousal in PTSD.</a:t>
            </a:r>
            <a:br>
              <a:rPr lang="en" sz="5500" i="1">
                <a:solidFill>
                  <a:srgbClr val="000000"/>
                </a:solidFill>
              </a:rPr>
            </a:br>
            <a:r>
              <a:rPr lang="en" sz="5500" u="sng">
                <a:solidFill>
                  <a:schemeClr val="hlink"/>
                </a:solidFill>
                <a:hlinkClick r:id="rId6"/>
              </a:rPr>
              <a:t>https://www.verywellhealth.com</a:t>
            </a:r>
            <a:endParaRPr sz="5500" u="sng">
              <a:solidFill>
                <a:schemeClr val="hlink"/>
              </a:solidFill>
            </a:endParaRPr>
          </a:p>
          <a:p>
            <a:pPr marL="0" lvl="0" indent="0" algn="l" rtl="0">
              <a:spcBef>
                <a:spcPts val="1200"/>
              </a:spcBef>
              <a:spcAft>
                <a:spcPts val="0"/>
              </a:spcAft>
              <a:buNone/>
            </a:pPr>
            <a:r>
              <a:rPr lang="en" sz="5500">
                <a:solidFill>
                  <a:srgbClr val="000000"/>
                </a:solidFill>
              </a:rPr>
              <a:t>Verywell Mind. (n.d.). </a:t>
            </a:r>
            <a:r>
              <a:rPr lang="en" sz="5500" i="1">
                <a:solidFill>
                  <a:srgbClr val="000000"/>
                </a:solidFill>
              </a:rPr>
              <a:t>What to know about PTSD in teenagers.</a:t>
            </a:r>
            <a:br>
              <a:rPr lang="en" sz="5500" i="1">
                <a:solidFill>
                  <a:srgbClr val="000000"/>
                </a:solidFill>
              </a:rPr>
            </a:br>
            <a:r>
              <a:rPr lang="en" sz="5500" u="sng">
                <a:solidFill>
                  <a:schemeClr val="hlink"/>
                </a:solidFill>
                <a:hlinkClick r:id="rId7"/>
              </a:rPr>
              <a:t>https://www.verywellmind.com</a:t>
            </a:r>
            <a:endParaRPr sz="5500" u="sng">
              <a:solidFill>
                <a:schemeClr val="hlink"/>
              </a:solidFill>
            </a:endParaRPr>
          </a:p>
          <a:p>
            <a:pPr marL="0" lvl="0" indent="0" algn="l" rtl="0">
              <a:spcBef>
                <a:spcPts val="1200"/>
              </a:spcBef>
              <a:spcAft>
                <a:spcPts val="0"/>
              </a:spcAft>
              <a:buNone/>
            </a:pPr>
            <a:endParaRPr sz="5500" u="sng">
              <a:solidFill>
                <a:schemeClr val="hlink"/>
              </a:solidFill>
            </a:endParaRPr>
          </a:p>
          <a:p>
            <a:pPr marL="0" lvl="0" indent="0" algn="l" rtl="0">
              <a:spcBef>
                <a:spcPts val="1200"/>
              </a:spcBef>
              <a:spcAft>
                <a:spcPts val="0"/>
              </a:spcAft>
              <a:buNone/>
            </a:pPr>
            <a:endParaRPr sz="3500">
              <a:solidFill>
                <a:srgbClr val="1F1F1F"/>
              </a:solidFill>
              <a:highlight>
                <a:schemeClr val="lt1"/>
              </a:highlight>
            </a:endParaRPr>
          </a:p>
          <a:p>
            <a:pPr marL="0" lvl="0" indent="0" algn="l" rtl="0">
              <a:lnSpc>
                <a:spcPct val="200000"/>
              </a:lnSpc>
              <a:spcBef>
                <a:spcPts val="1200"/>
              </a:spcBef>
              <a:spcAft>
                <a:spcPts val="0"/>
              </a:spcAft>
              <a:buNone/>
            </a:pPr>
            <a:endParaRPr sz="5600">
              <a:solidFill>
                <a:srgbClr val="000000"/>
              </a:solidFill>
            </a:endParaRPr>
          </a:p>
          <a:p>
            <a:pPr marL="0" lvl="0" indent="0" algn="ctr" rtl="0">
              <a:lnSpc>
                <a:spcPct val="200000"/>
              </a:lnSpc>
              <a:spcBef>
                <a:spcPts val="1200"/>
              </a:spcBef>
              <a:spcAft>
                <a:spcPts val="0"/>
              </a:spcAft>
              <a:buNone/>
            </a:pPr>
            <a:endParaRPr sz="5600">
              <a:solidFill>
                <a:srgbClr val="000000"/>
              </a:solidFill>
            </a:endParaRPr>
          </a:p>
          <a:p>
            <a:pPr marL="0" lvl="0" indent="0" algn="ctr" rtl="0">
              <a:lnSpc>
                <a:spcPct val="200000"/>
              </a:lnSpc>
              <a:spcBef>
                <a:spcPts val="1200"/>
              </a:spcBef>
              <a:spcAft>
                <a:spcPts val="0"/>
              </a:spcAft>
              <a:buNone/>
            </a:pPr>
            <a:endParaRPr sz="5600">
              <a:solidFill>
                <a:srgbClr val="000000"/>
              </a:solidFill>
            </a:endParaRPr>
          </a:p>
          <a:p>
            <a:pPr marL="0" lvl="0" indent="0" algn="ctr" rtl="0">
              <a:lnSpc>
                <a:spcPct val="200000"/>
              </a:lnSpc>
              <a:spcBef>
                <a:spcPts val="1200"/>
              </a:spcBef>
              <a:spcAft>
                <a:spcPts val="0"/>
              </a:spcAft>
              <a:buNone/>
            </a:pPr>
            <a:endParaRPr sz="5600"/>
          </a:p>
          <a:p>
            <a:pPr marL="0" lvl="0" indent="0" algn="l" rtl="0">
              <a:spcBef>
                <a:spcPts val="1200"/>
              </a:spcBef>
              <a:spcAft>
                <a:spcPts val="0"/>
              </a:spcAft>
              <a:buNone/>
            </a:pPr>
            <a:endParaRPr sz="5600">
              <a:solidFill>
                <a:srgbClr val="000000"/>
              </a:solidFill>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sz="3800"/>
          </a:p>
          <a:p>
            <a:pPr marL="0" lvl="0" indent="0" algn="l" rtl="0">
              <a:spcBef>
                <a:spcPts val="1200"/>
              </a:spcBef>
              <a:spcAft>
                <a:spcPts val="0"/>
              </a:spcAft>
              <a:buNone/>
            </a:pPr>
            <a:endParaRPr sz="3800"/>
          </a:p>
          <a:p>
            <a:pPr marL="0" lvl="0" indent="0" algn="l" rtl="0">
              <a:spcBef>
                <a:spcPts val="1200"/>
              </a:spcBef>
              <a:spcAft>
                <a:spcPts val="0"/>
              </a:spcAft>
              <a:buNone/>
            </a:pPr>
            <a:endParaRPr sz="3800"/>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Recommended Reading</a:t>
            </a:r>
            <a:endParaRPr/>
          </a:p>
        </p:txBody>
      </p:sp>
      <p:sp>
        <p:nvSpPr>
          <p:cNvPr id="338" name="Google Shape;338;p57"/>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fontScale="47500"/>
          </a:bodyPr>
          <a:lstStyle/>
          <a:p>
            <a:pPr marL="0" lvl="0" indent="0" algn="l" rtl="0">
              <a:spcBef>
                <a:spcPts val="0"/>
              </a:spcBef>
              <a:spcAft>
                <a:spcPts val="0"/>
              </a:spcAft>
              <a:buNone/>
            </a:pPr>
            <a:r>
              <a:rPr lang="en" sz="2500" u="sng">
                <a:solidFill>
                  <a:srgbClr val="0000FF"/>
                </a:solidFill>
                <a:hlinkClick r:id="rId3">
                  <a:extLst>
                    <a:ext uri="{A12FA001-AC4F-418D-AE19-62706E023703}">
                      <ahyp:hlinkClr xmlns:ahyp="http://schemas.microsoft.com/office/drawing/2018/hyperlinkcolor" val="tx"/>
                    </a:ext>
                  </a:extLst>
                </a:hlinkClick>
              </a:rPr>
              <a:t>The Body Keeps the Score: Brain, Mind, and Body in the Healing of Trauma by Bessel van der Kolk | Goodreads</a:t>
            </a:r>
            <a:endParaRPr sz="2500">
              <a:solidFill>
                <a:srgbClr val="0000FF"/>
              </a:solidFill>
            </a:endParaRPr>
          </a:p>
          <a:p>
            <a:pPr marL="0" lvl="0" indent="0" algn="l" rtl="0">
              <a:spcBef>
                <a:spcPts val="1200"/>
              </a:spcBef>
              <a:spcAft>
                <a:spcPts val="0"/>
              </a:spcAft>
              <a:buNone/>
            </a:pPr>
            <a:r>
              <a:rPr lang="en" sz="2500" u="sng">
                <a:solidFill>
                  <a:srgbClr val="0000FF"/>
                </a:solidFill>
                <a:hlinkClick r:id="rId4">
                  <a:extLst>
                    <a:ext uri="{A12FA001-AC4F-418D-AE19-62706E023703}">
                      <ahyp:hlinkClr xmlns:ahyp="http://schemas.microsoft.com/office/drawing/2018/hyperlinkcolor" val="tx"/>
                    </a:ext>
                  </a:extLst>
                </a:hlinkClick>
              </a:rPr>
              <a:t>Adult Children of Emotionally Immature Parents: How to Heal from Distant, Rejecting, or Self-Involved Parents</a:t>
            </a:r>
            <a:r>
              <a:rPr lang="en" sz="2500">
                <a:solidFill>
                  <a:srgbClr val="0000FF"/>
                </a:solidFill>
              </a:rPr>
              <a:t> </a:t>
            </a:r>
            <a:r>
              <a:rPr lang="en" sz="2500">
                <a:solidFill>
                  <a:srgbClr val="333333"/>
                </a:solidFill>
              </a:rPr>
              <a:t>by Lindsay C. Gibson PsyD</a:t>
            </a:r>
            <a:endParaRPr sz="2500">
              <a:solidFill>
                <a:srgbClr val="333333"/>
              </a:solidFill>
            </a:endParaRPr>
          </a:p>
          <a:p>
            <a:pPr marL="0" lvl="0" indent="0" algn="l" rtl="0">
              <a:spcBef>
                <a:spcPts val="0"/>
              </a:spcBef>
              <a:spcAft>
                <a:spcPts val="0"/>
              </a:spcAft>
              <a:buNone/>
            </a:pPr>
            <a:endParaRPr sz="2300">
              <a:solidFill>
                <a:srgbClr val="1E1915"/>
              </a:solidFill>
              <a:highlight>
                <a:srgbClr val="FFFFFF"/>
              </a:highlight>
            </a:endParaRPr>
          </a:p>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339" name="Google Shape;339;p57"/>
          <p:cNvPicPr preferRelativeResize="0"/>
          <p:nvPr/>
        </p:nvPicPr>
        <p:blipFill>
          <a:blip r:embed="rId5">
            <a:alphaModFix/>
          </a:blip>
          <a:stretch>
            <a:fillRect/>
          </a:stretch>
        </p:blipFill>
        <p:spPr>
          <a:xfrm>
            <a:off x="5217125" y="2262875"/>
            <a:ext cx="1219200" cy="1828800"/>
          </a:xfrm>
          <a:prstGeom prst="rect">
            <a:avLst/>
          </a:prstGeom>
          <a:noFill/>
          <a:ln>
            <a:noFill/>
          </a:ln>
        </p:spPr>
      </p:pic>
      <p:pic>
        <p:nvPicPr>
          <p:cNvPr id="340" name="Google Shape;340;p57"/>
          <p:cNvPicPr preferRelativeResize="0"/>
          <p:nvPr/>
        </p:nvPicPr>
        <p:blipFill>
          <a:blip r:embed="rId6">
            <a:alphaModFix/>
          </a:blip>
          <a:stretch>
            <a:fillRect/>
          </a:stretch>
        </p:blipFill>
        <p:spPr>
          <a:xfrm>
            <a:off x="1498550" y="2173825"/>
            <a:ext cx="2133600" cy="2133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Other Recommended Resources</a:t>
            </a:r>
            <a:endParaRPr/>
          </a:p>
        </p:txBody>
      </p:sp>
      <p:sp>
        <p:nvSpPr>
          <p:cNvPr id="346" name="Google Shape;346;p58"/>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3200" b="1">
                <a:solidFill>
                  <a:srgbClr val="333333"/>
                </a:solidFill>
              </a:rPr>
              <a:t>On Burnout: </a:t>
            </a:r>
            <a:endParaRPr sz="3200" b="1">
              <a:solidFill>
                <a:srgbClr val="333333"/>
              </a:solidFill>
            </a:endParaRPr>
          </a:p>
          <a:p>
            <a:pPr marL="0" lvl="0" indent="0" algn="l" rtl="0">
              <a:spcBef>
                <a:spcPts val="0"/>
              </a:spcBef>
              <a:spcAft>
                <a:spcPts val="0"/>
              </a:spcAft>
              <a:buNone/>
            </a:pPr>
            <a:endParaRPr sz="3200">
              <a:solidFill>
                <a:srgbClr val="333333"/>
              </a:solidFill>
            </a:endParaRPr>
          </a:p>
          <a:p>
            <a:pPr marL="0" lvl="0" indent="0" algn="l" rtl="0">
              <a:spcBef>
                <a:spcPts val="0"/>
              </a:spcBef>
              <a:spcAft>
                <a:spcPts val="0"/>
              </a:spcAft>
              <a:buNone/>
            </a:pPr>
            <a:r>
              <a:rPr lang="en" sz="3200" b="1">
                <a:solidFill>
                  <a:srgbClr val="333333"/>
                </a:solidFill>
              </a:rPr>
              <a:t>Video:</a:t>
            </a:r>
            <a:r>
              <a:rPr lang="en" sz="3200">
                <a:solidFill>
                  <a:srgbClr val="333333"/>
                </a:solidFill>
              </a:rPr>
              <a:t> </a:t>
            </a:r>
            <a:r>
              <a:rPr lang="en" sz="3200" u="sng">
                <a:solidFill>
                  <a:schemeClr val="hlink"/>
                </a:solidFill>
                <a:hlinkClick r:id="rId3"/>
              </a:rPr>
              <a:t>3 Essential Strategies for Managing Burnout for Modern Knowledge Workers</a:t>
            </a:r>
            <a:endParaRPr sz="3200">
              <a:solidFill>
                <a:srgbClr val="333333"/>
              </a:solidFill>
            </a:endParaRPr>
          </a:p>
          <a:p>
            <a:pPr marL="0" lvl="0" indent="0" algn="l" rtl="0">
              <a:spcBef>
                <a:spcPts val="0"/>
              </a:spcBef>
              <a:spcAft>
                <a:spcPts val="0"/>
              </a:spcAft>
              <a:buNone/>
            </a:pPr>
            <a:endParaRPr sz="3200">
              <a:solidFill>
                <a:srgbClr val="333333"/>
              </a:solidFill>
            </a:endParaRPr>
          </a:p>
          <a:p>
            <a:pPr marL="0" lvl="0" indent="0" algn="l" rtl="0">
              <a:spcBef>
                <a:spcPts val="0"/>
              </a:spcBef>
              <a:spcAft>
                <a:spcPts val="0"/>
              </a:spcAft>
              <a:buClr>
                <a:schemeClr val="dk1"/>
              </a:buClr>
              <a:buSzPct val="34375"/>
              <a:buFont typeface="Arial"/>
              <a:buNone/>
            </a:pPr>
            <a:endParaRPr sz="3200">
              <a:solidFill>
                <a:srgbClr val="333333"/>
              </a:solidFill>
            </a:endParaRPr>
          </a:p>
          <a:p>
            <a:pPr marL="0" lvl="0" indent="0" algn="l" rtl="0">
              <a:spcBef>
                <a:spcPts val="0"/>
              </a:spcBef>
              <a:spcAft>
                <a:spcPts val="0"/>
              </a:spcAft>
              <a:buClr>
                <a:schemeClr val="dk1"/>
              </a:buClr>
              <a:buSzPct val="34375"/>
              <a:buFont typeface="Arial"/>
              <a:buNone/>
            </a:pPr>
            <a:r>
              <a:rPr lang="en" sz="3200" b="1">
                <a:solidFill>
                  <a:srgbClr val="0F0F0F"/>
                </a:solidFill>
              </a:rPr>
              <a:t>Video: ER Doctor Teaches How to Overcome Burnout from a Body-Based Perspective w Dr. Laura Hays, MD</a:t>
            </a:r>
            <a:endParaRPr sz="3200" b="1">
              <a:solidFill>
                <a:srgbClr val="0F0F0F"/>
              </a:solidFill>
            </a:endParaRPr>
          </a:p>
          <a:p>
            <a:pPr marL="0" lvl="0" indent="0" algn="l" rtl="0">
              <a:spcBef>
                <a:spcPts val="0"/>
              </a:spcBef>
              <a:spcAft>
                <a:spcPts val="0"/>
              </a:spcAft>
              <a:buNone/>
            </a:pPr>
            <a:r>
              <a:rPr lang="en" sz="3200" u="sng">
                <a:solidFill>
                  <a:schemeClr val="hlink"/>
                </a:solidFill>
                <a:hlinkClick r:id="rId4"/>
              </a:rPr>
              <a:t>https://www.youtube.com/watch?v=CNLVShxsV04</a:t>
            </a:r>
            <a:r>
              <a:rPr lang="en" sz="3200">
                <a:solidFill>
                  <a:srgbClr val="333333"/>
                </a:solidFill>
              </a:rPr>
              <a:t> </a:t>
            </a:r>
            <a:endParaRPr sz="3200">
              <a:solidFill>
                <a:srgbClr val="333333"/>
              </a:solidFill>
            </a:endParaRPr>
          </a:p>
          <a:p>
            <a:pPr marL="0" lvl="0" indent="0" algn="l" rtl="0">
              <a:spcBef>
                <a:spcPts val="0"/>
              </a:spcBef>
              <a:spcAft>
                <a:spcPts val="0"/>
              </a:spcAft>
              <a:buNone/>
            </a:pPr>
            <a:endParaRPr sz="2500">
              <a:solidFill>
                <a:srgbClr val="333333"/>
              </a:solidFill>
            </a:endParaRPr>
          </a:p>
          <a:p>
            <a:pPr marL="0" lvl="0" indent="0" algn="l" rtl="0">
              <a:spcBef>
                <a:spcPts val="0"/>
              </a:spcBef>
              <a:spcAft>
                <a:spcPts val="0"/>
              </a:spcAft>
              <a:buNone/>
            </a:pPr>
            <a:endParaRPr sz="2500">
              <a:solidFill>
                <a:srgbClr val="333333"/>
              </a:solidFill>
            </a:endParaRPr>
          </a:p>
          <a:p>
            <a:pPr marL="0" lvl="0" indent="0" algn="l" rtl="0">
              <a:spcBef>
                <a:spcPts val="0"/>
              </a:spcBef>
              <a:spcAft>
                <a:spcPts val="0"/>
              </a:spcAft>
              <a:buNone/>
            </a:pPr>
            <a:endParaRPr sz="2500">
              <a:solidFill>
                <a:srgbClr val="333333"/>
              </a:solidFill>
            </a:endParaRPr>
          </a:p>
          <a:p>
            <a:pPr marL="0" lvl="0" indent="0" algn="l" rtl="0">
              <a:spcBef>
                <a:spcPts val="0"/>
              </a:spcBef>
              <a:spcAft>
                <a:spcPts val="0"/>
              </a:spcAft>
              <a:buNone/>
            </a:pPr>
            <a:endParaRPr sz="2300">
              <a:solidFill>
                <a:srgbClr val="1E1915"/>
              </a:solidFill>
              <a:highlight>
                <a:srgbClr val="FFFFFF"/>
              </a:highlight>
            </a:endParaRPr>
          </a:p>
          <a:p>
            <a:pPr marL="0" lvl="0" indent="0" algn="l" rtl="0">
              <a:spcBef>
                <a:spcPts val="0"/>
              </a:spcBef>
              <a:spcAft>
                <a:spcPts val="0"/>
              </a:spcAft>
              <a:buNone/>
            </a:pPr>
            <a:r>
              <a:rPr lang="en" sz="3200" b="1"/>
              <a:t>On Secondary Traumatric Stress (STS):</a:t>
            </a:r>
            <a:endParaRPr sz="3200" b="1"/>
          </a:p>
          <a:p>
            <a:pPr marL="0" lvl="0" indent="0" algn="l" rtl="0">
              <a:spcBef>
                <a:spcPts val="1200"/>
              </a:spcBef>
              <a:spcAft>
                <a:spcPts val="0"/>
              </a:spcAft>
              <a:buNone/>
            </a:pPr>
            <a:r>
              <a:rPr lang="en" sz="3200" u="sng">
                <a:solidFill>
                  <a:schemeClr val="hlink"/>
                </a:solidFill>
                <a:hlinkClick r:id="rId5"/>
              </a:rPr>
              <a:t>Window of Tolerance -An Essential Skill for PTSD, Trauma and Nervous System Regulation</a:t>
            </a:r>
            <a:endParaRPr sz="3200"/>
          </a:p>
          <a:p>
            <a:pPr marL="0" lvl="0" indent="0" algn="l" rtl="0">
              <a:spcBef>
                <a:spcPts val="1200"/>
              </a:spcBef>
              <a:spcAft>
                <a:spcPts val="0"/>
              </a:spcAft>
              <a:buNone/>
            </a:pPr>
            <a:r>
              <a:rPr lang="en" sz="3200" u="sng">
                <a:solidFill>
                  <a:schemeClr val="hlink"/>
                </a:solidFill>
                <a:hlinkClick r:id="rId6"/>
              </a:rPr>
              <a:t>Free Resources | STS Consortium</a:t>
            </a:r>
            <a:endParaRPr sz="3200"/>
          </a:p>
          <a:p>
            <a:pPr marL="0" lvl="0" indent="0" algn="l" rtl="0">
              <a:spcBef>
                <a:spcPts val="1200"/>
              </a:spcBef>
              <a:spcAft>
                <a:spcPts val="0"/>
              </a:spcAft>
              <a:buNone/>
            </a:pPr>
            <a:endParaRPr sz="3200"/>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accent5"/>
                </a:solidFill>
                <a:latin typeface="Playfair Display"/>
                <a:ea typeface="Playfair Display"/>
                <a:cs typeface="Playfair Display"/>
                <a:sym typeface="Playfair Display"/>
              </a:rPr>
              <a:t>The Emotional Reality of Child Welfare Work</a:t>
            </a:r>
            <a:endParaRPr b="1">
              <a:solidFill>
                <a:schemeClr val="accent5"/>
              </a:solidFill>
              <a:latin typeface="Playfair Display"/>
              <a:ea typeface="Playfair Display"/>
              <a:cs typeface="Playfair Display"/>
              <a:sym typeface="Playfair Display"/>
            </a:endParaRPr>
          </a:p>
        </p:txBody>
      </p:sp>
      <p:sp>
        <p:nvSpPr>
          <p:cNvPr id="85" name="Google Shape;85;p17"/>
          <p:cNvSpPr txBox="1">
            <a:spLocks noGrp="1"/>
          </p:cNvSpPr>
          <p:nvPr>
            <p:ph type="body" idx="1"/>
          </p:nvPr>
        </p:nvSpPr>
        <p:spPr>
          <a:xfrm>
            <a:off x="311700" y="1263975"/>
            <a:ext cx="6225900" cy="36633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2100" b="1">
                <a:solidFill>
                  <a:schemeClr val="dk2"/>
                </a:solidFill>
              </a:rPr>
              <a:t>This work requires deep empathy and persistence. Over time, the emotional demands of supporting children and families through difficult circumstances can accumulate.</a:t>
            </a:r>
            <a:endParaRPr sz="2100">
              <a:solidFill>
                <a:schemeClr val="dk2"/>
              </a:solidFill>
            </a:endParaRPr>
          </a:p>
          <a:p>
            <a:pPr marL="0" lvl="0" indent="0" algn="l" rtl="0">
              <a:spcBef>
                <a:spcPts val="1200"/>
              </a:spcBef>
              <a:spcAft>
                <a:spcPts val="0"/>
              </a:spcAft>
              <a:buNone/>
            </a:pPr>
            <a:endParaRPr sz="2100"/>
          </a:p>
          <a:p>
            <a:pPr marL="914400" lvl="0" indent="0" algn="l" rtl="0">
              <a:spcBef>
                <a:spcPts val="1200"/>
              </a:spcBef>
              <a:spcAft>
                <a:spcPts val="0"/>
              </a:spcAft>
              <a:buNone/>
            </a:pPr>
            <a:endParaRPr sz="2100"/>
          </a:p>
          <a:p>
            <a:pPr marL="0" lvl="0" indent="0" algn="l" rtl="0">
              <a:spcBef>
                <a:spcPts val="1200"/>
              </a:spcBef>
              <a:spcAft>
                <a:spcPts val="0"/>
              </a:spcAft>
              <a:buNone/>
            </a:pPr>
            <a:endParaRPr sz="2100"/>
          </a:p>
          <a:p>
            <a:pPr marL="0" lvl="0" indent="0" algn="l" rtl="0">
              <a:spcBef>
                <a:spcPts val="1200"/>
              </a:spcBef>
              <a:spcAft>
                <a:spcPts val="1200"/>
              </a:spcAft>
              <a:buNone/>
            </a:pPr>
            <a:endParaRPr sz="2100"/>
          </a:p>
        </p:txBody>
      </p:sp>
      <p:pic>
        <p:nvPicPr>
          <p:cNvPr id="86" name="Google Shape;86;p17"/>
          <p:cNvPicPr preferRelativeResize="0"/>
          <p:nvPr/>
        </p:nvPicPr>
        <p:blipFill>
          <a:blip r:embed="rId3">
            <a:alphaModFix/>
          </a:blip>
          <a:stretch>
            <a:fillRect/>
          </a:stretch>
        </p:blipFill>
        <p:spPr>
          <a:xfrm>
            <a:off x="5135925" y="2278825"/>
            <a:ext cx="3778049" cy="251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p:nvPr/>
        </p:nvSpPr>
        <p:spPr>
          <a:xfrm>
            <a:off x="333250" y="479750"/>
            <a:ext cx="2940900" cy="3879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chemeClr val="dk2"/>
                </a:solidFill>
                <a:latin typeface="Old Standard TT"/>
                <a:ea typeface="Old Standard TT"/>
                <a:cs typeface="Old Standard TT"/>
                <a:sym typeface="Old Standard TT"/>
              </a:rPr>
              <a:t>Compassion fatigue is </a:t>
            </a:r>
            <a:r>
              <a:rPr lang="en" sz="3000" b="1" i="1">
                <a:solidFill>
                  <a:schemeClr val="dk2"/>
                </a:solidFill>
                <a:latin typeface="Old Standard TT"/>
                <a:ea typeface="Old Standard TT"/>
                <a:cs typeface="Old Standard TT"/>
                <a:sym typeface="Old Standard TT"/>
              </a:rPr>
              <a:t>not</a:t>
            </a:r>
            <a:r>
              <a:rPr lang="en" sz="3000" b="1">
                <a:solidFill>
                  <a:schemeClr val="dk2"/>
                </a:solidFill>
                <a:latin typeface="Old Standard TT"/>
                <a:ea typeface="Old Standard TT"/>
                <a:cs typeface="Old Standard TT"/>
                <a:sym typeface="Old Standard TT"/>
              </a:rPr>
              <a:t> a failure of empathy. It is often the cost of caring deeply in difficult systems.</a:t>
            </a:r>
            <a:endParaRPr sz="3000" b="1">
              <a:solidFill>
                <a:schemeClr val="dk2"/>
              </a:solidFill>
              <a:latin typeface="Old Standard TT"/>
              <a:ea typeface="Old Standard TT"/>
              <a:cs typeface="Old Standard TT"/>
              <a:sym typeface="Old Standard TT"/>
            </a:endParaRPr>
          </a:p>
        </p:txBody>
      </p:sp>
      <p:pic>
        <p:nvPicPr>
          <p:cNvPr id="92" name="Google Shape;92;p18"/>
          <p:cNvPicPr preferRelativeResize="0"/>
          <p:nvPr/>
        </p:nvPicPr>
        <p:blipFill>
          <a:blip r:embed="rId3">
            <a:alphaModFix/>
          </a:blip>
          <a:stretch>
            <a:fillRect/>
          </a:stretch>
        </p:blipFill>
        <p:spPr>
          <a:xfrm>
            <a:off x="4842500" y="479750"/>
            <a:ext cx="4103002" cy="4197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311700" y="15880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latin typeface="Playfair Display"/>
                <a:ea typeface="Playfair Display"/>
                <a:cs typeface="Playfair Display"/>
                <a:sym typeface="Playfair Display"/>
              </a:rPr>
              <a:t>What Is Compassion Fatigue?		</a:t>
            </a:r>
            <a:endParaRPr b="1">
              <a:solidFill>
                <a:schemeClr val="dk2"/>
              </a:solidFill>
              <a:latin typeface="Playfair Display"/>
              <a:ea typeface="Playfair Display"/>
              <a:cs typeface="Playfair Display"/>
              <a:sym typeface="Playfair Display"/>
            </a:endParaRPr>
          </a:p>
        </p:txBody>
      </p:sp>
      <p:sp>
        <p:nvSpPr>
          <p:cNvPr id="98" name="Google Shape;98;p19"/>
          <p:cNvSpPr txBox="1">
            <a:spLocks noGrp="1"/>
          </p:cNvSpPr>
          <p:nvPr>
            <p:ph type="body" idx="1"/>
          </p:nvPr>
        </p:nvSpPr>
        <p:spPr>
          <a:xfrm>
            <a:off x="311700" y="998725"/>
            <a:ext cx="8267400" cy="39531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700"/>
              <a:t>Compassion fatigue is:</a:t>
            </a:r>
            <a:endParaRPr sz="1700"/>
          </a:p>
          <a:p>
            <a:pPr marL="457200" lvl="0" indent="-330200" algn="l" rtl="0">
              <a:spcBef>
                <a:spcPts val="1200"/>
              </a:spcBef>
              <a:spcAft>
                <a:spcPts val="0"/>
              </a:spcAft>
              <a:buSzPts val="1600"/>
              <a:buFont typeface="Arial"/>
              <a:buChar char="●"/>
            </a:pPr>
            <a:r>
              <a:rPr lang="en" sz="1600"/>
              <a:t>Emotional exhaustion that results from prolonged exposure to others’ trauma and suffering</a:t>
            </a:r>
            <a:br>
              <a:rPr lang="en" sz="1600"/>
            </a:br>
            <a:endParaRPr sz="1600"/>
          </a:p>
          <a:p>
            <a:pPr marL="457200" lvl="0" indent="-330200" algn="l" rtl="0">
              <a:spcBef>
                <a:spcPts val="0"/>
              </a:spcBef>
              <a:spcAft>
                <a:spcPts val="0"/>
              </a:spcAft>
              <a:buSzPts val="1600"/>
              <a:buFont typeface="Arial"/>
              <a:buChar char="●"/>
            </a:pPr>
            <a:r>
              <a:rPr lang="en" sz="1600"/>
              <a:t>A natural response to sustained caregiving and advocacy roles</a:t>
            </a:r>
            <a:br>
              <a:rPr lang="en" sz="1600"/>
            </a:br>
            <a:endParaRPr sz="1600"/>
          </a:p>
          <a:p>
            <a:pPr marL="457200" lvl="0" indent="-330200" algn="l" rtl="0">
              <a:spcBef>
                <a:spcPts val="0"/>
              </a:spcBef>
              <a:spcAft>
                <a:spcPts val="0"/>
              </a:spcAft>
              <a:buSzPts val="1600"/>
              <a:buFont typeface="Arial"/>
              <a:buChar char="●"/>
            </a:pPr>
            <a:r>
              <a:rPr lang="en" sz="1600"/>
              <a:t>Common in child welfare work due to high emotional demands</a:t>
            </a:r>
            <a:endParaRPr sz="1600"/>
          </a:p>
          <a:p>
            <a:pPr marL="0" lvl="0" indent="0" algn="l" rtl="0">
              <a:spcBef>
                <a:spcPts val="1200"/>
              </a:spcBef>
              <a:spcAft>
                <a:spcPts val="0"/>
              </a:spcAft>
              <a:buNone/>
            </a:pPr>
            <a:r>
              <a:rPr lang="en" sz="1700"/>
              <a:t>It includes elements of:</a:t>
            </a:r>
            <a:endParaRPr sz="1700"/>
          </a:p>
          <a:p>
            <a:pPr marL="457200" lvl="0" indent="-330200" algn="l" rtl="0">
              <a:spcBef>
                <a:spcPts val="1200"/>
              </a:spcBef>
              <a:spcAft>
                <a:spcPts val="0"/>
              </a:spcAft>
              <a:buSzPts val="1600"/>
              <a:buFont typeface="Arial"/>
              <a:buChar char="●"/>
            </a:pPr>
            <a:r>
              <a:rPr lang="en" sz="1600"/>
              <a:t>Burnout</a:t>
            </a:r>
            <a:br>
              <a:rPr lang="en" sz="1600"/>
            </a:br>
            <a:endParaRPr sz="1600"/>
          </a:p>
          <a:p>
            <a:pPr marL="457200" lvl="0" indent="-330200" algn="l" rtl="0">
              <a:spcBef>
                <a:spcPts val="0"/>
              </a:spcBef>
              <a:spcAft>
                <a:spcPts val="0"/>
              </a:spcAft>
              <a:buSzPts val="1600"/>
              <a:buFont typeface="Arial"/>
              <a:buChar char="●"/>
            </a:pPr>
            <a:r>
              <a:rPr lang="en" sz="1600"/>
              <a:t>Secondary traumatic stress (also called vicarious trauma)</a:t>
            </a:r>
            <a:endParaRPr sz="1600"/>
          </a:p>
        </p:txBody>
      </p:sp>
      <p:pic>
        <p:nvPicPr>
          <p:cNvPr id="99" name="Google Shape;99;p19"/>
          <p:cNvPicPr preferRelativeResize="0"/>
          <p:nvPr/>
        </p:nvPicPr>
        <p:blipFill>
          <a:blip r:embed="rId3">
            <a:alphaModFix/>
          </a:blip>
          <a:stretch>
            <a:fillRect/>
          </a:stretch>
        </p:blipFill>
        <p:spPr>
          <a:xfrm>
            <a:off x="6425650" y="3143775"/>
            <a:ext cx="2542902" cy="16952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158800"/>
            <a:ext cx="85206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latin typeface="Playfair Display"/>
                <a:ea typeface="Playfair Display"/>
                <a:cs typeface="Playfair Display"/>
                <a:sym typeface="Playfair Display"/>
              </a:rPr>
              <a:t>Related Concepts</a:t>
            </a:r>
            <a:endParaRPr b="1">
              <a:solidFill>
                <a:schemeClr val="dk2"/>
              </a:solidFill>
              <a:latin typeface="Playfair Display"/>
              <a:ea typeface="Playfair Display"/>
              <a:cs typeface="Playfair Display"/>
              <a:sym typeface="Playfair Display"/>
            </a:endParaRPr>
          </a:p>
        </p:txBody>
      </p:sp>
      <p:sp>
        <p:nvSpPr>
          <p:cNvPr id="105" name="Google Shape;105;p20"/>
          <p:cNvSpPr txBox="1">
            <a:spLocks noGrp="1"/>
          </p:cNvSpPr>
          <p:nvPr>
            <p:ph type="body" idx="1"/>
          </p:nvPr>
        </p:nvSpPr>
        <p:spPr>
          <a:xfrm>
            <a:off x="311700" y="784900"/>
            <a:ext cx="8267400" cy="41670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6800" b="1"/>
              <a:t>Burnout</a:t>
            </a:r>
            <a:endParaRPr sz="6800" b="1"/>
          </a:p>
          <a:p>
            <a:pPr marL="457200" lvl="0" indent="-330200" algn="l" rtl="0">
              <a:spcBef>
                <a:spcPts val="1200"/>
              </a:spcBef>
              <a:spcAft>
                <a:spcPts val="0"/>
              </a:spcAft>
              <a:buSzPct val="100000"/>
              <a:buFont typeface="Old Standard TT"/>
              <a:buChar char="●"/>
            </a:pPr>
            <a:r>
              <a:rPr lang="en" sz="6400"/>
              <a:t>Exhaustion caused by workload, stress, and system pressures</a:t>
            </a:r>
            <a:br>
              <a:rPr lang="en" sz="6400"/>
            </a:br>
            <a:endParaRPr sz="6400"/>
          </a:p>
          <a:p>
            <a:pPr marL="457200" lvl="0" indent="-330200" algn="l" rtl="0">
              <a:spcBef>
                <a:spcPts val="0"/>
              </a:spcBef>
              <a:spcAft>
                <a:spcPts val="0"/>
              </a:spcAft>
              <a:buSzPct val="100000"/>
              <a:buFont typeface="Old Standard TT"/>
              <a:buChar char="●"/>
            </a:pPr>
            <a:r>
              <a:rPr lang="en" sz="6400"/>
              <a:t>Feeling overwhelmed or ineffective</a:t>
            </a:r>
            <a:br>
              <a:rPr lang="en" sz="6400"/>
            </a:br>
            <a:endParaRPr sz="6400"/>
          </a:p>
          <a:p>
            <a:pPr marL="0" lvl="0" indent="0" algn="l" rtl="0">
              <a:spcBef>
                <a:spcPts val="1200"/>
              </a:spcBef>
              <a:spcAft>
                <a:spcPts val="0"/>
              </a:spcAft>
              <a:buNone/>
            </a:pPr>
            <a:r>
              <a:rPr lang="en" sz="6800" b="1"/>
              <a:t>Secondary Traumatic Stress (Vicarious Trauma)</a:t>
            </a:r>
            <a:endParaRPr sz="6800" b="1"/>
          </a:p>
          <a:p>
            <a:pPr marL="457200" lvl="0" indent="-330200" algn="l" rtl="0">
              <a:spcBef>
                <a:spcPts val="1200"/>
              </a:spcBef>
              <a:spcAft>
                <a:spcPts val="0"/>
              </a:spcAft>
              <a:buSzPct val="100000"/>
              <a:buFont typeface="Old Standard TT"/>
              <a:buChar char="●"/>
            </a:pPr>
            <a:r>
              <a:rPr lang="en" sz="6400"/>
              <a:t>Stress responses resulting from exposure to others’ traumatic experiences</a:t>
            </a:r>
            <a:br>
              <a:rPr lang="en" sz="6400"/>
            </a:br>
            <a:endParaRPr sz="6400"/>
          </a:p>
          <a:p>
            <a:pPr marL="0" lvl="0" indent="0" algn="l" rtl="0">
              <a:spcBef>
                <a:spcPts val="1200"/>
              </a:spcBef>
              <a:spcAft>
                <a:spcPts val="0"/>
              </a:spcAft>
              <a:buNone/>
            </a:pPr>
            <a:r>
              <a:rPr lang="en" sz="6800" b="1"/>
              <a:t>Compassion Fatigue</a:t>
            </a:r>
            <a:endParaRPr sz="6800" b="1"/>
          </a:p>
          <a:p>
            <a:pPr marL="457200" lvl="0" indent="-330200" algn="l" rtl="0">
              <a:spcBef>
                <a:spcPts val="1200"/>
              </a:spcBef>
              <a:spcAft>
                <a:spcPts val="0"/>
              </a:spcAft>
              <a:buSzPct val="100000"/>
              <a:buFont typeface="Old Standard TT"/>
              <a:buChar char="●"/>
            </a:pPr>
            <a:r>
              <a:rPr lang="en" sz="6400"/>
              <a:t>The cumulative emotional toll of caring for people who have experienced trauma</a:t>
            </a:r>
            <a:endParaRPr sz="6400"/>
          </a:p>
          <a:p>
            <a:pPr marL="457200" lvl="0" indent="-330200" algn="l" rtl="0">
              <a:spcBef>
                <a:spcPts val="0"/>
              </a:spcBef>
              <a:spcAft>
                <a:spcPts val="0"/>
              </a:spcAft>
              <a:buSzPct val="100000"/>
              <a:buFont typeface="Old Standard TT"/>
              <a:buChar char="●"/>
            </a:pPr>
            <a:r>
              <a:rPr lang="en" sz="6400"/>
              <a:t>Burnout + Secondary Traumatic Stress = Compassion Fatigue</a:t>
            </a:r>
            <a:endParaRPr sz="6400"/>
          </a:p>
          <a:p>
            <a:pPr marL="0" lvl="0" indent="0" algn="l" rtl="0">
              <a:spcBef>
                <a:spcPts val="1200"/>
              </a:spcBef>
              <a:spcAft>
                <a:spcPts val="0"/>
              </a:spcAft>
              <a:buNone/>
            </a:pPr>
            <a:endParaRPr sz="1918"/>
          </a:p>
          <a:p>
            <a:pPr marL="45720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79525" y="158800"/>
            <a:ext cx="8995500" cy="626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latin typeface="Playfair Display"/>
                <a:ea typeface="Playfair Display"/>
                <a:cs typeface="Playfair Display"/>
                <a:sym typeface="Playfair Display"/>
              </a:rPr>
              <a:t>Compassion Fatigue vs. Burnout vs. Secondary Trauma</a:t>
            </a:r>
            <a:endParaRPr b="1">
              <a:solidFill>
                <a:schemeClr val="dk2"/>
              </a:solidFill>
              <a:latin typeface="Playfair Display"/>
              <a:ea typeface="Playfair Display"/>
              <a:cs typeface="Playfair Display"/>
              <a:sym typeface="Playfair Display"/>
            </a:endParaRPr>
          </a:p>
        </p:txBody>
      </p:sp>
      <p:sp>
        <p:nvSpPr>
          <p:cNvPr id="111" name="Google Shape;111;p21"/>
          <p:cNvSpPr txBox="1">
            <a:spLocks noGrp="1"/>
          </p:cNvSpPr>
          <p:nvPr>
            <p:ph type="body" idx="1"/>
          </p:nvPr>
        </p:nvSpPr>
        <p:spPr>
          <a:xfrm>
            <a:off x="311700" y="784900"/>
            <a:ext cx="8659500" cy="4167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graphicFrame>
        <p:nvGraphicFramePr>
          <p:cNvPr id="112" name="Google Shape;112;p21"/>
          <p:cNvGraphicFramePr/>
          <p:nvPr/>
        </p:nvGraphicFramePr>
        <p:xfrm>
          <a:off x="417675" y="901975"/>
          <a:ext cx="3000000" cy="3000000"/>
        </p:xfrm>
        <a:graphic>
          <a:graphicData uri="http://schemas.openxmlformats.org/drawingml/2006/table">
            <a:tbl>
              <a:tblPr>
                <a:noFill/>
                <a:tableStyleId>{38A92D1D-78D1-4D5A-9482-B4A00EDE4422}</a:tableStyleId>
              </a:tblPr>
              <a:tblGrid>
                <a:gridCol w="2425425">
                  <a:extLst>
                    <a:ext uri="{9D8B030D-6E8A-4147-A177-3AD203B41FA5}">
                      <a16:colId xmlns:a16="http://schemas.microsoft.com/office/drawing/2014/main" val="20000"/>
                    </a:ext>
                  </a:extLst>
                </a:gridCol>
                <a:gridCol w="2397400">
                  <a:extLst>
                    <a:ext uri="{9D8B030D-6E8A-4147-A177-3AD203B41FA5}">
                      <a16:colId xmlns:a16="http://schemas.microsoft.com/office/drawing/2014/main" val="20001"/>
                    </a:ext>
                  </a:extLst>
                </a:gridCol>
                <a:gridCol w="3378775">
                  <a:extLst>
                    <a:ext uri="{9D8B030D-6E8A-4147-A177-3AD203B41FA5}">
                      <a16:colId xmlns:a16="http://schemas.microsoft.com/office/drawing/2014/main" val="20002"/>
                    </a:ext>
                  </a:extLst>
                </a:gridCol>
              </a:tblGrid>
              <a:tr h="618475">
                <a:tc>
                  <a:txBody>
                    <a:bodyPr/>
                    <a:lstStyle/>
                    <a:p>
                      <a:pPr marL="0" lvl="0" indent="0" algn="l" rtl="0">
                        <a:lnSpc>
                          <a:spcPct val="115000"/>
                        </a:lnSpc>
                        <a:spcBef>
                          <a:spcPts val="0"/>
                        </a:spcBef>
                        <a:spcAft>
                          <a:spcPts val="0"/>
                        </a:spcAft>
                        <a:buNone/>
                      </a:pPr>
                      <a:r>
                        <a:rPr lang="en" sz="1800" b="1">
                          <a:latin typeface="Old Standard TT"/>
                          <a:ea typeface="Old Standard TT"/>
                          <a:cs typeface="Old Standard TT"/>
                          <a:sym typeface="Old Standard TT"/>
                        </a:rPr>
                        <a:t>Concept</a:t>
                      </a:r>
                      <a:endParaRPr sz="1800" b="1">
                        <a:latin typeface="Old Standard TT"/>
                        <a:ea typeface="Old Standard TT"/>
                        <a:cs typeface="Old Standard TT"/>
                        <a:sym typeface="Old Standard TT"/>
                      </a:endParaRPr>
                    </a:p>
                  </a:txBody>
                  <a:tcPr marL="91425" marR="91425" marT="91425" marB="91425"/>
                </a:tc>
                <a:tc>
                  <a:txBody>
                    <a:bodyPr/>
                    <a:lstStyle/>
                    <a:p>
                      <a:pPr marL="0" lvl="0" indent="0" algn="l" rtl="0">
                        <a:lnSpc>
                          <a:spcPct val="115000"/>
                        </a:lnSpc>
                        <a:spcBef>
                          <a:spcPts val="0"/>
                        </a:spcBef>
                        <a:spcAft>
                          <a:spcPts val="0"/>
                        </a:spcAft>
                        <a:buNone/>
                      </a:pPr>
                      <a:r>
                        <a:rPr lang="en" sz="1800" b="1">
                          <a:latin typeface="Old Standard TT"/>
                          <a:ea typeface="Old Standard TT"/>
                          <a:cs typeface="Old Standard TT"/>
                          <a:sym typeface="Old Standard TT"/>
                        </a:rPr>
                        <a:t>Caused by</a:t>
                      </a:r>
                      <a:endParaRPr sz="1800" b="1">
                        <a:latin typeface="Old Standard TT"/>
                        <a:ea typeface="Old Standard TT"/>
                        <a:cs typeface="Old Standard TT"/>
                        <a:sym typeface="Old Standard TT"/>
                      </a:endParaRPr>
                    </a:p>
                  </a:txBody>
                  <a:tcPr marL="91425" marR="91425" marT="91425" marB="91425"/>
                </a:tc>
                <a:tc>
                  <a:txBody>
                    <a:bodyPr/>
                    <a:lstStyle/>
                    <a:p>
                      <a:pPr marL="0" lvl="0" indent="0" algn="l" rtl="0">
                        <a:lnSpc>
                          <a:spcPct val="115000"/>
                        </a:lnSpc>
                        <a:spcBef>
                          <a:spcPts val="0"/>
                        </a:spcBef>
                        <a:spcAft>
                          <a:spcPts val="0"/>
                        </a:spcAft>
                        <a:buNone/>
                      </a:pPr>
                      <a:r>
                        <a:rPr lang="en" sz="1800" b="1">
                          <a:latin typeface="Old Standard TT"/>
                          <a:ea typeface="Old Standard TT"/>
                          <a:cs typeface="Old Standard TT"/>
                          <a:sym typeface="Old Standard TT"/>
                        </a:rPr>
                        <a:t>Feels Like</a:t>
                      </a:r>
                      <a:endParaRPr sz="1800" b="1">
                        <a:latin typeface="Old Standard TT"/>
                        <a:ea typeface="Old Standard TT"/>
                        <a:cs typeface="Old Standard TT"/>
                        <a:sym typeface="Old Standard TT"/>
                      </a:endParaRPr>
                    </a:p>
                  </a:txBody>
                  <a:tcPr marL="91425" marR="91425" marT="91425" marB="91425"/>
                </a:tc>
                <a:extLst>
                  <a:ext uri="{0D108BD9-81ED-4DB2-BD59-A6C34878D82A}">
                    <a16:rowId xmlns:a16="http://schemas.microsoft.com/office/drawing/2014/main" val="10000"/>
                  </a:ext>
                </a:extLst>
              </a:tr>
              <a:tr h="914725">
                <a:tc>
                  <a:txBody>
                    <a:bodyPr/>
                    <a:lstStyle/>
                    <a:p>
                      <a:pPr marL="0" lvl="0" indent="0" algn="l" rtl="0">
                        <a:spcBef>
                          <a:spcPts val="0"/>
                        </a:spcBef>
                        <a:spcAft>
                          <a:spcPts val="0"/>
                        </a:spcAft>
                        <a:buNone/>
                      </a:pPr>
                      <a:r>
                        <a:rPr lang="en" sz="1800">
                          <a:latin typeface="Old Standard TT"/>
                          <a:ea typeface="Old Standard TT"/>
                          <a:cs typeface="Old Standard TT"/>
                          <a:sym typeface="Old Standard TT"/>
                        </a:rPr>
                        <a:t>Burnout</a:t>
                      </a:r>
                      <a:endParaRPr sz="1800">
                        <a:latin typeface="Old Standard TT"/>
                        <a:ea typeface="Old Standard TT"/>
                        <a:cs typeface="Old Standard TT"/>
                        <a:sym typeface="Old Standard TT"/>
                      </a:endParaRPr>
                    </a:p>
                  </a:txBody>
                  <a:tcPr marL="91425" marR="91425" marT="91425" marB="91425"/>
                </a:tc>
                <a:tc>
                  <a:txBody>
                    <a:bodyPr/>
                    <a:lstStyle/>
                    <a:p>
                      <a:pPr marL="0" lvl="0" indent="0" algn="l" rtl="0">
                        <a:spcBef>
                          <a:spcPts val="0"/>
                        </a:spcBef>
                        <a:spcAft>
                          <a:spcPts val="0"/>
                        </a:spcAft>
                        <a:buNone/>
                      </a:pPr>
                      <a:r>
                        <a:rPr lang="en" sz="1800">
                          <a:latin typeface="Old Standard TT"/>
                          <a:ea typeface="Old Standard TT"/>
                          <a:cs typeface="Old Standard TT"/>
                          <a:sym typeface="Old Standard TT"/>
                        </a:rPr>
                        <a:t>workload/system stress</a:t>
                      </a:r>
                      <a:endParaRPr sz="1800">
                        <a:latin typeface="Old Standard TT"/>
                        <a:ea typeface="Old Standard TT"/>
                        <a:cs typeface="Old Standard TT"/>
                        <a:sym typeface="Old Standard TT"/>
                      </a:endParaRPr>
                    </a:p>
                  </a:txBody>
                  <a:tcPr marL="91425" marR="91425" marT="91425" marB="91425"/>
                </a:tc>
                <a:tc>
                  <a:txBody>
                    <a:bodyPr/>
                    <a:lstStyle/>
                    <a:p>
                      <a:pPr marL="0" lvl="0" indent="0" algn="l" rtl="0">
                        <a:spcBef>
                          <a:spcPts val="0"/>
                        </a:spcBef>
                        <a:spcAft>
                          <a:spcPts val="0"/>
                        </a:spcAft>
                        <a:buNone/>
                      </a:pPr>
                      <a:r>
                        <a:rPr lang="en" sz="1800">
                          <a:latin typeface="Old Standard TT"/>
                          <a:ea typeface="Old Standard TT"/>
                          <a:cs typeface="Old Standard TT"/>
                          <a:sym typeface="Old Standard TT"/>
                        </a:rPr>
                        <a:t>exhaustion, frustration</a:t>
                      </a:r>
                      <a:endParaRPr sz="1800">
                        <a:latin typeface="Old Standard TT"/>
                        <a:ea typeface="Old Standard TT"/>
                        <a:cs typeface="Old Standard TT"/>
                        <a:sym typeface="Old Standard TT"/>
                      </a:endParaRPr>
                    </a:p>
                  </a:txBody>
                  <a:tcPr marL="91425" marR="91425" marT="91425" marB="91425"/>
                </a:tc>
                <a:extLst>
                  <a:ext uri="{0D108BD9-81ED-4DB2-BD59-A6C34878D82A}">
                    <a16:rowId xmlns:a16="http://schemas.microsoft.com/office/drawing/2014/main" val="10001"/>
                  </a:ext>
                </a:extLst>
              </a:tr>
              <a:tr h="1258350">
                <a:tc>
                  <a:txBody>
                    <a:bodyPr/>
                    <a:lstStyle/>
                    <a:p>
                      <a:pPr marL="0" lvl="0" indent="0" algn="l" rtl="0">
                        <a:spcBef>
                          <a:spcPts val="0"/>
                        </a:spcBef>
                        <a:spcAft>
                          <a:spcPts val="0"/>
                        </a:spcAft>
                        <a:buNone/>
                      </a:pPr>
                      <a:r>
                        <a:rPr lang="en" sz="1800">
                          <a:latin typeface="Old Standard TT"/>
                          <a:ea typeface="Old Standard TT"/>
                          <a:cs typeface="Old Standard TT"/>
                          <a:sym typeface="Old Standard TT"/>
                        </a:rPr>
                        <a:t>Secondary traumatic stress (vicarious trauma)</a:t>
                      </a:r>
                      <a:endParaRPr sz="1800">
                        <a:latin typeface="Old Standard TT"/>
                        <a:ea typeface="Old Standard TT"/>
                        <a:cs typeface="Old Standard TT"/>
                        <a:sym typeface="Old Standard TT"/>
                      </a:endParaRPr>
                    </a:p>
                  </a:txBody>
                  <a:tcPr marL="91425" marR="91425" marT="91425" marB="91425"/>
                </a:tc>
                <a:tc>
                  <a:txBody>
                    <a:bodyPr/>
                    <a:lstStyle/>
                    <a:p>
                      <a:pPr marL="0" lvl="0" indent="0" algn="l" rtl="0">
                        <a:spcBef>
                          <a:spcPts val="0"/>
                        </a:spcBef>
                        <a:spcAft>
                          <a:spcPts val="0"/>
                        </a:spcAft>
                        <a:buNone/>
                      </a:pPr>
                      <a:r>
                        <a:rPr lang="en" sz="1800">
                          <a:latin typeface="Old Standard TT"/>
                          <a:ea typeface="Old Standard TT"/>
                          <a:cs typeface="Old Standard TT"/>
                          <a:sym typeface="Old Standard TT"/>
                        </a:rPr>
                        <a:t>exposure to trauma stories</a:t>
                      </a:r>
                      <a:endParaRPr sz="1800">
                        <a:latin typeface="Old Standard TT"/>
                        <a:ea typeface="Old Standard TT"/>
                        <a:cs typeface="Old Standard TT"/>
                        <a:sym typeface="Old Standard TT"/>
                      </a:endParaRPr>
                    </a:p>
                  </a:txBody>
                  <a:tcPr marL="91425" marR="91425" marT="91425" marB="91425"/>
                </a:tc>
                <a:tc>
                  <a:txBody>
                    <a:bodyPr/>
                    <a:lstStyle/>
                    <a:p>
                      <a:pPr marL="0" lvl="0" indent="0" algn="l" rtl="0">
                        <a:spcBef>
                          <a:spcPts val="0"/>
                        </a:spcBef>
                        <a:spcAft>
                          <a:spcPts val="0"/>
                        </a:spcAft>
                        <a:buNone/>
                      </a:pPr>
                      <a:r>
                        <a:rPr lang="en" sz="1800">
                          <a:latin typeface="Old Standard TT"/>
                          <a:ea typeface="Old Standard TT"/>
                          <a:cs typeface="Old Standard TT"/>
                          <a:sym typeface="Old Standard TT"/>
                        </a:rPr>
                        <a:t>intrusive thoughts, emotional distress</a:t>
                      </a:r>
                      <a:endParaRPr sz="1800">
                        <a:latin typeface="Old Standard TT"/>
                        <a:ea typeface="Old Standard TT"/>
                        <a:cs typeface="Old Standard TT"/>
                        <a:sym typeface="Old Standard TT"/>
                      </a:endParaRPr>
                    </a:p>
                  </a:txBody>
                  <a:tcPr marL="91425" marR="91425" marT="91425" marB="91425"/>
                </a:tc>
                <a:extLst>
                  <a:ext uri="{0D108BD9-81ED-4DB2-BD59-A6C34878D82A}">
                    <a16:rowId xmlns:a16="http://schemas.microsoft.com/office/drawing/2014/main" val="10002"/>
                  </a:ext>
                </a:extLst>
              </a:tr>
              <a:tr h="1258350">
                <a:tc>
                  <a:txBody>
                    <a:bodyPr/>
                    <a:lstStyle/>
                    <a:p>
                      <a:pPr marL="0" lvl="0" indent="0" algn="l" rtl="0">
                        <a:spcBef>
                          <a:spcPts val="0"/>
                        </a:spcBef>
                        <a:spcAft>
                          <a:spcPts val="0"/>
                        </a:spcAft>
                        <a:buNone/>
                      </a:pPr>
                      <a:r>
                        <a:rPr lang="en" sz="1800">
                          <a:latin typeface="Old Standard TT"/>
                          <a:ea typeface="Old Standard TT"/>
                          <a:cs typeface="Old Standard TT"/>
                          <a:sym typeface="Old Standard TT"/>
                        </a:rPr>
                        <a:t>Compassion fatigue</a:t>
                      </a:r>
                      <a:endParaRPr sz="1800">
                        <a:latin typeface="Old Standard TT"/>
                        <a:ea typeface="Old Standard TT"/>
                        <a:cs typeface="Old Standard TT"/>
                        <a:sym typeface="Old Standard TT"/>
                      </a:endParaRPr>
                    </a:p>
                  </a:txBody>
                  <a:tcPr marL="91425" marR="91425" marT="91425" marB="91425"/>
                </a:tc>
                <a:tc>
                  <a:txBody>
                    <a:bodyPr/>
                    <a:lstStyle/>
                    <a:p>
                      <a:pPr marL="0" lvl="0" indent="0" algn="l" rtl="0">
                        <a:spcBef>
                          <a:spcPts val="0"/>
                        </a:spcBef>
                        <a:spcAft>
                          <a:spcPts val="0"/>
                        </a:spcAft>
                        <a:buNone/>
                      </a:pPr>
                      <a:r>
                        <a:rPr lang="en" sz="1800">
                          <a:latin typeface="Old Standard TT"/>
                          <a:ea typeface="Old Standard TT"/>
                          <a:cs typeface="Old Standard TT"/>
                          <a:sym typeface="Old Standard TT"/>
                        </a:rPr>
                        <a:t>Burnout + Vicarious Trauma</a:t>
                      </a:r>
                      <a:endParaRPr sz="1800">
                        <a:latin typeface="Old Standard TT"/>
                        <a:ea typeface="Old Standard TT"/>
                        <a:cs typeface="Old Standard TT"/>
                        <a:sym typeface="Old Standard TT"/>
                      </a:endParaRPr>
                    </a:p>
                  </a:txBody>
                  <a:tcPr marL="91425" marR="91425" marT="91425" marB="91425"/>
                </a:tc>
                <a:tc>
                  <a:txBody>
                    <a:bodyPr/>
                    <a:lstStyle/>
                    <a:p>
                      <a:pPr marL="0" lvl="0" indent="0" algn="l" rtl="0">
                        <a:spcBef>
                          <a:spcPts val="0"/>
                        </a:spcBef>
                        <a:spcAft>
                          <a:spcPts val="0"/>
                        </a:spcAft>
                        <a:buNone/>
                      </a:pPr>
                      <a:r>
                        <a:rPr lang="en" sz="1800">
                          <a:latin typeface="Old Standard TT"/>
                          <a:ea typeface="Old Standard TT"/>
                          <a:cs typeface="Old Standard TT"/>
                          <a:sym typeface="Old Standard TT"/>
                        </a:rPr>
                        <a:t>All the above + numbness, detachment</a:t>
                      </a:r>
                      <a:endParaRPr sz="1800">
                        <a:latin typeface="Old Standard TT"/>
                        <a:ea typeface="Old Standard TT"/>
                        <a:cs typeface="Old Standard TT"/>
                        <a:sym typeface="Old Standard TT"/>
                      </a:endParaRPr>
                    </a:p>
                  </a:txBody>
                  <a:tcPr marL="91425" marR="91425" marT="91425" marB="91425"/>
                </a:tc>
                <a:extLst>
                  <a:ext uri="{0D108BD9-81ED-4DB2-BD59-A6C34878D82A}">
                    <a16:rowId xmlns:a16="http://schemas.microsoft.com/office/drawing/2014/main" val="10003"/>
                  </a:ext>
                </a:extLst>
              </a:tr>
            </a:tbl>
          </a:graphicData>
        </a:graphic>
      </p:graphicFrame>
      <p:sp>
        <p:nvSpPr>
          <p:cNvPr id="113" name="Google Shape;113;p21"/>
          <p:cNvSpPr txBox="1"/>
          <p:nvPr/>
        </p:nvSpPr>
        <p:spPr>
          <a:xfrm>
            <a:off x="515625" y="4490200"/>
            <a:ext cx="8103600" cy="754200"/>
          </a:xfrm>
          <a:prstGeom prst="rect">
            <a:avLst/>
          </a:prstGeom>
          <a:noFill/>
          <a:ln>
            <a:noFill/>
          </a:ln>
        </p:spPr>
        <p:txBody>
          <a:bodyPr spcFirstLastPara="1" wrap="square" lIns="91425" tIns="91425" rIns="91425" bIns="91425" anchor="t" anchorCtr="0">
            <a:spAutoFit/>
          </a:bodyPr>
          <a:lstStyle/>
          <a:p>
            <a:pPr marL="457200" lvl="0" indent="457200" algn="l" rtl="0">
              <a:spcBef>
                <a:spcPts val="0"/>
              </a:spcBef>
              <a:spcAft>
                <a:spcPts val="0"/>
              </a:spcAft>
              <a:buNone/>
            </a:pPr>
            <a:r>
              <a:rPr lang="en" sz="1600" b="1" i="1">
                <a:solidFill>
                  <a:schemeClr val="lt2"/>
                </a:solidFill>
                <a:latin typeface="Old Standard TT"/>
                <a:ea typeface="Old Standard TT"/>
                <a:cs typeface="Old Standard TT"/>
                <a:sym typeface="Old Standard TT"/>
              </a:rPr>
              <a:t>Many people in child welfare experience all three at different times.</a:t>
            </a:r>
            <a:endParaRPr sz="1600" b="1" i="1">
              <a:solidFill>
                <a:schemeClr val="lt2"/>
              </a:solidFill>
              <a:latin typeface="Old Standard TT"/>
              <a:ea typeface="Old Standard TT"/>
              <a:cs typeface="Old Standard TT"/>
              <a:sym typeface="Old Standard TT"/>
            </a:endParaRPr>
          </a:p>
          <a:p>
            <a:pPr marL="0" lvl="0" indent="0" algn="ctr" rtl="0">
              <a:spcBef>
                <a:spcPts val="1200"/>
              </a:spcBef>
              <a:spcAft>
                <a:spcPts val="0"/>
              </a:spcAft>
              <a:buNone/>
            </a:pPr>
            <a:endParaRPr sz="1100" b="1" i="1">
              <a:solidFill>
                <a:schemeClr val="dk2"/>
              </a:solidFill>
              <a:latin typeface="Old Standard TT"/>
              <a:ea typeface="Old Standard TT"/>
              <a:cs typeface="Old Standard TT"/>
              <a:sym typeface="Old Standard TT"/>
            </a:endParaRPr>
          </a:p>
        </p:txBody>
      </p:sp>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2705</Words>
  <Application>Microsoft Office PowerPoint</Application>
  <PresentationFormat>On-screen Show (16:9)</PresentationFormat>
  <Paragraphs>443</Paragraphs>
  <Slides>46</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Lato</vt:lpstr>
      <vt:lpstr>Old Standard TT</vt:lpstr>
      <vt:lpstr>Playfair Display</vt:lpstr>
      <vt:lpstr>Arial</vt:lpstr>
      <vt:lpstr>Paperback</vt:lpstr>
      <vt:lpstr>Understanding Compassion Fatigue In Child Welfare Work: Supporting Children and Families While Sustaining Ourselves</vt:lpstr>
      <vt:lpstr>Outline For Today</vt:lpstr>
      <vt:lpstr>Learning Objectives</vt:lpstr>
      <vt:lpstr>The Emotional Reality of Child Welfare Work</vt:lpstr>
      <vt:lpstr>The Emotional Reality of Child Welfare Work</vt:lpstr>
      <vt:lpstr>PowerPoint Presentation</vt:lpstr>
      <vt:lpstr>What Is Compassion Fatigue?  </vt:lpstr>
      <vt:lpstr>Related Concepts</vt:lpstr>
      <vt:lpstr>Compassion Fatigue vs. Burnout vs. Secondary Trauma</vt:lpstr>
      <vt:lpstr>PowerPoint Presentation</vt:lpstr>
      <vt:lpstr>Why Child Welfare Professionals, Volunteers, &amp; Advocates are Vulnerable</vt:lpstr>
      <vt:lpstr>Signs of Compassion Fatigue</vt:lpstr>
      <vt:lpstr>Additional Warning Signs</vt:lpstr>
      <vt:lpstr>Am I Suffering From Compassion Fatigue? SECONDARY TRAUMATIC STRESS SCALE </vt:lpstr>
      <vt:lpstr>Am I Suffering From Compassion Fatigue? SECONDARY TRAUMATIC STRESS SCALE SCORING </vt:lpstr>
      <vt:lpstr>Preventing and Managing Compassion Fatigue</vt:lpstr>
      <vt:lpstr>Practice Self-Awareness </vt:lpstr>
      <vt:lpstr>Self-Awareness </vt:lpstr>
      <vt:lpstr>Preventing and Managing Compassion Fatigue Practice Self-Awareness </vt:lpstr>
      <vt:lpstr>2. Use Support and Reflective Practice (Talk About It)</vt:lpstr>
      <vt:lpstr>Support &amp; Reflective Practice  </vt:lpstr>
      <vt:lpstr>Preventing and Managing Compassion Fatigue External Reflective Practices &amp; Support </vt:lpstr>
      <vt:lpstr>Preventing and Managing Compassion Fatigue External Reflective Practices &amp; Support  </vt:lpstr>
      <vt:lpstr>3. Set Emotional Boundaries</vt:lpstr>
      <vt:lpstr>Healthy Emotional Boundaries </vt:lpstr>
      <vt:lpstr>Emotional Boundaries: </vt:lpstr>
      <vt:lpstr>PowerPoint Presentation</vt:lpstr>
      <vt:lpstr>Preventing and Managing Compassion Fatigue Set Emotional Boundaries </vt:lpstr>
      <vt:lpstr>Preventing and Managing Compassion Fatigue Set Emotional Boundaries </vt:lpstr>
      <vt:lpstr>Preventing and Managing Compassion Fatigue Set Emotional Boundaries </vt:lpstr>
      <vt:lpstr>Brief Grounding Exercise  </vt:lpstr>
      <vt:lpstr>“I care deeply, and I don’t carry everything.” </vt:lpstr>
      <vt:lpstr>4. Consistent Self-Care</vt:lpstr>
      <vt:lpstr>Consistent Self-Care </vt:lpstr>
      <vt:lpstr>Preventing and Managing Compassion Fatigue Engage in Regular Self-Care </vt:lpstr>
      <vt:lpstr>Preventing and Managing Compassion Fatigue Engage in Regular Self-Care </vt:lpstr>
      <vt:lpstr>Compassion Satisfaction </vt:lpstr>
      <vt:lpstr>Recognizing Compassion Fatigue In Practice </vt:lpstr>
      <vt:lpstr>Vignette 1: The Emotional Carryover </vt:lpstr>
      <vt:lpstr>Vignette 2: The Frustration With The System </vt:lpstr>
      <vt:lpstr>Vignette 3: The Numbness Response </vt:lpstr>
      <vt:lpstr>Final Thoughts</vt:lpstr>
      <vt:lpstr>References</vt:lpstr>
      <vt:lpstr>References</vt:lpstr>
      <vt:lpstr>Recommended Reading</vt:lpstr>
      <vt:lpstr>Other Recommended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Alex Schafer</cp:lastModifiedBy>
  <cp:revision>1</cp:revision>
  <dcterms:modified xsi:type="dcterms:W3CDTF">2026-05-19T14:59:11Z</dcterms:modified>
</cp:coreProperties>
</file>