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21"/>
  </p:notesMasterIdLst>
  <p:sldIdLst>
    <p:sldId id="257" r:id="rId3"/>
    <p:sldId id="1202" r:id="rId4"/>
    <p:sldId id="1308" r:id="rId5"/>
    <p:sldId id="291" r:id="rId6"/>
    <p:sldId id="267" r:id="rId7"/>
    <p:sldId id="269" r:id="rId8"/>
    <p:sldId id="1326" r:id="rId9"/>
    <p:sldId id="316" r:id="rId10"/>
    <p:sldId id="1322" r:id="rId11"/>
    <p:sldId id="1324" r:id="rId12"/>
    <p:sldId id="1323" r:id="rId13"/>
    <p:sldId id="289" r:id="rId14"/>
    <p:sldId id="1309" r:id="rId15"/>
    <p:sldId id="1327" r:id="rId16"/>
    <p:sldId id="380" r:id="rId17"/>
    <p:sldId id="1329" r:id="rId18"/>
    <p:sldId id="1320" r:id="rId19"/>
    <p:sldId id="130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5AD312-AF17-4688-9B05-C325D790FA39}" v="22" dt="2025-08-13T20:01:10.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9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1C9333-ECF4-4D94-BABE-9CEE9E30E672}" type="datetimeFigureOut">
              <a:rPr lang="en-US" smtClean="0"/>
              <a:t>7/14/2026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8206B-C30F-42C7-8DED-D7A7DB521F03}" type="slidenum">
              <a:rPr lang="en-US" smtClean="0"/>
              <a:t>‹#›</a:t>
            </a:fld>
            <a:endParaRPr lang="en-US"/>
          </a:p>
        </p:txBody>
      </p:sp>
    </p:spTree>
    <p:extLst>
      <p:ext uri="{BB962C8B-B14F-4D97-AF65-F5344CB8AC3E}">
        <p14:creationId xmlns:p14="http://schemas.microsoft.com/office/powerpoint/2010/main" val="225953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i.org/10.1016/s0749-3797(98)00017-8"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doi.org/10.1016/j.acap.2009.03.001"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016/s0749-3797(98)00017-8"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violenceprevention/images/acestudy/ace_pyramid_lrg.p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ubmed.ncbi.nlm.nih.gov/24029109/"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1.wp.com/www.jennynurick.com/wp-content/uploads/2020/06/INTERGENERATIONAL-TRAUMA-copy-scaled.jpg?fit=1024%2C1024&amp;ssl=1&amp;is-pending-load=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sycnet.apa.org/record/2017-00626-006"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onlinelibrary.wiley.com/doi/abs/10.1111/jan.12329?msockid=1f052bc1332c62f525943a27329b63b4"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health.harvard.edu/staying-healthy/understanding-the-stress-respons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mybrainrewired.com/bad-habits/10-best-ways-to-break-bad-habit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Caroline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2EF69-CAD1-4B02-8AE9-9A13DB47B9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470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Felitti</a:t>
            </a:r>
            <a:r>
              <a:rPr lang="en-US" sz="1200" b="0" i="0" kern="1200" dirty="0">
                <a:solidFill>
                  <a:schemeClr val="tx1"/>
                </a:solidFill>
                <a:effectLst/>
                <a:latin typeface="+mn-lt"/>
                <a:ea typeface="+mn-ea"/>
                <a:cs typeface="+mn-cs"/>
              </a:rPr>
              <a:t>, V. J., Anda, R. F., Nordenberg, D., Williamson, D. F., Spitz, A. M., Edwards, V., Koss, M. P., &amp; Marks, J. S. (1998). Relationship of childhood abuse and household dysfunction to many of the leading causes of death in adults. The Adverse Childhood Experiences (ACE) Study. American Journal of Preventive Medicine, 14(4), 245–258. </a:t>
            </a:r>
            <a:r>
              <a:rPr lang="en-US" sz="1200" b="0" i="0" u="none" strike="noStrike" kern="1200" dirty="0">
                <a:solidFill>
                  <a:schemeClr val="tx1"/>
                </a:solidFill>
                <a:effectLst/>
                <a:latin typeface="+mn-lt"/>
                <a:ea typeface="+mn-ea"/>
                <a:cs typeface="+mn-cs"/>
                <a:hlinkClick r:id="rId3"/>
              </a:rPr>
              <a:t>https://doi.org/10.1016/s0749-3797(98)00017-8</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Felitti</a:t>
            </a:r>
            <a:r>
              <a:rPr lang="en-US" sz="1200" b="0" i="0" kern="1200" dirty="0">
                <a:solidFill>
                  <a:schemeClr val="tx1"/>
                </a:solidFill>
                <a:effectLst/>
                <a:latin typeface="+mn-lt"/>
                <a:ea typeface="+mn-ea"/>
                <a:cs typeface="+mn-cs"/>
              </a:rPr>
              <a:t>, V. J. (2009). Adverse childhood experiences and adult health. Academic Pediatrics, 9(3), 131-132. </a:t>
            </a:r>
            <a:r>
              <a:rPr lang="en-US" sz="1200" b="0" i="0" u="none" strike="noStrike" kern="1200" dirty="0">
                <a:solidFill>
                  <a:schemeClr val="tx1"/>
                </a:solidFill>
                <a:effectLst/>
                <a:latin typeface="+mn-lt"/>
                <a:ea typeface="+mn-ea"/>
                <a:cs typeface="+mn-cs"/>
                <a:hlinkClick r:id="rId4"/>
              </a:rPr>
              <a:t>https://doi.org/10.1016/j.acap.2009.03.001</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3</a:t>
            </a:fld>
            <a:endParaRPr lang="en-US"/>
          </a:p>
        </p:txBody>
      </p:sp>
    </p:spTree>
    <p:extLst>
      <p:ext uri="{BB962C8B-B14F-4D97-AF65-F5344CB8AC3E}">
        <p14:creationId xmlns:p14="http://schemas.microsoft.com/office/powerpoint/2010/main" val="2800886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Felitti</a:t>
            </a:r>
            <a:r>
              <a:rPr lang="en-US" sz="1200" b="0" i="0" kern="1200" dirty="0">
                <a:solidFill>
                  <a:schemeClr val="tx1"/>
                </a:solidFill>
                <a:effectLst/>
                <a:latin typeface="+mn-lt"/>
                <a:ea typeface="+mn-ea"/>
                <a:cs typeface="+mn-cs"/>
              </a:rPr>
              <a:t>, V. J., Anda, R. F., Nordenberg, D., Williamson, D. F., Spitz, A. M., Edwards, V., Koss, M. P., &amp; Marks, J. S. (1998). Relationship of childhood abuse and household dysfunction to many of the leading causes of death in adults. The Adverse Childhood Experiences (ACE) Study. American Journal of Preventive Medicine, 14(4), 245–258. </a:t>
            </a:r>
            <a:r>
              <a:rPr lang="en-US" sz="1200" b="0" i="0" u="none" strike="noStrike" kern="1200" dirty="0">
                <a:solidFill>
                  <a:schemeClr val="tx1"/>
                </a:solidFill>
                <a:effectLst/>
                <a:latin typeface="+mn-lt"/>
                <a:ea typeface="+mn-ea"/>
                <a:cs typeface="+mn-cs"/>
                <a:hlinkClick r:id="rId3"/>
              </a:rPr>
              <a:t>https://doi.org/10.1016/s0749-3797(98)00017-8</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4</a:t>
            </a:fld>
            <a:endParaRPr lang="en-US"/>
          </a:p>
        </p:txBody>
      </p:sp>
    </p:spTree>
    <p:extLst>
      <p:ext uri="{BB962C8B-B14F-4D97-AF65-F5344CB8AC3E}">
        <p14:creationId xmlns:p14="http://schemas.microsoft.com/office/powerpoint/2010/main" val="3055826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Image: CDC, Robert Wood Johnson Foundation</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5</a:t>
            </a:fld>
            <a:endParaRPr lang="en-US"/>
          </a:p>
        </p:txBody>
      </p:sp>
    </p:spTree>
    <p:extLst>
      <p:ext uri="{BB962C8B-B14F-4D97-AF65-F5344CB8AC3E}">
        <p14:creationId xmlns:p14="http://schemas.microsoft.com/office/powerpoint/2010/main" val="2610265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ace_pyramid_lrg.png (1266×960)</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6</a:t>
            </a:fld>
            <a:endParaRPr lang="en-US"/>
          </a:p>
        </p:txBody>
      </p:sp>
    </p:spTree>
    <p:extLst>
      <p:ext uri="{BB962C8B-B14F-4D97-AF65-F5344CB8AC3E}">
        <p14:creationId xmlns:p14="http://schemas.microsoft.com/office/powerpoint/2010/main" val="430770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Ellis WR, Dietz WH. A New Framework for Addressing Adverse Childhood and Community Experiences: The Building Community Resilience Model. </a:t>
            </a:r>
            <a:r>
              <a:rPr lang="en-US" sz="1200" b="0" i="0" kern="1200" dirty="0" err="1">
                <a:solidFill>
                  <a:schemeClr val="tx1"/>
                </a:solidFill>
                <a:effectLst/>
                <a:latin typeface="+mn-lt"/>
                <a:ea typeface="+mn-ea"/>
                <a:cs typeface="+mn-cs"/>
              </a:rPr>
              <a:t>Acad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Pediatr</a:t>
            </a:r>
            <a:r>
              <a:rPr lang="en-US" sz="1200" b="0" i="0" kern="1200" dirty="0">
                <a:solidFill>
                  <a:schemeClr val="tx1"/>
                </a:solidFill>
                <a:effectLst/>
                <a:latin typeface="+mn-lt"/>
                <a:ea typeface="+mn-ea"/>
                <a:cs typeface="+mn-cs"/>
              </a:rPr>
              <a:t>. 2017 Sep-Oct;17(7S):S86-S93.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10.1016/j.acap.2016.12.011. PMID: 28865665.</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7</a:t>
            </a:fld>
            <a:endParaRPr lang="en-US"/>
          </a:p>
        </p:txBody>
      </p:sp>
    </p:spTree>
    <p:extLst>
      <p:ext uri="{BB962C8B-B14F-4D97-AF65-F5344CB8AC3E}">
        <p14:creationId xmlns:p14="http://schemas.microsoft.com/office/powerpoint/2010/main" val="1648293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Harvard University, Centre for the Developing Child; Petchel and </a:t>
            </a:r>
            <a:r>
              <a:rPr lang="en-US" dirty="0" err="1"/>
              <a:t>Pizzagalli</a:t>
            </a:r>
            <a:r>
              <a:rPr lang="en-US" dirty="0"/>
              <a:t>, 2011.</a:t>
            </a:r>
          </a:p>
        </p:txBody>
      </p:sp>
      <p:sp>
        <p:nvSpPr>
          <p:cNvPr id="4" name="Slide Number Placeholder 3"/>
          <p:cNvSpPr>
            <a:spLocks noGrp="1"/>
          </p:cNvSpPr>
          <p:nvPr>
            <p:ph type="sldNum" sz="quarter" idx="5"/>
          </p:nvPr>
        </p:nvSpPr>
        <p:spPr/>
        <p:txBody>
          <a:bodyPr/>
          <a:lstStyle/>
          <a:p>
            <a:fld id="{5778206B-C30F-42C7-8DED-D7A7DB521F03}" type="slidenum">
              <a:rPr lang="en-US" smtClean="0"/>
              <a:t>8</a:t>
            </a:fld>
            <a:endParaRPr lang="en-US"/>
          </a:p>
        </p:txBody>
      </p:sp>
    </p:spTree>
    <p:extLst>
      <p:ext uri="{BB962C8B-B14F-4D97-AF65-F5344CB8AC3E}">
        <p14:creationId xmlns:p14="http://schemas.microsoft.com/office/powerpoint/2010/main" val="312269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https://therapymantra.co/wp-content/uploads/2022/03/FFFF-768x768.jpg</a:t>
            </a:r>
          </a:p>
        </p:txBody>
      </p:sp>
      <p:sp>
        <p:nvSpPr>
          <p:cNvPr id="4" name="Slide Number Placeholder 3"/>
          <p:cNvSpPr>
            <a:spLocks noGrp="1"/>
          </p:cNvSpPr>
          <p:nvPr>
            <p:ph type="sldNum" sz="quarter" idx="5"/>
          </p:nvPr>
        </p:nvSpPr>
        <p:spPr/>
        <p:txBody>
          <a:bodyPr/>
          <a:lstStyle/>
          <a:p>
            <a:fld id="{5778206B-C30F-42C7-8DED-D7A7DB521F03}" type="slidenum">
              <a:rPr lang="en-US" smtClean="0"/>
              <a:t>10</a:t>
            </a:fld>
            <a:endParaRPr lang="en-US"/>
          </a:p>
        </p:txBody>
      </p:sp>
    </p:spTree>
    <p:extLst>
      <p:ext uri="{BB962C8B-B14F-4D97-AF65-F5344CB8AC3E}">
        <p14:creationId xmlns:p14="http://schemas.microsoft.com/office/powerpoint/2010/main" val="364935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3"/>
              </a:rPr>
              <a:t>Epigenetic transmission of Holocaust trauma: can nightmares be inherited? - PubMed (nih.gov)</a:t>
            </a:r>
            <a:endParaRPr kumimoji="0" lang="en-US" sz="12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11</a:t>
            </a:fld>
            <a:endParaRPr lang="en-US"/>
          </a:p>
        </p:txBody>
      </p:sp>
    </p:spTree>
    <p:extLst>
      <p:ext uri="{BB962C8B-B14F-4D97-AF65-F5344CB8AC3E}">
        <p14:creationId xmlns:p14="http://schemas.microsoft.com/office/powerpoint/2010/main" val="3597562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INTERGENERATIONAL-TRAUMA-copy-scaled.jpg (1024×1024)</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12</a:t>
            </a:fld>
            <a:endParaRPr lang="en-US"/>
          </a:p>
        </p:txBody>
      </p:sp>
    </p:spTree>
    <p:extLst>
      <p:ext uri="{BB962C8B-B14F-4D97-AF65-F5344CB8AC3E}">
        <p14:creationId xmlns:p14="http://schemas.microsoft.com/office/powerpoint/2010/main" val="1587819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Trauma-informed positive education: Using positive psychology to strengthen vulnerable students.</a:t>
            </a:r>
            <a:endParaRPr lang="en-US" dirty="0"/>
          </a:p>
          <a:p>
            <a:endParaRPr lang="en-US" dirty="0"/>
          </a:p>
          <a:p>
            <a:r>
              <a:rPr lang="en-US" dirty="0">
                <a:hlinkClick r:id="rId4"/>
              </a:rPr>
              <a:t>Adverse childhood experiences: towards a clear conceptual meaning - </a:t>
            </a:r>
            <a:r>
              <a:rPr lang="en-US" dirty="0" err="1">
                <a:hlinkClick r:id="rId4"/>
              </a:rPr>
              <a:t>Kalmakis</a:t>
            </a:r>
            <a:r>
              <a:rPr lang="en-US" dirty="0">
                <a:hlinkClick r:id="rId4"/>
              </a:rPr>
              <a:t> - 2014 - Journal of Advanced Nursing - Wiley Online Library</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13</a:t>
            </a:fld>
            <a:endParaRPr lang="en-US"/>
          </a:p>
        </p:txBody>
      </p:sp>
    </p:spTree>
    <p:extLst>
      <p:ext uri="{BB962C8B-B14F-4D97-AF65-F5344CB8AC3E}">
        <p14:creationId xmlns:p14="http://schemas.microsoft.com/office/powerpoint/2010/main" val="3441522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Arizmendi, Brian &amp; O'Connor, Mary-Frances. (2015). What is “normal” in grief?. Australian Critical Care. 28. 10.1016/j.aucc.2015.01.005. </a:t>
            </a:r>
          </a:p>
        </p:txBody>
      </p:sp>
      <p:sp>
        <p:nvSpPr>
          <p:cNvPr id="4" name="Slide Number Placeholder 3"/>
          <p:cNvSpPr>
            <a:spLocks noGrp="1"/>
          </p:cNvSpPr>
          <p:nvPr>
            <p:ph type="sldNum" sz="quarter" idx="5"/>
          </p:nvPr>
        </p:nvSpPr>
        <p:spPr/>
        <p:txBody>
          <a:bodyPr/>
          <a:lstStyle/>
          <a:p>
            <a:fld id="{5778206B-C30F-42C7-8DED-D7A7DB521F03}" type="slidenum">
              <a:rPr lang="en-US" smtClean="0"/>
              <a:t>14</a:t>
            </a:fld>
            <a:endParaRPr lang="en-US"/>
          </a:p>
        </p:txBody>
      </p:sp>
    </p:spTree>
    <p:extLst>
      <p:ext uri="{BB962C8B-B14F-4D97-AF65-F5344CB8AC3E}">
        <p14:creationId xmlns:p14="http://schemas.microsoft.com/office/powerpoint/2010/main" val="3213099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https://youtu.be/TuIOt-_VSFE?si=BeLroewdZB5D4LHd</a:t>
            </a:r>
          </a:p>
          <a:p>
            <a:r>
              <a:rPr lang="en-US" dirty="0"/>
              <a:t>Frontline Poor Kids Preview Kids are Too Aware, PBS, 2012</a:t>
            </a:r>
          </a:p>
        </p:txBody>
      </p:sp>
      <p:sp>
        <p:nvSpPr>
          <p:cNvPr id="4" name="Slide Number Placeholder 3"/>
          <p:cNvSpPr>
            <a:spLocks noGrp="1"/>
          </p:cNvSpPr>
          <p:nvPr>
            <p:ph type="sldNum" sz="quarter" idx="5"/>
          </p:nvPr>
        </p:nvSpPr>
        <p:spPr/>
        <p:txBody>
          <a:bodyPr/>
          <a:lstStyle/>
          <a:p>
            <a:fld id="{5778206B-C30F-42C7-8DED-D7A7DB521F03}" type="slidenum">
              <a:rPr lang="en-US" smtClean="0"/>
              <a:t>15</a:t>
            </a:fld>
            <a:endParaRPr lang="en-US"/>
          </a:p>
        </p:txBody>
      </p:sp>
    </p:spTree>
    <p:extLst>
      <p:ext uri="{BB962C8B-B14F-4D97-AF65-F5344CB8AC3E}">
        <p14:creationId xmlns:p14="http://schemas.microsoft.com/office/powerpoint/2010/main" val="3818933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Understanding the stress response - Harvard Health</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16</a:t>
            </a:fld>
            <a:endParaRPr lang="en-US"/>
          </a:p>
        </p:txBody>
      </p:sp>
    </p:spTree>
    <p:extLst>
      <p:ext uri="{BB962C8B-B14F-4D97-AF65-F5344CB8AC3E}">
        <p14:creationId xmlns:p14="http://schemas.microsoft.com/office/powerpoint/2010/main" val="4006998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10 Best Ways to Break Bad Habits | My Brain Rewired</a:t>
            </a:r>
            <a:endParaRPr lang="en-US" dirty="0"/>
          </a:p>
        </p:txBody>
      </p:sp>
      <p:sp>
        <p:nvSpPr>
          <p:cNvPr id="4" name="Slide Number Placeholder 3"/>
          <p:cNvSpPr>
            <a:spLocks noGrp="1"/>
          </p:cNvSpPr>
          <p:nvPr>
            <p:ph type="sldNum" sz="quarter" idx="5"/>
          </p:nvPr>
        </p:nvSpPr>
        <p:spPr/>
        <p:txBody>
          <a:bodyPr/>
          <a:lstStyle/>
          <a:p>
            <a:fld id="{5778206B-C30F-42C7-8DED-D7A7DB521F03}" type="slidenum">
              <a:rPr lang="en-US" smtClean="0"/>
              <a:t>17</a:t>
            </a:fld>
            <a:endParaRPr lang="en-US"/>
          </a:p>
        </p:txBody>
      </p:sp>
    </p:spTree>
    <p:extLst>
      <p:ext uri="{BB962C8B-B14F-4D97-AF65-F5344CB8AC3E}">
        <p14:creationId xmlns:p14="http://schemas.microsoft.com/office/powerpoint/2010/main" val="2402315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547C225F-EA3D-4EEB-BE9E-2744F6286A37}" type="slidenum">
              <a:rPr lang="en-US" smtClean="0"/>
              <a:t>‹#›</a:t>
            </a:fld>
            <a:endParaRPr lang="en-US" dirty="0"/>
          </a:p>
        </p:txBody>
      </p:sp>
    </p:spTree>
    <p:extLst>
      <p:ext uri="{BB962C8B-B14F-4D97-AF65-F5344CB8AC3E}">
        <p14:creationId xmlns:p14="http://schemas.microsoft.com/office/powerpoint/2010/main" val="2194549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851331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725501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1635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4141355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42002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1398254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1688060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157868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95818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57174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843146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2708032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1506358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2453736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3438658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C6437C-09C2-4576-9DB6-9BAAF6AD9967}" type="datetimeFigureOut">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47C225F-EA3D-4EEB-BE9E-2744F6286A37}" type="slidenum">
              <a:rPr lang="en-US" smtClean="0"/>
              <a:t>‹#›</a:t>
            </a:fld>
            <a:endParaRPr lang="en-US" dirty="0"/>
          </a:p>
        </p:txBody>
      </p:sp>
    </p:spTree>
    <p:extLst>
      <p:ext uri="{BB962C8B-B14F-4D97-AF65-F5344CB8AC3E}">
        <p14:creationId xmlns:p14="http://schemas.microsoft.com/office/powerpoint/2010/main" val="1634147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7/14/2026</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825208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7/14/2026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822085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7/14/2026</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042544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7/14/2026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52350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7/14/2026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92413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7/14/2026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9260251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536096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7/14/2026</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599185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7/14/2026</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4583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1C6437C-09C2-4576-9DB6-9BAAF6AD9967}" type="datetimeFigureOut">
              <a:rPr lang="en-US" smtClean="0"/>
              <a:t>7/14/2026</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47C225F-EA3D-4EEB-BE9E-2744F6286A37}" type="slidenum">
              <a:rPr lang="en-US" smtClean="0"/>
              <a:t>‹#›</a:t>
            </a:fld>
            <a:endParaRPr lang="en-US" dirty="0"/>
          </a:p>
        </p:txBody>
      </p:sp>
    </p:spTree>
    <p:extLst>
      <p:ext uri="{BB962C8B-B14F-4D97-AF65-F5344CB8AC3E}">
        <p14:creationId xmlns:p14="http://schemas.microsoft.com/office/powerpoint/2010/main" val="1179825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7/14/2026</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9014999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mdcalc.com/calc/10464/adverse-childhood-experiences-ace-scor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4.xml"/><Relationship Id="rId1" Type="http://schemas.openxmlformats.org/officeDocument/2006/relationships/video" Target="https://www.youtube.com/embed/TuIOt-_VSFE?feature=oembed" TargetMode="Externa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2400" dirty="0">
                <a:solidFill>
                  <a:schemeClr val="tx1"/>
                </a:solidFill>
              </a:rPr>
              <a:t>Dysregulation in Families impacted by grief and adverse childhood experiences</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868615"/>
            <a:ext cx="4947857" cy="777932"/>
          </a:xfrm>
        </p:spPr>
        <p:txBody>
          <a:bodyPr>
            <a:normAutofit/>
          </a:bodyPr>
          <a:lstStyle/>
          <a:p>
            <a:pPr>
              <a:spcAft>
                <a:spcPts val="600"/>
              </a:spcAft>
            </a:pPr>
            <a:r>
              <a:rPr lang="en-US" dirty="0">
                <a:solidFill>
                  <a:schemeClr val="tx1"/>
                </a:solidFill>
              </a:rPr>
              <a:t>Tanikka C. Price, JD, EdD</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B0ED7D-0741-41C8-9BCD-85B80680F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4" name="Content Placeholder 4">
            <a:extLst>
              <a:ext uri="{FF2B5EF4-FFF2-40B4-BE49-F238E27FC236}">
                <a16:creationId xmlns:a16="http://schemas.microsoft.com/office/drawing/2014/main" id="{372060FF-31F4-814A-B066-03DF5F5D57D9}"/>
              </a:ext>
            </a:extLst>
          </p:cNvPr>
          <p:cNvGraphicFramePr>
            <a:graphicFrameLocks/>
          </p:cNvGraphicFramePr>
          <p:nvPr>
            <p:extLst>
              <p:ext uri="{D42A27DB-BD31-4B8C-83A1-F6EECF244321}">
                <p14:modId xmlns:p14="http://schemas.microsoft.com/office/powerpoint/2010/main" val="196628623"/>
              </p:ext>
            </p:extLst>
          </p:nvPr>
        </p:nvGraphicFramePr>
        <p:xfrm>
          <a:off x="843048" y="643466"/>
          <a:ext cx="10505905" cy="5571068"/>
        </p:xfrm>
        <a:graphic>
          <a:graphicData uri="http://schemas.openxmlformats.org/drawingml/2006/table">
            <a:tbl>
              <a:tblPr firstRow="1" bandRow="1">
                <a:noFill/>
                <a:tableStyleId>{5C22544A-7EE6-4342-B048-85BDC9FD1C3A}</a:tableStyleId>
              </a:tblPr>
              <a:tblGrid>
                <a:gridCol w="10505905">
                  <a:extLst>
                    <a:ext uri="{9D8B030D-6E8A-4147-A177-3AD203B41FA5}">
                      <a16:colId xmlns:a16="http://schemas.microsoft.com/office/drawing/2014/main" val="2292685298"/>
                    </a:ext>
                  </a:extLst>
                </a:gridCol>
              </a:tblGrid>
              <a:tr h="783719">
                <a:tc>
                  <a:txBody>
                    <a:bodyPr/>
                    <a:lstStyle/>
                    <a:p>
                      <a:pPr algn="l"/>
                      <a:r>
                        <a:rPr lang="en-US" sz="1400" b="0" cap="all" spc="150">
                          <a:solidFill>
                            <a:schemeClr val="lt1"/>
                          </a:solidFill>
                          <a:latin typeface="Century Gothic" panose="020B0502020202020204" pitchFamily="34" charset="0"/>
                        </a:rPr>
                        <a:t> </a:t>
                      </a:r>
                      <a:r>
                        <a:rPr lang="en-US" sz="3300" b="0" cap="all" spc="150">
                          <a:solidFill>
                            <a:schemeClr val="lt1"/>
                          </a:solidFill>
                          <a:latin typeface="Century Gothic" panose="020B0502020202020204" pitchFamily="34" charset="0"/>
                        </a:rPr>
                        <a:t>today’s Agenda</a:t>
                      </a:r>
                    </a:p>
                  </a:txBody>
                  <a:tcPr marL="121814" marR="121814" marT="121814" marB="121814">
                    <a:lnL w="12700" cmpd="sng">
                      <a:noFill/>
                    </a:lnL>
                    <a:lnR w="12700" cmpd="sng">
                      <a:noFill/>
                    </a:lnR>
                    <a:lnT w="12700" cmpd="sng">
                      <a:noFill/>
                    </a:lnT>
                    <a:lnB w="38100" cmpd="sng">
                      <a:noFill/>
                    </a:lnB>
                    <a:solidFill>
                      <a:srgbClr val="505356"/>
                    </a:solidFill>
                  </a:tcPr>
                </a:tc>
                <a:extLst>
                  <a:ext uri="{0D108BD9-81ED-4DB2-BD59-A6C34878D82A}">
                    <a16:rowId xmlns:a16="http://schemas.microsoft.com/office/drawing/2014/main" val="878431157"/>
                  </a:ext>
                </a:extLst>
              </a:tr>
              <a:tr h="4299930">
                <a:tc>
                  <a:txBody>
                    <a:bodyPr/>
                    <a:lstStyle/>
                    <a:p>
                      <a:pPr marL="0" indent="0">
                        <a:buFont typeface="Arial" panose="020B0604020202020204" pitchFamily="34" charset="0"/>
                        <a:buNone/>
                      </a:pPr>
                      <a:endParaRPr lang="en-US" sz="1800" b="1" cap="none" spc="0" dirty="0">
                        <a:solidFill>
                          <a:schemeClr val="tx1"/>
                        </a:solidFill>
                        <a:latin typeface="Century Gothic" panose="020B0502020202020204" pitchFamily="34" charset="0"/>
                      </a:endParaRPr>
                    </a:p>
                    <a:p>
                      <a:pPr marL="0" indent="0">
                        <a:buFont typeface="Arial" panose="020B0604020202020204" pitchFamily="34" charset="0"/>
                        <a:buNone/>
                      </a:pPr>
                      <a:r>
                        <a:rPr lang="en-US" sz="1800" b="1" cap="none" spc="0" dirty="0">
                          <a:solidFill>
                            <a:schemeClr val="tx1"/>
                          </a:solidFill>
                          <a:latin typeface="Century Gothic" panose="020B0502020202020204" pitchFamily="34" charset="0"/>
                        </a:rPr>
                        <a:t>Why Dysregulation, Grief and Adverse Childhood Experiences?</a:t>
                      </a:r>
                    </a:p>
                    <a:p>
                      <a:pPr marL="0" lvl="0" indent="0">
                        <a:buFont typeface="Arial" panose="020B0604020202020204" pitchFamily="34" charset="0"/>
                        <a:buNone/>
                      </a:pPr>
                      <a:endParaRPr lang="en-US" sz="1800" cap="none" spc="0" dirty="0">
                        <a:solidFill>
                          <a:schemeClr val="tx1"/>
                        </a:solidFill>
                        <a:latin typeface="Century Gothic" panose="020B0502020202020204" pitchFamily="34" charset="0"/>
                      </a:endParaRPr>
                    </a:p>
                    <a:p>
                      <a:pPr marL="285750" lvl="0" indent="-285750">
                        <a:buFont typeface="Arial" panose="020B0604020202020204" pitchFamily="34" charset="0"/>
                        <a:buChar char="•"/>
                      </a:pPr>
                      <a:r>
                        <a:rPr lang="en-US" sz="1800" cap="none" spc="0" dirty="0">
                          <a:solidFill>
                            <a:schemeClr val="tx1"/>
                          </a:solidFill>
                          <a:latin typeface="Century Gothic" panose="020B0502020202020204" pitchFamily="34" charset="0"/>
                        </a:rPr>
                        <a:t>To understand Adverse Childhood Experiences</a:t>
                      </a:r>
                    </a:p>
                    <a:p>
                      <a:pPr marL="285750" lvl="0" indent="-285750">
                        <a:buFont typeface="Arial" panose="020B0604020202020204" pitchFamily="34" charset="0"/>
                        <a:buChar char="•"/>
                      </a:pPr>
                      <a:r>
                        <a:rPr lang="en-US" sz="1800" cap="none" spc="0" dirty="0">
                          <a:solidFill>
                            <a:schemeClr val="tx1"/>
                          </a:solidFill>
                          <a:latin typeface="Century Gothic" panose="020B0502020202020204" pitchFamily="34" charset="0"/>
                        </a:rPr>
                        <a:t>To understand how Adverse Childhood Experiences can lead to dysregulation and adverse coping skills</a:t>
                      </a:r>
                    </a:p>
                    <a:p>
                      <a:pPr marL="285750" lvl="0" indent="-285750">
                        <a:buFont typeface="Arial" panose="020B0604020202020204" pitchFamily="34" charset="0"/>
                        <a:buChar char="•"/>
                      </a:pPr>
                      <a:r>
                        <a:rPr lang="en-US" sz="1800" cap="none" spc="0" dirty="0">
                          <a:solidFill>
                            <a:schemeClr val="tx1"/>
                          </a:solidFill>
                          <a:latin typeface="Century Gothic" panose="020B0502020202020204" pitchFamily="34" charset="0"/>
                        </a:rPr>
                        <a:t>To understand the bigger picture of how trauma experienced in childhood can be informing clients behavior</a:t>
                      </a:r>
                    </a:p>
                    <a:p>
                      <a:pPr marL="285750" lvl="0" indent="-285750">
                        <a:buFont typeface="Arial" panose="020B0604020202020204" pitchFamily="34" charset="0"/>
                        <a:buChar char="•"/>
                      </a:pPr>
                      <a:r>
                        <a:rPr lang="en-US" sz="1800" cap="none" spc="0" dirty="0">
                          <a:solidFill>
                            <a:schemeClr val="tx1"/>
                          </a:solidFill>
                          <a:latin typeface="Century Gothic" panose="020B0502020202020204" pitchFamily="34" charset="0"/>
                        </a:rPr>
                        <a:t>To understand cultural implications of adverse childhood experiences and how they may affect ones ability to deal with grief</a:t>
                      </a:r>
                    </a:p>
                    <a:p>
                      <a:pPr marL="285750" lvl="0" indent="-285750">
                        <a:buFont typeface="Arial" panose="020B0604020202020204" pitchFamily="34" charset="0"/>
                        <a:buChar char="•"/>
                      </a:pPr>
                      <a:r>
                        <a:rPr lang="en-US" sz="1800" cap="none" spc="0" dirty="0">
                          <a:solidFill>
                            <a:schemeClr val="tx1"/>
                          </a:solidFill>
                          <a:latin typeface="Century Gothic" panose="020B0502020202020204" pitchFamily="34" charset="0"/>
                        </a:rPr>
                        <a:t>To understand how personal trauma can impact working with clients. </a:t>
                      </a:r>
                    </a:p>
                    <a:p>
                      <a:pPr marL="0" lvl="0" indent="0">
                        <a:buFont typeface="Arial" panose="020B0604020202020204" pitchFamily="34" charset="0"/>
                        <a:buNone/>
                      </a:pPr>
                      <a:endParaRPr lang="en-US" sz="1800" cap="none" spc="0" dirty="0">
                        <a:solidFill>
                          <a:schemeClr val="tx1"/>
                        </a:solidFill>
                        <a:latin typeface="Century Gothic" panose="020B0502020202020204" pitchFamily="34" charset="0"/>
                      </a:endParaRPr>
                    </a:p>
                    <a:p>
                      <a:pPr marL="285750" lvl="0" indent="-285750">
                        <a:buFont typeface="Arial" panose="020B0604020202020204" pitchFamily="34" charset="0"/>
                        <a:buChar char="•"/>
                      </a:pPr>
                      <a:endParaRPr lang="en-US" sz="1800" cap="none" spc="0" dirty="0">
                        <a:solidFill>
                          <a:schemeClr val="tx1"/>
                        </a:solidFill>
                        <a:latin typeface="Century Gothic" panose="020B0502020202020204" pitchFamily="34" charset="0"/>
                      </a:endParaRPr>
                    </a:p>
                    <a:p>
                      <a:pPr marL="285750" indent="-285750">
                        <a:buFont typeface="Arial" panose="020B0604020202020204" pitchFamily="34" charset="0"/>
                        <a:buChar char="•"/>
                      </a:pPr>
                      <a:endParaRPr lang="en-US" sz="1200" cap="none" spc="0" dirty="0">
                        <a:solidFill>
                          <a:schemeClr val="tx1"/>
                        </a:solidFill>
                        <a:latin typeface="Century Gothic" panose="020B0502020202020204" pitchFamily="34" charset="0"/>
                      </a:endParaRPr>
                    </a:p>
                    <a:p>
                      <a:pPr marL="285750" indent="-285750">
                        <a:buFont typeface="Arial" panose="020B0604020202020204" pitchFamily="34" charset="0"/>
                        <a:buChar char="•"/>
                      </a:pPr>
                      <a:endParaRPr lang="en-US" sz="1200" cap="none" spc="0" dirty="0">
                        <a:solidFill>
                          <a:schemeClr val="tx1"/>
                        </a:solidFill>
                        <a:latin typeface="Century Gothic" panose="020B0502020202020204" pitchFamily="34" charset="0"/>
                      </a:endParaRPr>
                    </a:p>
                  </a:txBody>
                  <a:tcPr marL="121814" marR="121814" marT="121814" marB="121814">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095850891"/>
                  </a:ext>
                </a:extLst>
              </a:tr>
              <a:tr h="487419">
                <a:tc>
                  <a:txBody>
                    <a:bodyPr/>
                    <a:lstStyle/>
                    <a:p>
                      <a:pPr marL="0" indent="0">
                        <a:buFont typeface="Arial" panose="020B0604020202020204" pitchFamily="34" charset="0"/>
                        <a:buNone/>
                      </a:pPr>
                      <a:endParaRPr lang="en-US" sz="1200" cap="none" spc="0" dirty="0">
                        <a:solidFill>
                          <a:schemeClr val="tx1"/>
                        </a:solidFill>
                        <a:latin typeface="Century Gothic" panose="020B0502020202020204" pitchFamily="34" charset="0"/>
                      </a:endParaRPr>
                    </a:p>
                  </a:txBody>
                  <a:tcPr marL="121814" marR="121814" marT="121814" marB="121814">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809915073"/>
                  </a:ext>
                </a:extLst>
              </a:tr>
            </a:tbl>
          </a:graphicData>
        </a:graphic>
      </p:graphicFrame>
    </p:spTree>
    <p:custDataLst>
      <p:tags r:id="rId1"/>
    </p:custDataLst>
    <p:extLst>
      <p:ext uri="{BB962C8B-B14F-4D97-AF65-F5344CB8AC3E}">
        <p14:creationId xmlns:p14="http://schemas.microsoft.com/office/powerpoint/2010/main" val="1667996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3AEEA-17D0-4539-81EC-CD2A82C05A2D}"/>
              </a:ext>
            </a:extLst>
          </p:cNvPr>
          <p:cNvSpPr>
            <a:spLocks noGrp="1"/>
          </p:cNvSpPr>
          <p:nvPr>
            <p:ph type="title"/>
          </p:nvPr>
        </p:nvSpPr>
        <p:spPr/>
        <p:txBody>
          <a:bodyPr/>
          <a:lstStyle/>
          <a:p>
            <a:r>
              <a:rPr lang="en-US" dirty="0"/>
              <a:t>ACE Questionnaire</a:t>
            </a:r>
          </a:p>
        </p:txBody>
      </p:sp>
      <p:sp>
        <p:nvSpPr>
          <p:cNvPr id="3" name="TextBox 2">
            <a:extLst>
              <a:ext uri="{FF2B5EF4-FFF2-40B4-BE49-F238E27FC236}">
                <a16:creationId xmlns:a16="http://schemas.microsoft.com/office/drawing/2014/main" id="{2D8FDC5A-5889-A0C9-EB92-0E27A278EEA2}"/>
              </a:ext>
            </a:extLst>
          </p:cNvPr>
          <p:cNvSpPr txBox="1"/>
          <p:nvPr/>
        </p:nvSpPr>
        <p:spPr>
          <a:xfrm>
            <a:off x="1527048" y="2551176"/>
            <a:ext cx="8897112" cy="387798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panose="02020603050405020304" pitchFamily="18" charset="0"/>
                <a:cs typeface="+mn-cs"/>
              </a:rPr>
              <a:t>Measures traumatizing experiences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0-18 years of age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Score of 4 or more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Associated with</a:t>
            </a: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panose="02020603050405020304" pitchFamily="18" charset="0"/>
                <a:cs typeface="+mn-cs"/>
              </a:rPr>
              <a:t> adverse mental and physical health consequences (</a:t>
            </a:r>
            <a:r>
              <a:rPr kumimoji="0" lang="en-US" sz="3200" b="0" i="0" u="none" strike="noStrike" kern="1200" cap="none" spc="0" normalizeH="0" baseline="0" noProof="0" dirty="0" err="1">
                <a:ln>
                  <a:noFill/>
                </a:ln>
                <a:solidFill>
                  <a:prstClr val="black"/>
                </a:solidFill>
                <a:effectLst/>
                <a:uLnTx/>
                <a:uFillTx/>
                <a:latin typeface="Century Gothic" panose="020B0502020202020204" pitchFamily="34" charset="0"/>
                <a:ea typeface="Times New Roman" panose="02020603050405020304" pitchFamily="18" charset="0"/>
                <a:cs typeface="+mn-cs"/>
              </a:rPr>
              <a:t>Felitti</a:t>
            </a: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panose="02020603050405020304" pitchFamily="18" charset="0"/>
                <a:cs typeface="+mn-cs"/>
              </a:rPr>
              <a:t> et al., 1998; Larkin et al., 2012).</a:t>
            </a: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5455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33" name="Rectangle 1032">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35" name="Rectangle 1034">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26" name="Picture 2" descr="Adverse Childhood Experience (ACE) Questionnaire,&quot; which includes 10 yes/no questions assessing childhood experiences of abuse, neglect, and household dysfunction. Each &quot;Yes&quot; answer scores 1 point, and the total score reflects the level of adverse experiences.">
            <a:extLst>
              <a:ext uri="{FF2B5EF4-FFF2-40B4-BE49-F238E27FC236}">
                <a16:creationId xmlns:a16="http://schemas.microsoft.com/office/drawing/2014/main" id="{DECD42FF-05D4-4DB0-B17A-9D73CA16691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41520" y="804133"/>
            <a:ext cx="3931920" cy="51063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72519D3-1993-64BC-2547-2E4DC7ABC0DF}"/>
              </a:ext>
            </a:extLst>
          </p:cNvPr>
          <p:cNvSpPr txBox="1"/>
          <p:nvPr/>
        </p:nvSpPr>
        <p:spPr>
          <a:xfrm>
            <a:off x="730319" y="2032986"/>
            <a:ext cx="3724348"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hlinkClick r:id="rId4"/>
              </a:rPr>
              <a:t>Adverse Childhood Experiences (ACE) Score (mdcalc.com)</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26391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graphic illustrating categories of Adverse Childhood Experiences (ACEs). It is divided into three sections: Abuse, Neglect, and Household Dysfunction.&#10;Abuse includes Physical, Emotional, and Sexual abuse.&#10;Neglect includes Physical and Emotional neglect.&#10;Household Dysfunction includes Mental Illness, Incarcerated Relative, Mother treated violently, Substance Abuse, and Divorce.">
            <a:extLst>
              <a:ext uri="{FF2B5EF4-FFF2-40B4-BE49-F238E27FC236}">
                <a16:creationId xmlns:a16="http://schemas.microsoft.com/office/drawing/2014/main" id="{1BF4359D-7AE2-4CB7-B4F0-8D3FF5D9AFA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36173" y="1776239"/>
            <a:ext cx="5944235" cy="4413885"/>
          </a:xfrm>
          <a:prstGeom prst="rect">
            <a:avLst/>
          </a:prstGeom>
          <a:noFill/>
        </p:spPr>
      </p:pic>
      <p:sp>
        <p:nvSpPr>
          <p:cNvPr id="3" name="TextBox 2">
            <a:extLst>
              <a:ext uri="{FF2B5EF4-FFF2-40B4-BE49-F238E27FC236}">
                <a16:creationId xmlns:a16="http://schemas.microsoft.com/office/drawing/2014/main" id="{D8291C84-5614-C482-8E91-61344E4ADFF4}"/>
              </a:ext>
            </a:extLst>
          </p:cNvPr>
          <p:cNvSpPr txBox="1"/>
          <p:nvPr/>
        </p:nvSpPr>
        <p:spPr>
          <a:xfrm>
            <a:off x="258618" y="378691"/>
            <a:ext cx="3888509" cy="39703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This is a pictograph of ACEs. The three main categories of ACEs are Abuse, Neglect, and Household Dysfunction. Abuse includes physical, emotional and sexual abuse; neglect includes both physical and emotional neglect and household dysfunction includes having a parent with a mental illness, substance use disorder, divorce, domestic violence in the home or having an incarcerated relative. </a:t>
            </a:r>
          </a:p>
        </p:txBody>
      </p:sp>
    </p:spTree>
    <p:extLst>
      <p:ext uri="{BB962C8B-B14F-4D97-AF65-F5344CB8AC3E}">
        <p14:creationId xmlns:p14="http://schemas.microsoft.com/office/powerpoint/2010/main" val="2968425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Rectangle 8">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 name="Picture 3">
            <a:extLst>
              <a:ext uri="{FF2B5EF4-FFF2-40B4-BE49-F238E27FC236}">
                <a16:creationId xmlns:a16="http://schemas.microsoft.com/office/drawing/2014/main" id="{7582E0D9-25E2-B456-B176-F4DF3474DC1E}"/>
              </a:ext>
            </a:extLst>
          </p:cNvPr>
          <p:cNvPicPr>
            <a:picLocks noChangeAspect="1"/>
          </p:cNvPicPr>
          <p:nvPr/>
        </p:nvPicPr>
        <p:blipFill>
          <a:blip r:embed="rId3"/>
          <a:stretch>
            <a:fillRect/>
          </a:stretch>
        </p:blipFill>
        <p:spPr>
          <a:xfrm>
            <a:off x="2800610" y="1143000"/>
            <a:ext cx="6208636" cy="4740309"/>
          </a:xfrm>
          <a:prstGeom prst="rect">
            <a:avLst/>
          </a:prstGeom>
        </p:spPr>
      </p:pic>
    </p:spTree>
    <p:extLst>
      <p:ext uri="{BB962C8B-B14F-4D97-AF65-F5344CB8AC3E}">
        <p14:creationId xmlns:p14="http://schemas.microsoft.com/office/powerpoint/2010/main" val="1432582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iagram of a tree showing the link between adverse childhood experiences (branches) like abuse and neglect, and adverse community environments (roots) such as poverty and violence.">
            <a:extLst>
              <a:ext uri="{FF2B5EF4-FFF2-40B4-BE49-F238E27FC236}">
                <a16:creationId xmlns:a16="http://schemas.microsoft.com/office/drawing/2014/main" id="{C189181B-BBB1-3AF1-6270-DBEB695EBC53}"/>
              </a:ext>
            </a:extLst>
          </p:cNvPr>
          <p:cNvPicPr>
            <a:picLocks noChangeAspect="1"/>
          </p:cNvPicPr>
          <p:nvPr/>
        </p:nvPicPr>
        <p:blipFill>
          <a:blip r:embed="rId3"/>
          <a:srcRect l="1082" r="2475" b="1"/>
          <a:stretch/>
        </p:blipFill>
        <p:spPr>
          <a:xfrm>
            <a:off x="20" y="10"/>
            <a:ext cx="12191980" cy="6857990"/>
          </a:xfrm>
          <a:prstGeom prst="rect">
            <a:avLst/>
          </a:prstGeom>
        </p:spPr>
      </p:pic>
    </p:spTree>
    <p:extLst>
      <p:ext uri="{BB962C8B-B14F-4D97-AF65-F5344CB8AC3E}">
        <p14:creationId xmlns:p14="http://schemas.microsoft.com/office/powerpoint/2010/main" val="4047540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22F25159-47A9-44F7-B312-6E26A06E3D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0" name="Rectangle 19">
              <a:extLst>
                <a:ext uri="{FF2B5EF4-FFF2-40B4-BE49-F238E27FC236}">
                  <a16:creationId xmlns:a16="http://schemas.microsoft.com/office/drawing/2014/main" id="{7DFBE8CE-F048-4375-81F2-39C22C968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Oval 20">
              <a:extLst>
                <a:ext uri="{FF2B5EF4-FFF2-40B4-BE49-F238E27FC236}">
                  <a16:creationId xmlns:a16="http://schemas.microsoft.com/office/drawing/2014/main" id="{13B552D9-BE6A-4858-B352-6E2EF9F00C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Oval 21">
              <a:extLst>
                <a:ext uri="{FF2B5EF4-FFF2-40B4-BE49-F238E27FC236}">
                  <a16:creationId xmlns:a16="http://schemas.microsoft.com/office/drawing/2014/main" id="{194BFD0D-DC53-4A48-88D5-3846F85D2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a:extLst>
                <a:ext uri="{FF2B5EF4-FFF2-40B4-BE49-F238E27FC236}">
                  <a16:creationId xmlns:a16="http://schemas.microsoft.com/office/drawing/2014/main" id="{E52FC2CF-5CFE-40D3-9DC7-6D6A35C0F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a:extLst>
                <a:ext uri="{FF2B5EF4-FFF2-40B4-BE49-F238E27FC236}">
                  <a16:creationId xmlns:a16="http://schemas.microsoft.com/office/drawing/2014/main" id="{652E8880-2AF6-4F43-841B-53A06EF719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F4C0C724-AECC-440E-BD64-DC7847013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Oval 25">
              <a:extLst>
                <a:ext uri="{FF2B5EF4-FFF2-40B4-BE49-F238E27FC236}">
                  <a16:creationId xmlns:a16="http://schemas.microsoft.com/office/drawing/2014/main" id="{8F935FF3-0509-47A8-ACC5-5AF1D7D4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Freeform 5">
              <a:extLst>
                <a:ext uri="{FF2B5EF4-FFF2-40B4-BE49-F238E27FC236}">
                  <a16:creationId xmlns:a16="http://schemas.microsoft.com/office/drawing/2014/main" id="{1C58A8F7-9168-43B9-B34F-CEDE9D0902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8" name="Freeform 5">
              <a:extLst>
                <a:ext uri="{FF2B5EF4-FFF2-40B4-BE49-F238E27FC236}">
                  <a16:creationId xmlns:a16="http://schemas.microsoft.com/office/drawing/2014/main" id="{D1CC479C-BBB9-4C73-BCC7-5B28F7A7D3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29" name="Freeform 5">
              <a:extLst>
                <a:ext uri="{FF2B5EF4-FFF2-40B4-BE49-F238E27FC236}">
                  <a16:creationId xmlns:a16="http://schemas.microsoft.com/office/drawing/2014/main" id="{60645D5A-C4C0-4DA7-AF04-069F6B5A5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1" name="Rectangle 30">
            <a:extLst>
              <a:ext uri="{FF2B5EF4-FFF2-40B4-BE49-F238E27FC236}">
                <a16:creationId xmlns:a16="http://schemas.microsoft.com/office/drawing/2014/main" id="{ED373F68-6A63-4656-B096-BD0B40761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C35B9985-E2F9-41A8-68CC-06EABECFB8CA}"/>
              </a:ext>
            </a:extLst>
          </p:cNvPr>
          <p:cNvSpPr txBox="1"/>
          <p:nvPr/>
        </p:nvSpPr>
        <p:spPr>
          <a:xfrm>
            <a:off x="231112" y="2270927"/>
            <a:ext cx="4404897" cy="3748873"/>
          </a:xfrm>
          <a:prstGeom prst="rect">
            <a:avLst/>
          </a:prstGeom>
        </p:spPr>
        <p:txBody>
          <a:bodyPr vert="horz" lIns="91440" tIns="45720" rIns="91440" bIns="45720" rtlCol="0" anchor="ctr">
            <a:normAutofit/>
          </a:bodyPr>
          <a:lstStyle/>
          <a:p>
            <a:pPr marL="0" marR="0" lvl="0" indent="0" defTabSz="457200" fontAlgn="auto">
              <a:spcBef>
                <a:spcPts val="1000"/>
              </a:spcBef>
              <a:buClr>
                <a:schemeClr val="accent1"/>
              </a:buClr>
              <a:buSzPct val="80000"/>
              <a:buFont typeface="Wingdings 3" charset="2"/>
              <a:buChar char=""/>
              <a:tabLst/>
              <a:defRPr/>
            </a:pPr>
            <a:r>
              <a:rPr kumimoji="0" lang="en-US" sz="2000" u="none" strike="noStrike" cap="none" spc="0" normalizeH="0" baseline="0" noProof="0" dirty="0">
                <a:ln>
                  <a:noFill/>
                </a:ln>
                <a:solidFill>
                  <a:schemeClr val="tx1">
                    <a:lumMod val="75000"/>
                    <a:lumOff val="25000"/>
                  </a:schemeClr>
                </a:solidFill>
                <a:effectLst/>
                <a:uLnTx/>
                <a:uFillTx/>
              </a:rPr>
              <a:t>Stress is not bad. There are many things that have happened in our lives that create positive stress. We were never meant to endure prolonged activation of stress. That was only supposed to occur a few times in our lives. </a:t>
            </a:r>
          </a:p>
        </p:txBody>
      </p:sp>
      <p:pic>
        <p:nvPicPr>
          <p:cNvPr id="7" name="Picture 6">
            <a:extLst>
              <a:ext uri="{FF2B5EF4-FFF2-40B4-BE49-F238E27FC236}">
                <a16:creationId xmlns:a16="http://schemas.microsoft.com/office/drawing/2014/main" id="{ED1C3669-B1B2-57D4-E844-6416653A3167}"/>
              </a:ext>
            </a:extLst>
          </p:cNvPr>
          <p:cNvPicPr>
            <a:picLocks noChangeAspect="1"/>
          </p:cNvPicPr>
          <p:nvPr/>
        </p:nvPicPr>
        <p:blipFill>
          <a:blip r:embed="rId4"/>
          <a:stretch>
            <a:fillRect/>
          </a:stretch>
        </p:blipFill>
        <p:spPr>
          <a:xfrm>
            <a:off x="4888628" y="2568975"/>
            <a:ext cx="6915147" cy="4002875"/>
          </a:xfrm>
          <a:prstGeom prst="rect">
            <a:avLst/>
          </a:prstGeom>
        </p:spPr>
      </p:pic>
    </p:spTree>
    <p:extLst>
      <p:ext uri="{BB962C8B-B14F-4D97-AF65-F5344CB8AC3E}">
        <p14:creationId xmlns:p14="http://schemas.microsoft.com/office/powerpoint/2010/main" val="4025916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Two brown bears standing near a riverbank, one closer to the water and the other further in the background. The landscape is rocky with sparse vegetation.">
            <a:extLst>
              <a:ext uri="{FF2B5EF4-FFF2-40B4-BE49-F238E27FC236}">
                <a16:creationId xmlns:a16="http://schemas.microsoft.com/office/drawing/2014/main" id="{48610581-FB12-280E-7D59-18F0450BF635}"/>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735712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124000"/>
                <a:satMod val="148000"/>
                <a:lumMod val="124000"/>
              </a:schemeClr>
            </a:gs>
            <a:gs pos="100000">
              <a:schemeClr val="bg1">
                <a:shade val="76000"/>
                <a:hueMod val="89000"/>
                <a:satMod val="164000"/>
                <a:lumMod val="56000"/>
              </a:schemeClr>
            </a:gs>
          </a:gsLst>
          <a:path path="circle">
            <a:fillToRect l="45000" t="65000" r="125000" b="100000"/>
          </a:path>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86DE8A2-E45F-4163-B246-A5162E17BE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62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Rectangle 8">
            <a:extLst>
              <a:ext uri="{FF2B5EF4-FFF2-40B4-BE49-F238E27FC236}">
                <a16:creationId xmlns:a16="http://schemas.microsoft.com/office/drawing/2014/main" id="{CC88A9C7-37B3-4341-BF1A-E8F3049EC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 name="Picture 1" descr=" A chart outlining four stress responses: Fight (anger, controlling), Flight (workaholic, anxiety), Freeze (stuck, dissociation), and Fawn (people-pleasing, no boundaries).">
            <a:extLst>
              <a:ext uri="{FF2B5EF4-FFF2-40B4-BE49-F238E27FC236}">
                <a16:creationId xmlns:a16="http://schemas.microsoft.com/office/drawing/2014/main" id="{EF391F1F-BD79-D2E3-2627-BCBFCDF1DB3C}"/>
              </a:ext>
            </a:extLst>
          </p:cNvPr>
          <p:cNvPicPr>
            <a:picLocks noChangeAspect="1"/>
          </p:cNvPicPr>
          <p:nvPr/>
        </p:nvPicPr>
        <p:blipFill>
          <a:blip r:embed="rId3"/>
          <a:stretch>
            <a:fillRect/>
          </a:stretch>
        </p:blipFill>
        <p:spPr>
          <a:xfrm>
            <a:off x="1924050" y="672438"/>
            <a:ext cx="8343900" cy="5506974"/>
          </a:xfrm>
          <a:prstGeom prst="rect">
            <a:avLst/>
          </a:prstGeom>
        </p:spPr>
      </p:pic>
    </p:spTree>
    <p:extLst>
      <p:ext uri="{BB962C8B-B14F-4D97-AF65-F5344CB8AC3E}">
        <p14:creationId xmlns:p14="http://schemas.microsoft.com/office/powerpoint/2010/main" val="311933214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B6524-F6C8-489F-667B-346ED96B56F7}"/>
              </a:ext>
            </a:extLst>
          </p:cNvPr>
          <p:cNvSpPr>
            <a:spLocks noGrp="1"/>
          </p:cNvSpPr>
          <p:nvPr>
            <p:ph type="title"/>
          </p:nvPr>
        </p:nvSpPr>
        <p:spPr/>
        <p:txBody>
          <a:bodyPr/>
          <a:lstStyle/>
          <a:p>
            <a:r>
              <a:rPr lang="en-US" dirty="0"/>
              <a:t>Trauma and </a:t>
            </a:r>
            <a:r>
              <a:rPr lang="en-US"/>
              <a:t>the Future</a:t>
            </a:r>
            <a:endParaRPr lang="en-US" dirty="0"/>
          </a:p>
        </p:txBody>
      </p:sp>
      <p:sp>
        <p:nvSpPr>
          <p:cNvPr id="3" name="TextBox 2">
            <a:extLst>
              <a:ext uri="{FF2B5EF4-FFF2-40B4-BE49-F238E27FC236}">
                <a16:creationId xmlns:a16="http://schemas.microsoft.com/office/drawing/2014/main" id="{294E7241-ED26-A264-10E1-8A4AD564C001}"/>
              </a:ext>
            </a:extLst>
          </p:cNvPr>
          <p:cNvSpPr txBox="1"/>
          <p:nvPr/>
        </p:nvSpPr>
        <p:spPr>
          <a:xfrm>
            <a:off x="1056443" y="2796466"/>
            <a:ext cx="10082612" cy="267765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prstClr val="black"/>
                </a:solidFill>
                <a:effectLst/>
                <a:uLnTx/>
                <a:uFillTx/>
                <a:latin typeface="Century Gothic" panose="020B0502020202020204"/>
                <a:ea typeface="+mn-ea"/>
                <a:cs typeface="+mn-cs"/>
              </a:rPr>
              <a:t>Why does our brain take a panoramic picture when we are exposed to a traumatic situation?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0683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nfographic titled &quot;Intergenerational Trauma&quot; explains how trauma from events like slavery, the Holocaust, and the Stolen Generation is passed through generations. It highlights how trauma affects behavior (e.g., self-harm, addiction, health issues) and biology (DNA changes), impacting children in the second and third generations. The image includes a child and a baby to illustrate this transmission.">
            <a:extLst>
              <a:ext uri="{FF2B5EF4-FFF2-40B4-BE49-F238E27FC236}">
                <a16:creationId xmlns:a16="http://schemas.microsoft.com/office/drawing/2014/main" id="{E5265F6B-1DE1-46B9-89B9-F4409CE9FC75}"/>
              </a:ext>
            </a:extLst>
          </p:cNvPr>
          <p:cNvPicPr>
            <a:picLocks noChangeAspect="1"/>
          </p:cNvPicPr>
          <p:nvPr/>
        </p:nvPicPr>
        <p:blipFill>
          <a:blip r:embed="rId3"/>
          <a:stretch>
            <a:fillRect/>
          </a:stretch>
        </p:blipFill>
        <p:spPr>
          <a:xfrm>
            <a:off x="885443" y="237744"/>
            <a:ext cx="6382512" cy="6382512"/>
          </a:xfrm>
          <a:prstGeom prst="rect">
            <a:avLst/>
          </a:prstGeom>
          <a:noFill/>
          <a:ln>
            <a:noFill/>
          </a:ln>
        </p:spPr>
      </p:pic>
      <p:sp>
        <p:nvSpPr>
          <p:cNvPr id="7" name="Title 2">
            <a:extLst>
              <a:ext uri="{FF2B5EF4-FFF2-40B4-BE49-F238E27FC236}">
                <a16:creationId xmlns:a16="http://schemas.microsoft.com/office/drawing/2014/main" id="{0C605EFE-B88F-4C4C-A734-38B551817AB8}"/>
              </a:ext>
            </a:extLst>
          </p:cNvPr>
          <p:cNvSpPr>
            <a:spLocks noGrp="1"/>
          </p:cNvSpPr>
          <p:nvPr>
            <p:ph type="title"/>
          </p:nvPr>
        </p:nvSpPr>
        <p:spPr>
          <a:xfrm>
            <a:off x="8477250" y="603504"/>
            <a:ext cx="3144774" cy="1645920"/>
          </a:xfrm>
        </p:spPr>
        <p:txBody>
          <a:bodyPr/>
          <a:lstStyle/>
          <a:p>
            <a:r>
              <a:rPr lang="en-US" sz="2800" dirty="0"/>
              <a:t>ACEs pass from one Generation to another</a:t>
            </a:r>
          </a:p>
        </p:txBody>
      </p:sp>
      <p:sp>
        <p:nvSpPr>
          <p:cNvPr id="9" name="Text Placeholder 3">
            <a:extLst>
              <a:ext uri="{FF2B5EF4-FFF2-40B4-BE49-F238E27FC236}">
                <a16:creationId xmlns:a16="http://schemas.microsoft.com/office/drawing/2014/main" id="{78C363E1-FF42-45AA-9C22-F8F06671EFC1}"/>
              </a:ext>
            </a:extLst>
          </p:cNvPr>
          <p:cNvSpPr>
            <a:spLocks noGrp="1"/>
          </p:cNvSpPr>
          <p:nvPr>
            <p:ph type="body" sz="half" idx="2"/>
          </p:nvPr>
        </p:nvSpPr>
        <p:spPr>
          <a:xfrm>
            <a:off x="8477250" y="2386584"/>
            <a:ext cx="3144774" cy="3511296"/>
          </a:xfrm>
        </p:spPr>
        <p:txBody>
          <a:bodyPr/>
          <a:lstStyle/>
          <a:p>
            <a:r>
              <a:rPr lang="en-US" dirty="0"/>
              <a:t>Having high ACE scores makes it more likely that you will experience an unplanned pregnancy, teen pregnancy and experience poverty, thereby raising children in a situation where they are more likely to experience ACEs. </a:t>
            </a:r>
          </a:p>
        </p:txBody>
      </p:sp>
    </p:spTree>
    <p:extLst>
      <p:ext uri="{BB962C8B-B14F-4D97-AF65-F5344CB8AC3E}">
        <p14:creationId xmlns:p14="http://schemas.microsoft.com/office/powerpoint/2010/main" val="470385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0C47-6FE6-607E-8FD4-90F120EF3738}"/>
              </a:ext>
            </a:extLst>
          </p:cNvPr>
          <p:cNvSpPr>
            <a:spLocks noGrp="1"/>
          </p:cNvSpPr>
          <p:nvPr>
            <p:ph type="title"/>
          </p:nvPr>
        </p:nvSpPr>
        <p:spPr/>
        <p:txBody>
          <a:bodyPr/>
          <a:lstStyle/>
          <a:p>
            <a:r>
              <a:rPr lang="en-US" dirty="0"/>
              <a:t>Effects of Trauma</a:t>
            </a:r>
          </a:p>
        </p:txBody>
      </p:sp>
      <p:sp>
        <p:nvSpPr>
          <p:cNvPr id="3" name="TextBox 2">
            <a:extLst>
              <a:ext uri="{FF2B5EF4-FFF2-40B4-BE49-F238E27FC236}">
                <a16:creationId xmlns:a16="http://schemas.microsoft.com/office/drawing/2014/main" id="{422CD2F7-8D26-208A-7AAD-0E52AF06D42F}"/>
              </a:ext>
            </a:extLst>
          </p:cNvPr>
          <p:cNvSpPr txBox="1"/>
          <p:nvPr/>
        </p:nvSpPr>
        <p:spPr>
          <a:xfrm>
            <a:off x="850392" y="2414016"/>
            <a:ext cx="9829800" cy="37856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Trauma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Evokes the feeling of helplessness and fear (</a:t>
            </a:r>
            <a:r>
              <a:rPr kumimoji="0" lang="en-US" sz="2400" b="0" i="0" u="none" strike="noStrike" kern="1200" cap="none" spc="0" normalizeH="0" baseline="0" noProof="0" dirty="0" err="1">
                <a:ln>
                  <a:noFill/>
                </a:ln>
                <a:solidFill>
                  <a:prstClr val="black"/>
                </a:solidFill>
                <a:effectLst/>
                <a:uLnTx/>
                <a:uFillTx/>
                <a:latin typeface="Century Gothic" panose="020B0502020202020204"/>
                <a:ea typeface="+mn-ea"/>
                <a:cs typeface="+mn-cs"/>
              </a:rPr>
              <a:t>Brunzell</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Stokes, &amp; Waters, 2016).</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Two people having the same experience can process differently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Agency vs. Helplessness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Researchers linked trauma to various problems in adulthood, including poor health outcomes, </a:t>
            </a: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mental health </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problems, </a:t>
            </a: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homelessness, </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and </a:t>
            </a: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crime</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2400" b="0" i="0" u="none" strike="noStrike" kern="1200" cap="none" spc="0" normalizeH="0" baseline="0" noProof="0" dirty="0" err="1">
                <a:ln>
                  <a:noFill/>
                </a:ln>
                <a:solidFill>
                  <a:prstClr val="black"/>
                </a:solidFill>
                <a:effectLst/>
                <a:uLnTx/>
                <a:uFillTx/>
                <a:latin typeface="Century Gothic" panose="020B0502020202020204"/>
                <a:ea typeface="+mn-ea"/>
                <a:cs typeface="+mn-cs"/>
              </a:rPr>
              <a:t>Kalmakis</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&amp; Chandler, 2013).  </a:t>
            </a:r>
          </a:p>
        </p:txBody>
      </p:sp>
    </p:spTree>
    <p:extLst>
      <p:ext uri="{BB962C8B-B14F-4D97-AF65-F5344CB8AC3E}">
        <p14:creationId xmlns:p14="http://schemas.microsoft.com/office/powerpoint/2010/main" val="2029914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0C47-6FE6-607E-8FD4-90F120EF3738}"/>
              </a:ext>
            </a:extLst>
          </p:cNvPr>
          <p:cNvSpPr>
            <a:spLocks noGrp="1"/>
          </p:cNvSpPr>
          <p:nvPr>
            <p:ph type="title"/>
          </p:nvPr>
        </p:nvSpPr>
        <p:spPr/>
        <p:txBody>
          <a:bodyPr/>
          <a:lstStyle/>
          <a:p>
            <a:r>
              <a:rPr lang="en-US" dirty="0"/>
              <a:t>Processing Grief</a:t>
            </a:r>
          </a:p>
        </p:txBody>
      </p:sp>
      <p:sp>
        <p:nvSpPr>
          <p:cNvPr id="3" name="TextBox 2">
            <a:extLst>
              <a:ext uri="{FF2B5EF4-FFF2-40B4-BE49-F238E27FC236}">
                <a16:creationId xmlns:a16="http://schemas.microsoft.com/office/drawing/2014/main" id="{422CD2F7-8D26-208A-7AAD-0E52AF06D42F}"/>
              </a:ext>
            </a:extLst>
          </p:cNvPr>
          <p:cNvSpPr txBox="1"/>
          <p:nvPr/>
        </p:nvSpPr>
        <p:spPr>
          <a:xfrm>
            <a:off x="284084" y="2192074"/>
            <a:ext cx="11907915"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entury Gothic" panose="020B0502020202020204"/>
                <a:ea typeface="+mn-ea"/>
                <a:cs typeface="+mn-cs"/>
              </a:rPr>
              <a:t>Grief</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 collection of strong, often painful feelings that happen after a loss or in anticipation of a loss (Arizmendi, B. &amp; O’Connor, M., 2015).</a:t>
            </a:r>
          </a:p>
          <a:p>
            <a:pPr marL="285750"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 It is a process that people go through to come to terms with their loss and find ways to adapt to the changes in their life (</a:t>
            </a:r>
            <a:r>
              <a:rPr lang="en-US" sz="2400" dirty="0">
                <a:solidFill>
                  <a:prstClr val="black"/>
                </a:solidFill>
              </a:rPr>
              <a:t>Arizmendi, B. &amp; O’Connor, M., 2015</a:t>
            </a: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Grief and trauma can intersect but not all trauma involves grief and not all grief involves trauma. </a:t>
            </a:r>
            <a:endParaRPr lang="en-US" sz="2400" dirty="0">
              <a:solidFill>
                <a:prstClr val="black"/>
              </a:solidFill>
              <a:latin typeface="Century Gothic" panose="020B0502020202020204"/>
            </a:endParaRPr>
          </a:p>
          <a:p>
            <a:pPr marL="1200150" lvl="2"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An example would be a loss </a:t>
            </a:r>
            <a:r>
              <a:rPr lang="en-US" sz="2400" dirty="0">
                <a:solidFill>
                  <a:prstClr val="black"/>
                </a:solidFill>
                <a:latin typeface="Century Gothic" panose="020B0502020202020204"/>
              </a:rPr>
              <a:t>that is traumatic in nature i.e. murder or suicide.</a:t>
            </a:r>
          </a:p>
          <a:p>
            <a:pPr marL="1200150" lvl="2"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rPr>
              <a:t>Being a trauma survivor </a:t>
            </a:r>
            <a:r>
              <a:rPr kumimoji="0" lang="en-US" sz="2400" b="0" i="0" u="none" strike="noStrike" kern="1200" cap="none" spc="0" normalizeH="0" baseline="0" noProof="0" dirty="0" err="1">
                <a:ln>
                  <a:noFill/>
                </a:ln>
                <a:solidFill>
                  <a:prstClr val="black"/>
                </a:solidFill>
                <a:effectLst/>
                <a:uLnTx/>
                <a:uFillTx/>
                <a:latin typeface="Century Gothic" panose="020B0502020202020204"/>
                <a:ea typeface="+mn-ea"/>
                <a:cs typeface="+mn-cs"/>
              </a:rPr>
              <a:t>coul</a:t>
            </a:r>
            <a:r>
              <a:rPr lang="en-US" sz="2400" dirty="0">
                <a:solidFill>
                  <a:prstClr val="black"/>
                </a:solidFill>
                <a:latin typeface="Century Gothic" panose="020B0502020202020204"/>
              </a:rPr>
              <a:t>d make it likely that you would stay stuck in shock and delay the grieving process</a:t>
            </a:r>
            <a:endParaRPr kumimoji="0" lang="en-US" sz="2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37170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Frontline Poor Kids Preview: Kids Are All Too Aware">
            <a:hlinkClick r:id="" action="ppaction://media"/>
            <a:extLst>
              <a:ext uri="{FF2B5EF4-FFF2-40B4-BE49-F238E27FC236}">
                <a16:creationId xmlns:a16="http://schemas.microsoft.com/office/drawing/2014/main" id="{2D86D88A-9679-4C29-B870-A89EEE432476}"/>
              </a:ext>
            </a:extLst>
          </p:cNvPr>
          <p:cNvPicPr>
            <a:picLocks noRot="1" noChangeAspect="1"/>
          </p:cNvPicPr>
          <p:nvPr>
            <a:videoFile r:link="rId1"/>
          </p:nvPr>
        </p:nvPicPr>
        <p:blipFill>
          <a:blip r:embed="rId4"/>
          <a:stretch>
            <a:fillRect/>
          </a:stretch>
        </p:blipFill>
        <p:spPr>
          <a:xfrm>
            <a:off x="781878" y="426521"/>
            <a:ext cx="10628243" cy="6004958"/>
          </a:xfrm>
          <a:prstGeom prst="rect">
            <a:avLst/>
          </a:prstGeom>
        </p:spPr>
      </p:pic>
    </p:spTree>
    <p:extLst>
      <p:ext uri="{BB962C8B-B14F-4D97-AF65-F5344CB8AC3E}">
        <p14:creationId xmlns:p14="http://schemas.microsoft.com/office/powerpoint/2010/main" val="304437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402CA-6EE0-80C6-05A7-711342EC4F93}"/>
              </a:ext>
            </a:extLst>
          </p:cNvPr>
          <p:cNvSpPr>
            <a:spLocks noGrp="1"/>
          </p:cNvSpPr>
          <p:nvPr>
            <p:ph type="title"/>
          </p:nvPr>
        </p:nvSpPr>
        <p:spPr/>
        <p:txBody>
          <a:bodyPr/>
          <a:lstStyle/>
          <a:p>
            <a:r>
              <a:rPr lang="en-US" dirty="0"/>
              <a:t>ACEs Lead to Negative Coping Skills</a:t>
            </a:r>
          </a:p>
        </p:txBody>
      </p:sp>
      <p:sp>
        <p:nvSpPr>
          <p:cNvPr id="3" name="TextBox 2">
            <a:extLst>
              <a:ext uri="{FF2B5EF4-FFF2-40B4-BE49-F238E27FC236}">
                <a16:creationId xmlns:a16="http://schemas.microsoft.com/office/drawing/2014/main" id="{C60DC85E-3EEF-A120-5E09-929CF21D8A69}"/>
              </a:ext>
            </a:extLst>
          </p:cNvPr>
          <p:cNvSpPr txBox="1"/>
          <p:nvPr/>
        </p:nvSpPr>
        <p:spPr>
          <a:xfrm>
            <a:off x="347870" y="2445025"/>
            <a:ext cx="10982739" cy="440120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To Deal with the high levels of cortisol released and the constant fight, flight or freeze, we may pick up coping skills to make us feel regulated.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Smoking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Drinking alcohol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Drugs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Sex</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Shopping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rPr>
              <a:t>Gambling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entury Gothic" panose="020B0502020202020204"/>
              </a:rPr>
              <a:t>Overeating</a:t>
            </a:r>
            <a:endParaRPr kumimoji="0" lang="en-US" sz="2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93868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402CA-6EE0-80C6-05A7-711342EC4F93}"/>
              </a:ext>
            </a:extLst>
          </p:cNvPr>
          <p:cNvSpPr>
            <a:spLocks noGrp="1"/>
          </p:cNvSpPr>
          <p:nvPr>
            <p:ph type="title"/>
          </p:nvPr>
        </p:nvSpPr>
        <p:spPr>
          <a:xfrm>
            <a:off x="1313895" y="905523"/>
            <a:ext cx="8948701" cy="1125984"/>
          </a:xfrm>
        </p:spPr>
        <p:txBody>
          <a:bodyPr/>
          <a:lstStyle/>
          <a:p>
            <a:r>
              <a:rPr kumimoji="0" lang="en-US" sz="3600" b="0" i="0" u="none" strike="noStrike" kern="1200" cap="none" spc="0" normalizeH="0" baseline="0" noProof="0" dirty="0">
                <a:ln>
                  <a:noFill/>
                </a:ln>
                <a:solidFill>
                  <a:srgbClr val="EBEBEB"/>
                </a:solidFill>
                <a:effectLst/>
                <a:uLnTx/>
                <a:uFillTx/>
                <a:latin typeface="Century Gothic" panose="020B0502020202020204"/>
                <a:ea typeface="+mj-ea"/>
                <a:cs typeface="+mj-cs"/>
              </a:rPr>
              <a:t>Tools to deal with dysregulation, grief and trauma:</a:t>
            </a:r>
            <a:br>
              <a:rPr lang="en-US" dirty="0"/>
            </a:br>
            <a:endParaRPr lang="en-US" dirty="0"/>
          </a:p>
        </p:txBody>
      </p:sp>
      <p:sp>
        <p:nvSpPr>
          <p:cNvPr id="3" name="TextBox 2">
            <a:extLst>
              <a:ext uri="{FF2B5EF4-FFF2-40B4-BE49-F238E27FC236}">
                <a16:creationId xmlns:a16="http://schemas.microsoft.com/office/drawing/2014/main" id="{C60DC85E-3EEF-A120-5E09-929CF21D8A69}"/>
              </a:ext>
            </a:extLst>
          </p:cNvPr>
          <p:cNvSpPr txBox="1"/>
          <p:nvPr/>
        </p:nvSpPr>
        <p:spPr>
          <a:xfrm>
            <a:off x="347870" y="2445025"/>
            <a:ext cx="10982739" cy="3416320"/>
          </a:xfrm>
          <a:prstGeom prst="rect">
            <a:avLst/>
          </a:prstGeom>
          <a:noFill/>
        </p:spPr>
        <p:txBody>
          <a:bodyPr wrap="square" rtlCol="0">
            <a:spAutoFit/>
          </a:bodyPr>
          <a:lstStyle/>
          <a:p>
            <a:r>
              <a:rPr lang="en-US" sz="2400" dirty="0"/>
              <a:t>In place of bad habits that lead to negative outcomes, we can adopt:</a:t>
            </a:r>
          </a:p>
          <a:p>
            <a:pPr marL="285750" indent="-285750">
              <a:buFont typeface="Arial" panose="020B0604020202020204" pitchFamily="34" charset="0"/>
              <a:buChar char="•"/>
            </a:pPr>
            <a:r>
              <a:rPr lang="en-US" sz="2400" dirty="0"/>
              <a:t>Practicing Meditation</a:t>
            </a:r>
          </a:p>
          <a:p>
            <a:pPr marL="285750" indent="-285750">
              <a:buFont typeface="Arial" panose="020B0604020202020204" pitchFamily="34" charset="0"/>
              <a:buChar char="•"/>
            </a:pPr>
            <a:r>
              <a:rPr lang="en-US" sz="2400" dirty="0"/>
              <a:t>Practicing Deep Breathing</a:t>
            </a:r>
          </a:p>
          <a:p>
            <a:pPr marL="285750" indent="-285750">
              <a:buFont typeface="Arial" panose="020B0604020202020204" pitchFamily="34" charset="0"/>
              <a:buChar char="•"/>
            </a:pPr>
            <a:r>
              <a:rPr lang="en-US" sz="2400" dirty="0"/>
              <a:t>Practicing Affirmations</a:t>
            </a:r>
          </a:p>
          <a:p>
            <a:pPr marL="285750" indent="-285750">
              <a:buFont typeface="Arial" panose="020B0604020202020204" pitchFamily="34" charset="0"/>
              <a:buChar char="•"/>
            </a:pPr>
            <a:r>
              <a:rPr lang="en-US" sz="2400" dirty="0"/>
              <a:t>Seeing people for who they are, not what they have been through</a:t>
            </a:r>
          </a:p>
          <a:p>
            <a:pPr marL="285750" indent="-285750">
              <a:buFont typeface="Arial" panose="020B0604020202020204" pitchFamily="34" charset="0"/>
              <a:buChar char="•"/>
            </a:pPr>
            <a:r>
              <a:rPr lang="en-US" sz="2400" dirty="0"/>
              <a:t>Working on our own trauma, grief and dysregulation so we don’t project onto our clients or get triggered or retraumatized. </a:t>
            </a:r>
          </a:p>
          <a:p>
            <a:pPr marL="285750" indent="-285750">
              <a:buFont typeface="Arial" panose="020B0604020202020204" pitchFamily="34" charset="0"/>
              <a:buChar char="•"/>
            </a:pPr>
            <a:r>
              <a:rPr lang="en-US" sz="2400" dirty="0"/>
              <a:t>Dealing with individuals with CPR (Twinkle French </a:t>
            </a:r>
            <a:r>
              <a:rPr lang="en-US" sz="2400" dirty="0" err="1"/>
              <a:t>Schottke</a:t>
            </a:r>
            <a:r>
              <a:rPr lang="en-US" sz="2400" dirty="0"/>
              <a:t>)</a:t>
            </a:r>
          </a:p>
          <a:p>
            <a:pPr marL="742950" lvl="1" indent="-285750">
              <a:buFont typeface="Arial" panose="020B0604020202020204" pitchFamily="34" charset="0"/>
              <a:buChar char="•"/>
            </a:pPr>
            <a:r>
              <a:rPr lang="en-US" sz="2400" dirty="0"/>
              <a:t>Consistency, Predictability and Reliability</a:t>
            </a:r>
          </a:p>
        </p:txBody>
      </p:sp>
    </p:spTree>
    <p:extLst>
      <p:ext uri="{BB962C8B-B14F-4D97-AF65-F5344CB8AC3E}">
        <p14:creationId xmlns:p14="http://schemas.microsoft.com/office/powerpoint/2010/main" val="315985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9" name="Rectangle 9">
            <a:extLst>
              <a:ext uri="{FF2B5EF4-FFF2-40B4-BE49-F238E27FC236}">
                <a16:creationId xmlns:a16="http://schemas.microsoft.com/office/drawing/2014/main" id="{1FD9464E-E5B9-40C0-B738-67C266F51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 name="Rectangle 11">
            <a:extLst>
              <a:ext uri="{FF2B5EF4-FFF2-40B4-BE49-F238E27FC236}">
                <a16:creationId xmlns:a16="http://schemas.microsoft.com/office/drawing/2014/main" id="{6CCD7EA2-2557-4E49-9B59-9C028EF18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473746"/>
            <a:ext cx="4168684" cy="5902828"/>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D7AB2DC-6422-4DB3-839C-E85323A15341}"/>
              </a:ext>
            </a:extLst>
          </p:cNvPr>
          <p:cNvSpPr>
            <a:spLocks noGrp="1"/>
          </p:cNvSpPr>
          <p:nvPr>
            <p:ph type="title"/>
          </p:nvPr>
        </p:nvSpPr>
        <p:spPr>
          <a:xfrm>
            <a:off x="7856388" y="1175809"/>
            <a:ext cx="2887298" cy="4506382"/>
          </a:xfrm>
        </p:spPr>
        <p:txBody>
          <a:bodyPr anchor="ctr">
            <a:normAutofit/>
          </a:bodyPr>
          <a:lstStyle/>
          <a:p>
            <a:r>
              <a:rPr lang="en-US" sz="3200" dirty="0">
                <a:solidFill>
                  <a:srgbClr val="EBEBEB"/>
                </a:solidFill>
                <a:latin typeface="Century Gothic" panose="020B0502020202020204" pitchFamily="34" charset="0"/>
              </a:rPr>
              <a:t>Thank you for your time and attention!</a:t>
            </a:r>
          </a:p>
        </p:txBody>
      </p:sp>
      <p:sp>
        <p:nvSpPr>
          <p:cNvPr id="3" name="Content Placeholder 2">
            <a:extLst>
              <a:ext uri="{FF2B5EF4-FFF2-40B4-BE49-F238E27FC236}">
                <a16:creationId xmlns:a16="http://schemas.microsoft.com/office/drawing/2014/main" id="{C34A8BBB-0036-45EA-A905-885D1A9AE5FB}"/>
              </a:ext>
            </a:extLst>
          </p:cNvPr>
          <p:cNvSpPr>
            <a:spLocks noGrp="1"/>
          </p:cNvSpPr>
          <p:nvPr>
            <p:ph idx="1"/>
          </p:nvPr>
        </p:nvSpPr>
        <p:spPr>
          <a:xfrm>
            <a:off x="994088" y="1377298"/>
            <a:ext cx="6147376" cy="4304893"/>
          </a:xfrm>
        </p:spPr>
        <p:txBody>
          <a:bodyPr anchor="ctr">
            <a:normAutofit/>
          </a:bodyPr>
          <a:lstStyle/>
          <a:p>
            <a:r>
              <a:rPr lang="en-US" sz="4400" dirty="0">
                <a:solidFill>
                  <a:srgbClr val="FFFFFF"/>
                </a:solidFill>
                <a:latin typeface="Century Gothic" panose="020B0502020202020204" pitchFamily="34" charset="0"/>
              </a:rPr>
              <a:t>Contact Info: Tanikka Price </a:t>
            </a:r>
          </a:p>
          <a:p>
            <a:r>
              <a:rPr lang="en-US" sz="4400" dirty="0">
                <a:solidFill>
                  <a:srgbClr val="FFFFFF"/>
                </a:solidFill>
                <a:latin typeface="Century Gothic" panose="020B0502020202020204" pitchFamily="34" charset="0"/>
              </a:rPr>
              <a:t>614-370-9601, </a:t>
            </a:r>
            <a:r>
              <a:rPr lang="en-US" sz="2800" dirty="0">
                <a:solidFill>
                  <a:srgbClr val="FFFFFF"/>
                </a:solidFill>
                <a:latin typeface="Century Gothic" panose="020B0502020202020204" pitchFamily="34" charset="0"/>
              </a:rPr>
              <a:t>Tanikka@healthimpactohio.org</a:t>
            </a:r>
          </a:p>
          <a:p>
            <a:pPr marL="0" indent="0">
              <a:buNone/>
            </a:pPr>
            <a:endParaRPr lang="en-US" sz="1600" dirty="0">
              <a:solidFill>
                <a:srgbClr val="FFFFFF"/>
              </a:solidFill>
              <a:latin typeface="Century Gothic" panose="020B0502020202020204" pitchFamily="34" charset="0"/>
            </a:endParaRPr>
          </a:p>
        </p:txBody>
      </p:sp>
      <p:sp>
        <p:nvSpPr>
          <p:cNvPr id="14" name="Rectangle 13">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40" y="473747"/>
            <a:ext cx="685800" cy="590282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custDataLst>
      <p:tags r:id="rId1"/>
    </p:custDataLst>
    <p:extLst>
      <p:ext uri="{BB962C8B-B14F-4D97-AF65-F5344CB8AC3E}">
        <p14:creationId xmlns:p14="http://schemas.microsoft.com/office/powerpoint/2010/main" val="875829370"/>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0369e22-5415-4d05-b74d-5189d9fa9ad8}" enabled="1" method="Standard" siteId="{3dc533b2-6471-4711-8a1c-2b07e983538e}" contentBits="0" removed="0"/>
</clbl:labelList>
</file>

<file path=docProps/app.xml><?xml version="1.0" encoding="utf-8"?>
<Properties xmlns="http://schemas.openxmlformats.org/officeDocument/2006/extended-properties" xmlns:vt="http://schemas.openxmlformats.org/officeDocument/2006/docPropsVTypes">
  <TotalTime>451</TotalTime>
  <Words>1128</Words>
  <Application>Microsoft Office PowerPoint</Application>
  <PresentationFormat>Widescreen</PresentationFormat>
  <Paragraphs>96</Paragraphs>
  <Slides>18</Slides>
  <Notes>15</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Century Gothic</vt:lpstr>
      <vt:lpstr>Garamond</vt:lpstr>
      <vt:lpstr>Wingdings 3</vt:lpstr>
      <vt:lpstr>Ion Boardroom</vt:lpstr>
      <vt:lpstr>SavonVTI</vt:lpstr>
      <vt:lpstr>Dysregulation in Families impacted by grief and adverse childhood experiences</vt:lpstr>
      <vt:lpstr>PowerPoint Presentation</vt:lpstr>
      <vt:lpstr>ACE Questionnaire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Trauma and the Future</vt:lpstr>
      <vt:lpstr>ACEs pass from one Generation to another</vt:lpstr>
      <vt:lpstr>Effects of Trauma</vt:lpstr>
      <vt:lpstr>Processing Grief</vt:lpstr>
      <vt:lpstr>PowerPoint Presentation</vt:lpstr>
      <vt:lpstr>ACEs Lead to Negative Coping Skills</vt:lpstr>
      <vt:lpstr>Tools to deal with dysregulation, grief and trauma: </vt:lpstr>
      <vt:lpstr>Thank you for your time and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Dysregulation in Families impacted by grief and adverse childhood experiences</dc:title>
  <dc:creator>Laptop</dc:creator>
  <cp:lastModifiedBy>Tanikka C. Price</cp:lastModifiedBy>
  <cp:revision>5</cp:revision>
  <dcterms:created xsi:type="dcterms:W3CDTF">2025-01-03T14:59:05Z</dcterms:created>
  <dcterms:modified xsi:type="dcterms:W3CDTF">2026-07-14T20:21:54Z</dcterms:modified>
</cp:coreProperties>
</file>