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960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58899" y="3547705"/>
            <a:ext cx="6878320" cy="2871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1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50" b="1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9987" y="1082058"/>
            <a:ext cx="8481695" cy="1975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50" b="1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73199" y="3168217"/>
            <a:ext cx="8805545" cy="351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09205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hyperlink" Target="mailto:sharvan@juvenilecourt.summitoh.net" TargetMode="Externa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cardina@juvenilecourt.summitoh.net" TargetMode="Externa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13819" y="0"/>
            <a:ext cx="7974330" cy="10287000"/>
            <a:chOff x="10313819" y="0"/>
            <a:chExt cx="7974330" cy="10287000"/>
          </a:xfrm>
        </p:grpSpPr>
        <p:sp>
          <p:nvSpPr>
            <p:cNvPr id="3" name="object 3"/>
            <p:cNvSpPr/>
            <p:nvPr/>
          </p:nvSpPr>
          <p:spPr>
            <a:xfrm>
              <a:off x="11334749" y="0"/>
              <a:ext cx="6953250" cy="10287000"/>
            </a:xfrm>
            <a:custGeom>
              <a:avLst/>
              <a:gdLst/>
              <a:ahLst/>
              <a:cxnLst/>
              <a:rect l="l" t="t" r="r" b="b"/>
              <a:pathLst>
                <a:path w="6953250" h="10287000">
                  <a:moveTo>
                    <a:pt x="69532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6953249" y="0"/>
                  </a:lnTo>
                  <a:lnTo>
                    <a:pt x="695324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313819" y="1436520"/>
              <a:ext cx="2727960" cy="2727960"/>
            </a:xfrm>
            <a:custGeom>
              <a:avLst/>
              <a:gdLst/>
              <a:ahLst/>
              <a:cxnLst/>
              <a:rect l="l" t="t" r="r" b="b"/>
              <a:pathLst>
                <a:path w="2727959" h="2727960">
                  <a:moveTo>
                    <a:pt x="2498254" y="2454815"/>
                  </a:moveTo>
                  <a:lnTo>
                    <a:pt x="574065" y="2725242"/>
                  </a:lnTo>
                  <a:lnTo>
                    <a:pt x="525994" y="2727659"/>
                  </a:lnTo>
                  <a:lnTo>
                    <a:pt x="479589" y="2721671"/>
                  </a:lnTo>
                  <a:lnTo>
                    <a:pt x="435699" y="2707918"/>
                  </a:lnTo>
                  <a:lnTo>
                    <a:pt x="395177" y="2687043"/>
                  </a:lnTo>
                  <a:lnTo>
                    <a:pt x="358872" y="2659685"/>
                  </a:lnTo>
                  <a:lnTo>
                    <a:pt x="327635" y="2626486"/>
                  </a:lnTo>
                  <a:lnTo>
                    <a:pt x="302318" y="2588088"/>
                  </a:lnTo>
                  <a:lnTo>
                    <a:pt x="283770" y="2545131"/>
                  </a:lnTo>
                  <a:lnTo>
                    <a:pt x="272843" y="2498255"/>
                  </a:lnTo>
                  <a:lnTo>
                    <a:pt x="2416" y="574066"/>
                  </a:lnTo>
                  <a:lnTo>
                    <a:pt x="0" y="525994"/>
                  </a:lnTo>
                  <a:lnTo>
                    <a:pt x="5988" y="479589"/>
                  </a:lnTo>
                  <a:lnTo>
                    <a:pt x="19741" y="435699"/>
                  </a:lnTo>
                  <a:lnTo>
                    <a:pt x="40616" y="395177"/>
                  </a:lnTo>
                  <a:lnTo>
                    <a:pt x="67974" y="358872"/>
                  </a:lnTo>
                  <a:lnTo>
                    <a:pt x="101172" y="327635"/>
                  </a:lnTo>
                  <a:lnTo>
                    <a:pt x="139571" y="302318"/>
                  </a:lnTo>
                  <a:lnTo>
                    <a:pt x="182528" y="283771"/>
                  </a:lnTo>
                  <a:lnTo>
                    <a:pt x="229403" y="272844"/>
                  </a:lnTo>
                  <a:lnTo>
                    <a:pt x="2153593" y="2416"/>
                  </a:lnTo>
                  <a:lnTo>
                    <a:pt x="2201664" y="0"/>
                  </a:lnTo>
                  <a:lnTo>
                    <a:pt x="2248070" y="5988"/>
                  </a:lnTo>
                  <a:lnTo>
                    <a:pt x="2291959" y="19740"/>
                  </a:lnTo>
                  <a:lnTo>
                    <a:pt x="2332482" y="40616"/>
                  </a:lnTo>
                  <a:lnTo>
                    <a:pt x="2368786" y="67974"/>
                  </a:lnTo>
                  <a:lnTo>
                    <a:pt x="2400023" y="101172"/>
                  </a:lnTo>
                  <a:lnTo>
                    <a:pt x="2425340" y="139571"/>
                  </a:lnTo>
                  <a:lnTo>
                    <a:pt x="2443888" y="182528"/>
                  </a:lnTo>
                  <a:lnTo>
                    <a:pt x="2454815" y="229403"/>
                  </a:lnTo>
                  <a:lnTo>
                    <a:pt x="2725242" y="2153593"/>
                  </a:lnTo>
                  <a:lnTo>
                    <a:pt x="2727659" y="2201664"/>
                  </a:lnTo>
                  <a:lnTo>
                    <a:pt x="2721671" y="2248070"/>
                  </a:lnTo>
                  <a:lnTo>
                    <a:pt x="2707918" y="2291960"/>
                  </a:lnTo>
                  <a:lnTo>
                    <a:pt x="2687043" y="2332482"/>
                  </a:lnTo>
                  <a:lnTo>
                    <a:pt x="2659685" y="2368787"/>
                  </a:lnTo>
                  <a:lnTo>
                    <a:pt x="2626486" y="2400023"/>
                  </a:lnTo>
                  <a:lnTo>
                    <a:pt x="2588087" y="2425341"/>
                  </a:lnTo>
                  <a:lnTo>
                    <a:pt x="2545130" y="2443888"/>
                  </a:lnTo>
                  <a:lnTo>
                    <a:pt x="2498254" y="2454815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3360007" y="5873357"/>
              <a:ext cx="2674620" cy="2674620"/>
            </a:xfrm>
            <a:custGeom>
              <a:avLst/>
              <a:gdLst/>
              <a:ahLst/>
              <a:cxnLst/>
              <a:rect l="l" t="t" r="r" b="b"/>
              <a:pathLst>
                <a:path w="2674619" h="2674620">
                  <a:moveTo>
                    <a:pt x="2040206" y="2670041"/>
                  </a:moveTo>
                  <a:lnTo>
                    <a:pt x="220428" y="2349166"/>
                  </a:lnTo>
                  <a:lnTo>
                    <a:pt x="173963" y="2336610"/>
                  </a:lnTo>
                  <a:lnTo>
                    <a:pt x="131679" y="2316574"/>
                  </a:lnTo>
                  <a:lnTo>
                    <a:pt x="94188" y="2289932"/>
                  </a:lnTo>
                  <a:lnTo>
                    <a:pt x="62100" y="2257556"/>
                  </a:lnTo>
                  <a:lnTo>
                    <a:pt x="36026" y="2220319"/>
                  </a:lnTo>
                  <a:lnTo>
                    <a:pt x="16577" y="2179092"/>
                  </a:lnTo>
                  <a:lnTo>
                    <a:pt x="4365" y="2134749"/>
                  </a:lnTo>
                  <a:lnTo>
                    <a:pt x="0" y="2088163"/>
                  </a:lnTo>
                  <a:lnTo>
                    <a:pt x="4092" y="2040205"/>
                  </a:lnTo>
                  <a:lnTo>
                    <a:pt x="324967" y="220429"/>
                  </a:lnTo>
                  <a:lnTo>
                    <a:pt x="337524" y="173963"/>
                  </a:lnTo>
                  <a:lnTo>
                    <a:pt x="357559" y="131680"/>
                  </a:lnTo>
                  <a:lnTo>
                    <a:pt x="384201" y="94188"/>
                  </a:lnTo>
                  <a:lnTo>
                    <a:pt x="416578" y="62100"/>
                  </a:lnTo>
                  <a:lnTo>
                    <a:pt x="453815" y="36026"/>
                  </a:lnTo>
                  <a:lnTo>
                    <a:pt x="495042" y="16577"/>
                  </a:lnTo>
                  <a:lnTo>
                    <a:pt x="539385" y="4365"/>
                  </a:lnTo>
                  <a:lnTo>
                    <a:pt x="585971" y="0"/>
                  </a:lnTo>
                  <a:lnTo>
                    <a:pt x="633929" y="4092"/>
                  </a:lnTo>
                  <a:lnTo>
                    <a:pt x="2453705" y="324968"/>
                  </a:lnTo>
                  <a:lnTo>
                    <a:pt x="2500170" y="337524"/>
                  </a:lnTo>
                  <a:lnTo>
                    <a:pt x="2542454" y="357560"/>
                  </a:lnTo>
                  <a:lnTo>
                    <a:pt x="2579946" y="384202"/>
                  </a:lnTo>
                  <a:lnTo>
                    <a:pt x="2612034" y="416578"/>
                  </a:lnTo>
                  <a:lnTo>
                    <a:pt x="2638108" y="453815"/>
                  </a:lnTo>
                  <a:lnTo>
                    <a:pt x="2657557" y="495042"/>
                  </a:lnTo>
                  <a:lnTo>
                    <a:pt x="2669769" y="539384"/>
                  </a:lnTo>
                  <a:lnTo>
                    <a:pt x="2674135" y="585971"/>
                  </a:lnTo>
                  <a:lnTo>
                    <a:pt x="2670041" y="633928"/>
                  </a:lnTo>
                  <a:lnTo>
                    <a:pt x="2349165" y="2453705"/>
                  </a:lnTo>
                  <a:lnTo>
                    <a:pt x="2336609" y="2500170"/>
                  </a:lnTo>
                  <a:lnTo>
                    <a:pt x="2316573" y="2542454"/>
                  </a:lnTo>
                  <a:lnTo>
                    <a:pt x="2289931" y="2579946"/>
                  </a:lnTo>
                  <a:lnTo>
                    <a:pt x="2257555" y="2612034"/>
                  </a:lnTo>
                  <a:lnTo>
                    <a:pt x="2220318" y="2638108"/>
                  </a:lnTo>
                  <a:lnTo>
                    <a:pt x="2179091" y="2657557"/>
                  </a:lnTo>
                  <a:lnTo>
                    <a:pt x="2134749" y="2669769"/>
                  </a:lnTo>
                  <a:lnTo>
                    <a:pt x="2088163" y="2674135"/>
                  </a:lnTo>
                  <a:lnTo>
                    <a:pt x="2040206" y="2670041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249181" y="4266780"/>
              <a:ext cx="4476750" cy="2286635"/>
            </a:xfrm>
            <a:custGeom>
              <a:avLst/>
              <a:gdLst/>
              <a:ahLst/>
              <a:cxnLst/>
              <a:rect l="l" t="t" r="r" b="b"/>
              <a:pathLst>
                <a:path w="4476750" h="2286634">
                  <a:moveTo>
                    <a:pt x="2478001" y="2273718"/>
                  </a:moveTo>
                  <a:lnTo>
                    <a:pt x="2428998" y="2278412"/>
                  </a:lnTo>
                  <a:lnTo>
                    <a:pt x="2381725" y="2281900"/>
                  </a:lnTo>
                  <a:lnTo>
                    <a:pt x="2334184" y="2284403"/>
                  </a:lnTo>
                  <a:lnTo>
                    <a:pt x="2286387" y="2285912"/>
                  </a:lnTo>
                  <a:lnTo>
                    <a:pt x="2238343" y="2286418"/>
                  </a:lnTo>
                  <a:lnTo>
                    <a:pt x="2190298" y="2285912"/>
                  </a:lnTo>
                  <a:lnTo>
                    <a:pt x="2142501" y="2284403"/>
                  </a:lnTo>
                  <a:lnTo>
                    <a:pt x="2094961" y="2281900"/>
                  </a:lnTo>
                  <a:lnTo>
                    <a:pt x="2047688" y="2278412"/>
                  </a:lnTo>
                  <a:lnTo>
                    <a:pt x="2000692" y="2273951"/>
                  </a:lnTo>
                  <a:lnTo>
                    <a:pt x="1998685" y="2273718"/>
                  </a:lnTo>
                </a:path>
                <a:path w="4476750" h="2286634">
                  <a:moveTo>
                    <a:pt x="2651313" y="2248318"/>
                  </a:moveTo>
                  <a:lnTo>
                    <a:pt x="2615217" y="2254826"/>
                  </a:lnTo>
                  <a:lnTo>
                    <a:pt x="2569113" y="2262148"/>
                  </a:lnTo>
                  <a:lnTo>
                    <a:pt x="2522702" y="2268526"/>
                  </a:lnTo>
                  <a:lnTo>
                    <a:pt x="2478001" y="2273718"/>
                  </a:lnTo>
                </a:path>
                <a:path w="4476750" h="2286634">
                  <a:moveTo>
                    <a:pt x="1998685" y="2273718"/>
                  </a:moveTo>
                  <a:lnTo>
                    <a:pt x="1953983" y="2268526"/>
                  </a:lnTo>
                  <a:lnTo>
                    <a:pt x="1907572" y="2262148"/>
                  </a:lnTo>
                  <a:lnTo>
                    <a:pt x="1861468" y="2254826"/>
                  </a:lnTo>
                  <a:lnTo>
                    <a:pt x="1825372" y="2248318"/>
                  </a:lnTo>
                </a:path>
                <a:path w="4476750" h="2286634">
                  <a:moveTo>
                    <a:pt x="4476196" y="0"/>
                  </a:moveTo>
                  <a:lnTo>
                    <a:pt x="4476686" y="48043"/>
                  </a:lnTo>
                  <a:lnTo>
                    <a:pt x="4476271" y="96088"/>
                  </a:lnTo>
                  <a:lnTo>
                    <a:pt x="4474702" y="143885"/>
                  </a:lnTo>
                  <a:lnTo>
                    <a:pt x="4472199" y="191425"/>
                  </a:lnTo>
                  <a:lnTo>
                    <a:pt x="4468712" y="238698"/>
                  </a:lnTo>
                  <a:lnTo>
                    <a:pt x="4464251" y="285694"/>
                  </a:lnTo>
                  <a:lnTo>
                    <a:pt x="4458826" y="332403"/>
                  </a:lnTo>
                  <a:lnTo>
                    <a:pt x="4452448" y="378814"/>
                  </a:lnTo>
                  <a:lnTo>
                    <a:pt x="4445126" y="424917"/>
                  </a:lnTo>
                  <a:lnTo>
                    <a:pt x="4436871" y="470703"/>
                  </a:lnTo>
                  <a:lnTo>
                    <a:pt x="4427692" y="516162"/>
                  </a:lnTo>
                  <a:lnTo>
                    <a:pt x="4417600" y="561282"/>
                  </a:lnTo>
                  <a:lnTo>
                    <a:pt x="4406605" y="606054"/>
                  </a:lnTo>
                  <a:lnTo>
                    <a:pt x="4394718" y="650469"/>
                  </a:lnTo>
                  <a:lnTo>
                    <a:pt x="4381947" y="694515"/>
                  </a:lnTo>
                  <a:lnTo>
                    <a:pt x="4368303" y="738184"/>
                  </a:lnTo>
                  <a:lnTo>
                    <a:pt x="4353797" y="781464"/>
                  </a:lnTo>
                  <a:lnTo>
                    <a:pt x="4338438" y="824345"/>
                  </a:lnTo>
                  <a:lnTo>
                    <a:pt x="4322236" y="866818"/>
                  </a:lnTo>
                  <a:lnTo>
                    <a:pt x="4305202" y="908873"/>
                  </a:lnTo>
                  <a:lnTo>
                    <a:pt x="4287346" y="950498"/>
                  </a:lnTo>
                  <a:lnTo>
                    <a:pt x="4268677" y="991686"/>
                  </a:lnTo>
                  <a:lnTo>
                    <a:pt x="4249206" y="1032424"/>
                  </a:lnTo>
                  <a:lnTo>
                    <a:pt x="4228944" y="1072703"/>
                  </a:lnTo>
                  <a:lnTo>
                    <a:pt x="4207899" y="1112513"/>
                  </a:lnTo>
                  <a:lnTo>
                    <a:pt x="4186082" y="1151844"/>
                  </a:lnTo>
                  <a:lnTo>
                    <a:pt x="4163503" y="1190686"/>
                  </a:lnTo>
                  <a:lnTo>
                    <a:pt x="4140173" y="1229029"/>
                  </a:lnTo>
                  <a:lnTo>
                    <a:pt x="4116101" y="1266862"/>
                  </a:lnTo>
                  <a:lnTo>
                    <a:pt x="4091298" y="1304175"/>
                  </a:lnTo>
                  <a:lnTo>
                    <a:pt x="4065773" y="1340959"/>
                  </a:lnTo>
                  <a:lnTo>
                    <a:pt x="4039537" y="1377203"/>
                  </a:lnTo>
                  <a:lnTo>
                    <a:pt x="4012600" y="1412898"/>
                  </a:lnTo>
                  <a:lnTo>
                    <a:pt x="3984881" y="1448147"/>
                  </a:lnTo>
                  <a:lnTo>
                    <a:pt x="3956662" y="1482597"/>
                  </a:lnTo>
                  <a:lnTo>
                    <a:pt x="3927682" y="1516581"/>
                  </a:lnTo>
                  <a:lnTo>
                    <a:pt x="3898041" y="1549976"/>
                  </a:lnTo>
                  <a:lnTo>
                    <a:pt x="3867749" y="1582770"/>
                  </a:lnTo>
                  <a:lnTo>
                    <a:pt x="3836816" y="1614953"/>
                  </a:lnTo>
                  <a:lnTo>
                    <a:pt x="3805253" y="1646517"/>
                  </a:lnTo>
                  <a:lnTo>
                    <a:pt x="3773069" y="1677449"/>
                  </a:lnTo>
                  <a:lnTo>
                    <a:pt x="3740275" y="1707741"/>
                  </a:lnTo>
                  <a:lnTo>
                    <a:pt x="3706881" y="1737382"/>
                  </a:lnTo>
                  <a:lnTo>
                    <a:pt x="3672896" y="1766363"/>
                  </a:lnTo>
                  <a:lnTo>
                    <a:pt x="3638332" y="1794672"/>
                  </a:lnTo>
                  <a:lnTo>
                    <a:pt x="3603197" y="1822301"/>
                  </a:lnTo>
                  <a:lnTo>
                    <a:pt x="3567503" y="1849238"/>
                  </a:lnTo>
                  <a:lnTo>
                    <a:pt x="3531259" y="1875474"/>
                  </a:lnTo>
                  <a:lnTo>
                    <a:pt x="3494475" y="1900999"/>
                  </a:lnTo>
                  <a:lnTo>
                    <a:pt x="3457161" y="1925802"/>
                  </a:lnTo>
                  <a:lnTo>
                    <a:pt x="3419328" y="1949874"/>
                  </a:lnTo>
                  <a:lnTo>
                    <a:pt x="3380986" y="1973204"/>
                  </a:lnTo>
                  <a:lnTo>
                    <a:pt x="3342144" y="1995782"/>
                  </a:lnTo>
                  <a:lnTo>
                    <a:pt x="3302813" y="2017599"/>
                  </a:lnTo>
                  <a:lnTo>
                    <a:pt x="3263002" y="2038644"/>
                  </a:lnTo>
                  <a:lnTo>
                    <a:pt x="3222723" y="2058907"/>
                  </a:lnTo>
                  <a:lnTo>
                    <a:pt x="3181985" y="2078378"/>
                  </a:lnTo>
                  <a:lnTo>
                    <a:pt x="3140798" y="2097046"/>
                  </a:lnTo>
                  <a:lnTo>
                    <a:pt x="3099172" y="2114903"/>
                  </a:lnTo>
                  <a:lnTo>
                    <a:pt x="3057118" y="2131937"/>
                  </a:lnTo>
                  <a:lnTo>
                    <a:pt x="3014645" y="2148138"/>
                  </a:lnTo>
                  <a:lnTo>
                    <a:pt x="2971763" y="2163497"/>
                  </a:lnTo>
                  <a:lnTo>
                    <a:pt x="2928483" y="2178004"/>
                  </a:lnTo>
                  <a:lnTo>
                    <a:pt x="2884815" y="2191647"/>
                  </a:lnTo>
                  <a:lnTo>
                    <a:pt x="2840768" y="2204418"/>
                  </a:lnTo>
                  <a:lnTo>
                    <a:pt x="2796354" y="2216306"/>
                  </a:lnTo>
                  <a:lnTo>
                    <a:pt x="2751581" y="2227301"/>
                  </a:lnTo>
                  <a:lnTo>
                    <a:pt x="2706461" y="2237393"/>
                  </a:lnTo>
                  <a:lnTo>
                    <a:pt x="2661003" y="2246571"/>
                  </a:lnTo>
                  <a:lnTo>
                    <a:pt x="2651313" y="2248318"/>
                  </a:lnTo>
                </a:path>
                <a:path w="4476750" h="2286634">
                  <a:moveTo>
                    <a:pt x="1825372" y="2248318"/>
                  </a:moveTo>
                  <a:lnTo>
                    <a:pt x="1770224" y="2237393"/>
                  </a:lnTo>
                  <a:lnTo>
                    <a:pt x="1725104" y="2227301"/>
                  </a:lnTo>
                  <a:lnTo>
                    <a:pt x="1680331" y="2216306"/>
                  </a:lnTo>
                  <a:lnTo>
                    <a:pt x="1635917" y="2204418"/>
                  </a:lnTo>
                  <a:lnTo>
                    <a:pt x="1591870" y="2191647"/>
                  </a:lnTo>
                  <a:lnTo>
                    <a:pt x="1548202" y="2178004"/>
                  </a:lnTo>
                  <a:lnTo>
                    <a:pt x="1504922" y="2163497"/>
                  </a:lnTo>
                  <a:lnTo>
                    <a:pt x="1462041" y="2148138"/>
                  </a:lnTo>
                  <a:lnTo>
                    <a:pt x="1419568" y="2131937"/>
                  </a:lnTo>
                  <a:lnTo>
                    <a:pt x="1377513" y="2114903"/>
                  </a:lnTo>
                  <a:lnTo>
                    <a:pt x="1335887" y="2097046"/>
                  </a:lnTo>
                  <a:lnTo>
                    <a:pt x="1294700" y="2078378"/>
                  </a:lnTo>
                  <a:lnTo>
                    <a:pt x="1253962" y="2058907"/>
                  </a:lnTo>
                  <a:lnTo>
                    <a:pt x="1213683" y="2038644"/>
                  </a:lnTo>
                  <a:lnTo>
                    <a:pt x="1173873" y="2017599"/>
                  </a:lnTo>
                  <a:lnTo>
                    <a:pt x="1134542" y="1995782"/>
                  </a:lnTo>
                  <a:lnTo>
                    <a:pt x="1095700" y="1973204"/>
                  </a:lnTo>
                  <a:lnTo>
                    <a:pt x="1057357" y="1949874"/>
                  </a:lnTo>
                  <a:lnTo>
                    <a:pt x="1019524" y="1925802"/>
                  </a:lnTo>
                  <a:lnTo>
                    <a:pt x="982211" y="1900999"/>
                  </a:lnTo>
                  <a:lnTo>
                    <a:pt x="945427" y="1875474"/>
                  </a:lnTo>
                  <a:lnTo>
                    <a:pt x="909182" y="1849238"/>
                  </a:lnTo>
                  <a:lnTo>
                    <a:pt x="873488" y="1822301"/>
                  </a:lnTo>
                  <a:lnTo>
                    <a:pt x="838353" y="1794672"/>
                  </a:lnTo>
                  <a:lnTo>
                    <a:pt x="803789" y="1766363"/>
                  </a:lnTo>
                  <a:lnTo>
                    <a:pt x="769804" y="1737382"/>
                  </a:lnTo>
                  <a:lnTo>
                    <a:pt x="736410" y="1707741"/>
                  </a:lnTo>
                  <a:lnTo>
                    <a:pt x="703616" y="1677449"/>
                  </a:lnTo>
                  <a:lnTo>
                    <a:pt x="671432" y="1646517"/>
                  </a:lnTo>
                  <a:lnTo>
                    <a:pt x="639869" y="1614953"/>
                  </a:lnTo>
                  <a:lnTo>
                    <a:pt x="608937" y="1582770"/>
                  </a:lnTo>
                  <a:lnTo>
                    <a:pt x="578645" y="1549976"/>
                  </a:lnTo>
                  <a:lnTo>
                    <a:pt x="549003" y="1516581"/>
                  </a:lnTo>
                  <a:lnTo>
                    <a:pt x="520023" y="1482597"/>
                  </a:lnTo>
                  <a:lnTo>
                    <a:pt x="491805" y="1448144"/>
                  </a:lnTo>
                  <a:lnTo>
                    <a:pt x="491621" y="1448133"/>
                  </a:lnTo>
                  <a:lnTo>
                    <a:pt x="464085" y="1412898"/>
                  </a:lnTo>
                  <a:lnTo>
                    <a:pt x="437148" y="1377203"/>
                  </a:lnTo>
                  <a:lnTo>
                    <a:pt x="410912" y="1340959"/>
                  </a:lnTo>
                  <a:lnTo>
                    <a:pt x="385387" y="1304175"/>
                  </a:lnTo>
                  <a:lnTo>
                    <a:pt x="360584" y="1266862"/>
                  </a:lnTo>
                  <a:lnTo>
                    <a:pt x="336512" y="1229029"/>
                  </a:lnTo>
                  <a:lnTo>
                    <a:pt x="313182" y="1190686"/>
                  </a:lnTo>
                  <a:lnTo>
                    <a:pt x="290603" y="1151844"/>
                  </a:lnTo>
                  <a:lnTo>
                    <a:pt x="268787" y="1112513"/>
                  </a:lnTo>
                  <a:lnTo>
                    <a:pt x="247742" y="1072703"/>
                  </a:lnTo>
                  <a:lnTo>
                    <a:pt x="227479" y="1032424"/>
                  </a:lnTo>
                  <a:lnTo>
                    <a:pt x="208008" y="991686"/>
                  </a:lnTo>
                  <a:lnTo>
                    <a:pt x="189339" y="950498"/>
                  </a:lnTo>
                  <a:lnTo>
                    <a:pt x="171483" y="908873"/>
                  </a:lnTo>
                  <a:lnTo>
                    <a:pt x="154449" y="866818"/>
                  </a:lnTo>
                  <a:lnTo>
                    <a:pt x="138248" y="824345"/>
                  </a:lnTo>
                  <a:lnTo>
                    <a:pt x="122889" y="781464"/>
                  </a:lnTo>
                  <a:lnTo>
                    <a:pt x="108382" y="738184"/>
                  </a:lnTo>
                  <a:lnTo>
                    <a:pt x="94739" y="694515"/>
                  </a:lnTo>
                  <a:lnTo>
                    <a:pt x="81968" y="650469"/>
                  </a:lnTo>
                  <a:lnTo>
                    <a:pt x="70080" y="606054"/>
                  </a:lnTo>
                  <a:lnTo>
                    <a:pt x="59085" y="561282"/>
                  </a:lnTo>
                  <a:lnTo>
                    <a:pt x="48993" y="516162"/>
                  </a:lnTo>
                  <a:lnTo>
                    <a:pt x="39815" y="470703"/>
                  </a:lnTo>
                  <a:lnTo>
                    <a:pt x="31559" y="424917"/>
                  </a:lnTo>
                  <a:lnTo>
                    <a:pt x="24238" y="378814"/>
                  </a:lnTo>
                  <a:lnTo>
                    <a:pt x="17859" y="332403"/>
                  </a:lnTo>
                  <a:lnTo>
                    <a:pt x="12435" y="285694"/>
                  </a:lnTo>
                  <a:lnTo>
                    <a:pt x="7973" y="238698"/>
                  </a:lnTo>
                  <a:lnTo>
                    <a:pt x="4486" y="191425"/>
                  </a:lnTo>
                  <a:lnTo>
                    <a:pt x="1983" y="143885"/>
                  </a:lnTo>
                  <a:lnTo>
                    <a:pt x="414" y="96088"/>
                  </a:lnTo>
                  <a:lnTo>
                    <a:pt x="0" y="48043"/>
                  </a:lnTo>
                  <a:lnTo>
                    <a:pt x="490" y="0"/>
                  </a:lnTo>
                </a:path>
              </a:pathLst>
            </a:custGeom>
            <a:ln w="571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725649" y="11620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5871" y="336775"/>
                  </a:lnTo>
                  <a:lnTo>
                    <a:pt x="84916" y="319492"/>
                  </a:lnTo>
                  <a:lnTo>
                    <a:pt x="50216" y="292683"/>
                  </a:lnTo>
                  <a:lnTo>
                    <a:pt x="23408" y="257984"/>
                  </a:lnTo>
                  <a:lnTo>
                    <a:pt x="6124" y="217028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8" y="84915"/>
                  </a:lnTo>
                  <a:lnTo>
                    <a:pt x="50216" y="50216"/>
                  </a:lnTo>
                  <a:lnTo>
                    <a:pt x="84916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217028" y="6124"/>
                  </a:lnTo>
                  <a:lnTo>
                    <a:pt x="257983" y="23407"/>
                  </a:lnTo>
                  <a:lnTo>
                    <a:pt x="292683" y="50216"/>
                  </a:lnTo>
                  <a:lnTo>
                    <a:pt x="319491" y="84915"/>
                  </a:lnTo>
                  <a:lnTo>
                    <a:pt x="336775" y="125871"/>
                  </a:lnTo>
                  <a:lnTo>
                    <a:pt x="342899" y="171449"/>
                  </a:lnTo>
                  <a:lnTo>
                    <a:pt x="336775" y="217028"/>
                  </a:lnTo>
                  <a:lnTo>
                    <a:pt x="319491" y="257984"/>
                  </a:lnTo>
                  <a:lnTo>
                    <a:pt x="292683" y="292683"/>
                  </a:lnTo>
                  <a:lnTo>
                    <a:pt x="257983" y="319492"/>
                  </a:lnTo>
                  <a:lnTo>
                    <a:pt x="217028" y="336775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725649" y="1162049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0"/>
                  </a:moveTo>
                  <a:lnTo>
                    <a:pt x="217027" y="6124"/>
                  </a:lnTo>
                  <a:lnTo>
                    <a:pt x="257983" y="23407"/>
                  </a:lnTo>
                  <a:lnTo>
                    <a:pt x="292683" y="50216"/>
                  </a:lnTo>
                  <a:lnTo>
                    <a:pt x="319491" y="84915"/>
                  </a:lnTo>
                  <a:lnTo>
                    <a:pt x="336775" y="125871"/>
                  </a:lnTo>
                  <a:lnTo>
                    <a:pt x="342899" y="171449"/>
                  </a:lnTo>
                  <a:lnTo>
                    <a:pt x="336775" y="217028"/>
                  </a:lnTo>
                  <a:lnTo>
                    <a:pt x="319491" y="257984"/>
                  </a:lnTo>
                  <a:lnTo>
                    <a:pt x="292683" y="292683"/>
                  </a:lnTo>
                  <a:lnTo>
                    <a:pt x="257983" y="319492"/>
                  </a:lnTo>
                  <a:lnTo>
                    <a:pt x="217027" y="336775"/>
                  </a:lnTo>
                  <a:lnTo>
                    <a:pt x="171449" y="342899"/>
                  </a:lnTo>
                  <a:lnTo>
                    <a:pt x="125871" y="336775"/>
                  </a:lnTo>
                  <a:lnTo>
                    <a:pt x="84915" y="319491"/>
                  </a:lnTo>
                  <a:lnTo>
                    <a:pt x="50216" y="292683"/>
                  </a:lnTo>
                  <a:lnTo>
                    <a:pt x="23407" y="257983"/>
                  </a:lnTo>
                  <a:lnTo>
                    <a:pt x="6124" y="217028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6"/>
                  </a:lnTo>
                  <a:lnTo>
                    <a:pt x="50216" y="50216"/>
                  </a:lnTo>
                  <a:lnTo>
                    <a:pt x="84915" y="23408"/>
                  </a:lnTo>
                  <a:lnTo>
                    <a:pt x="125871" y="6124"/>
                  </a:lnTo>
                  <a:lnTo>
                    <a:pt x="171449" y="0"/>
                  </a:lnTo>
                </a:path>
              </a:pathLst>
            </a:custGeom>
            <a:ln w="114299">
              <a:solidFill>
                <a:srgbClr val="D936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257300" y="1428749"/>
            <a:ext cx="76200" cy="6934200"/>
          </a:xfrm>
          <a:custGeom>
            <a:avLst/>
            <a:gdLst/>
            <a:ahLst/>
            <a:cxnLst/>
            <a:rect l="l" t="t" r="r" b="b"/>
            <a:pathLst>
              <a:path w="76200" h="6934200">
                <a:moveTo>
                  <a:pt x="38099" y="6934199"/>
                </a:moveTo>
                <a:lnTo>
                  <a:pt x="23269" y="6931205"/>
                </a:lnTo>
                <a:lnTo>
                  <a:pt x="11159" y="6923040"/>
                </a:lnTo>
                <a:lnTo>
                  <a:pt x="2994" y="6910929"/>
                </a:lnTo>
                <a:lnTo>
                  <a:pt x="0" y="6896099"/>
                </a:lnTo>
                <a:lnTo>
                  <a:pt x="0" y="38099"/>
                </a:lnTo>
                <a:lnTo>
                  <a:pt x="2994" y="23269"/>
                </a:lnTo>
                <a:lnTo>
                  <a:pt x="11159" y="11159"/>
                </a:lnTo>
                <a:lnTo>
                  <a:pt x="23269" y="2994"/>
                </a:lnTo>
                <a:lnTo>
                  <a:pt x="38099" y="0"/>
                </a:lnTo>
                <a:lnTo>
                  <a:pt x="52930" y="2994"/>
                </a:lnTo>
                <a:lnTo>
                  <a:pt x="65040" y="11159"/>
                </a:lnTo>
                <a:lnTo>
                  <a:pt x="73205" y="23269"/>
                </a:lnTo>
                <a:lnTo>
                  <a:pt x="76199" y="38099"/>
                </a:lnTo>
                <a:lnTo>
                  <a:pt x="76199" y="6896099"/>
                </a:lnTo>
                <a:lnTo>
                  <a:pt x="73205" y="6910929"/>
                </a:lnTo>
                <a:lnTo>
                  <a:pt x="65040" y="6923040"/>
                </a:lnTo>
                <a:lnTo>
                  <a:pt x="52930" y="6931205"/>
                </a:lnTo>
                <a:lnTo>
                  <a:pt x="38099" y="6934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71650" y="6572250"/>
            <a:ext cx="1524000" cy="47625"/>
          </a:xfrm>
          <a:custGeom>
            <a:avLst/>
            <a:gdLst/>
            <a:ahLst/>
            <a:cxnLst/>
            <a:rect l="l" t="t" r="r" b="b"/>
            <a:pathLst>
              <a:path w="1524000" h="47625">
                <a:moveTo>
                  <a:pt x="1500187" y="47624"/>
                </a:moveTo>
                <a:lnTo>
                  <a:pt x="23812" y="47624"/>
                </a:lnTo>
                <a:lnTo>
                  <a:pt x="14543" y="45753"/>
                </a:lnTo>
                <a:lnTo>
                  <a:pt x="6974" y="40650"/>
                </a:lnTo>
                <a:lnTo>
                  <a:pt x="1871" y="33081"/>
                </a:lnTo>
                <a:lnTo>
                  <a:pt x="0" y="23812"/>
                </a:lnTo>
                <a:lnTo>
                  <a:pt x="1871" y="14543"/>
                </a:lnTo>
                <a:lnTo>
                  <a:pt x="6974" y="6974"/>
                </a:lnTo>
                <a:lnTo>
                  <a:pt x="14543" y="1871"/>
                </a:lnTo>
                <a:lnTo>
                  <a:pt x="23812" y="0"/>
                </a:lnTo>
                <a:lnTo>
                  <a:pt x="1500187" y="0"/>
                </a:lnTo>
                <a:lnTo>
                  <a:pt x="1509456" y="1871"/>
                </a:lnTo>
                <a:lnTo>
                  <a:pt x="1517025" y="6974"/>
                </a:lnTo>
                <a:lnTo>
                  <a:pt x="1522128" y="14543"/>
                </a:lnTo>
                <a:lnTo>
                  <a:pt x="1523999" y="23812"/>
                </a:lnTo>
                <a:lnTo>
                  <a:pt x="1522128" y="33081"/>
                </a:lnTo>
                <a:lnTo>
                  <a:pt x="1517025" y="40650"/>
                </a:lnTo>
                <a:lnTo>
                  <a:pt x="1509456" y="45753"/>
                </a:lnTo>
                <a:lnTo>
                  <a:pt x="1500187" y="47624"/>
                </a:lnTo>
                <a:close/>
              </a:path>
            </a:pathLst>
          </a:custGeom>
          <a:solidFill>
            <a:srgbClr val="F2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58950" y="7247902"/>
            <a:ext cx="7202805" cy="8445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400"/>
              </a:lnSpc>
              <a:spcBef>
                <a:spcPts val="95"/>
              </a:spcBef>
            </a:pPr>
            <a:r>
              <a:rPr sz="2250" b="1" spc="80" dirty="0">
                <a:solidFill>
                  <a:srgbClr val="09205C"/>
                </a:solidFill>
                <a:latin typeface="Century Gothic"/>
                <a:cs typeface="Century Gothic"/>
              </a:rPr>
              <a:t>Beth</a:t>
            </a:r>
            <a:r>
              <a:rPr sz="2250" b="1" spc="-45" dirty="0">
                <a:solidFill>
                  <a:srgbClr val="09205C"/>
                </a:solidFill>
                <a:latin typeface="Century Gothic"/>
                <a:cs typeface="Century Gothic"/>
              </a:rPr>
              <a:t> Cardina,</a:t>
            </a:r>
            <a:r>
              <a:rPr sz="2250" b="1" spc="-35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09205C"/>
                </a:solidFill>
                <a:latin typeface="Century Gothic"/>
                <a:cs typeface="Century Gothic"/>
              </a:rPr>
              <a:t>Program</a:t>
            </a:r>
            <a:r>
              <a:rPr sz="2250" b="1" spc="-40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09205C"/>
                </a:solidFill>
                <a:latin typeface="Century Gothic"/>
                <a:cs typeface="Century Gothic"/>
              </a:rPr>
              <a:t>Director,</a:t>
            </a:r>
            <a:r>
              <a:rPr sz="2250" b="1" spc="-35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spc="85" dirty="0">
                <a:solidFill>
                  <a:srgbClr val="09205C"/>
                </a:solidFill>
                <a:latin typeface="Century Gothic"/>
                <a:cs typeface="Century Gothic"/>
              </a:rPr>
              <a:t>Summit</a:t>
            </a:r>
            <a:r>
              <a:rPr sz="2250" b="1" spc="-40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09205C"/>
                </a:solidFill>
                <a:latin typeface="Century Gothic"/>
                <a:cs typeface="Century Gothic"/>
              </a:rPr>
              <a:t>County </a:t>
            </a:r>
            <a:r>
              <a:rPr sz="2250" b="1" dirty="0">
                <a:solidFill>
                  <a:srgbClr val="09205C"/>
                </a:solidFill>
                <a:latin typeface="Century Gothic"/>
                <a:cs typeface="Century Gothic"/>
              </a:rPr>
              <a:t>Sarah</a:t>
            </a:r>
            <a:r>
              <a:rPr sz="2250" b="1" spc="-35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spc="-40" dirty="0">
                <a:solidFill>
                  <a:srgbClr val="09205C"/>
                </a:solidFill>
                <a:latin typeface="Century Gothic"/>
                <a:cs typeface="Century Gothic"/>
              </a:rPr>
              <a:t>Harvan,</a:t>
            </a:r>
            <a:r>
              <a:rPr sz="2250" b="1" spc="-30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09205C"/>
                </a:solidFill>
                <a:latin typeface="Century Gothic"/>
                <a:cs typeface="Century Gothic"/>
              </a:rPr>
              <a:t>Training</a:t>
            </a:r>
            <a:r>
              <a:rPr sz="2250" b="1" spc="-35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dirty="0">
                <a:solidFill>
                  <a:srgbClr val="09205C"/>
                </a:solidFill>
                <a:latin typeface="Century Gothic"/>
                <a:cs typeface="Century Gothic"/>
              </a:rPr>
              <a:t>Coordinator,</a:t>
            </a:r>
            <a:r>
              <a:rPr sz="2250" b="1" spc="-30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spc="85" dirty="0">
                <a:solidFill>
                  <a:srgbClr val="09205C"/>
                </a:solidFill>
                <a:latin typeface="Century Gothic"/>
                <a:cs typeface="Century Gothic"/>
              </a:rPr>
              <a:t>Summit</a:t>
            </a:r>
            <a:r>
              <a:rPr sz="2250" b="1" spc="-30" dirty="0">
                <a:solidFill>
                  <a:srgbClr val="09205C"/>
                </a:solidFill>
                <a:latin typeface="Century Gothic"/>
                <a:cs typeface="Century Gothic"/>
              </a:rPr>
              <a:t> </a:t>
            </a:r>
            <a:r>
              <a:rPr sz="2250" b="1" spc="-10" dirty="0">
                <a:solidFill>
                  <a:srgbClr val="09205C"/>
                </a:solidFill>
                <a:latin typeface="Century Gothic"/>
                <a:cs typeface="Century Gothic"/>
              </a:rPr>
              <a:t>County</a:t>
            </a:r>
            <a:endParaRPr sz="225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771649" y="8991600"/>
            <a:ext cx="533400" cy="76200"/>
          </a:xfrm>
          <a:custGeom>
            <a:avLst/>
            <a:gdLst/>
            <a:ahLst/>
            <a:cxnLst/>
            <a:rect l="l" t="t" r="r" b="b"/>
            <a:pathLst>
              <a:path w="533400" h="76200">
                <a:moveTo>
                  <a:pt x="495299" y="76199"/>
                </a:moveTo>
                <a:lnTo>
                  <a:pt x="38099" y="76199"/>
                </a:lnTo>
                <a:lnTo>
                  <a:pt x="23269" y="73205"/>
                </a:lnTo>
                <a:lnTo>
                  <a:pt x="11159" y="65040"/>
                </a:lnTo>
                <a:lnTo>
                  <a:pt x="2994" y="52930"/>
                </a:lnTo>
                <a:lnTo>
                  <a:pt x="0" y="38099"/>
                </a:lnTo>
                <a:lnTo>
                  <a:pt x="2994" y="23269"/>
                </a:lnTo>
                <a:lnTo>
                  <a:pt x="11159" y="11159"/>
                </a:lnTo>
                <a:lnTo>
                  <a:pt x="23269" y="2994"/>
                </a:lnTo>
                <a:lnTo>
                  <a:pt x="38099" y="0"/>
                </a:lnTo>
                <a:lnTo>
                  <a:pt x="495299" y="0"/>
                </a:lnTo>
                <a:lnTo>
                  <a:pt x="510130" y="2994"/>
                </a:lnTo>
                <a:lnTo>
                  <a:pt x="522240" y="11159"/>
                </a:lnTo>
                <a:lnTo>
                  <a:pt x="530405" y="23269"/>
                </a:lnTo>
                <a:lnTo>
                  <a:pt x="533399" y="38099"/>
                </a:lnTo>
                <a:lnTo>
                  <a:pt x="530405" y="52930"/>
                </a:lnTo>
                <a:lnTo>
                  <a:pt x="522240" y="65040"/>
                </a:lnTo>
                <a:lnTo>
                  <a:pt x="510130" y="73205"/>
                </a:lnTo>
                <a:lnTo>
                  <a:pt x="4952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1758950" y="2041568"/>
            <a:ext cx="5320030" cy="1953260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3600" spc="175" dirty="0">
                <a:solidFill>
                  <a:srgbClr val="D9363D"/>
                </a:solidFill>
                <a:latin typeface="Century Gothic"/>
                <a:cs typeface="Century Gothic"/>
              </a:rPr>
              <a:t>The</a:t>
            </a:r>
            <a:r>
              <a:rPr sz="3600" spc="-135" dirty="0">
                <a:solidFill>
                  <a:srgbClr val="D9363D"/>
                </a:solidFill>
                <a:latin typeface="Century Gothic"/>
                <a:cs typeface="Century Gothic"/>
              </a:rPr>
              <a:t> </a:t>
            </a:r>
            <a:r>
              <a:rPr sz="3600" spc="130" dirty="0">
                <a:solidFill>
                  <a:srgbClr val="D9363D"/>
                </a:solidFill>
                <a:latin typeface="Century Gothic"/>
                <a:cs typeface="Century Gothic"/>
              </a:rPr>
              <a:t>Three</a:t>
            </a:r>
            <a:r>
              <a:rPr sz="3600" spc="-130" dirty="0">
                <a:solidFill>
                  <a:srgbClr val="D9363D"/>
                </a:solidFill>
                <a:latin typeface="Century Gothic"/>
                <a:cs typeface="Century Gothic"/>
              </a:rPr>
              <a:t> </a:t>
            </a:r>
            <a:r>
              <a:rPr sz="3600" spc="45" dirty="0">
                <a:solidFill>
                  <a:srgbClr val="D9363D"/>
                </a:solidFill>
                <a:latin typeface="Century Gothic"/>
                <a:cs typeface="Century Gothic"/>
              </a:rPr>
              <a:t>R’s:</a:t>
            </a:r>
            <a:endParaRPr sz="3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8200" spc="-470" dirty="0">
                <a:solidFill>
                  <a:srgbClr val="D9363D"/>
                </a:solidFill>
                <a:latin typeface="Book Antiqua"/>
                <a:cs typeface="Book Antiqua"/>
              </a:rPr>
              <a:t>Recruitment</a:t>
            </a:r>
            <a:endParaRPr sz="8200">
              <a:latin typeface="Book Antiqua"/>
              <a:cs typeface="Book Antiqu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8950" y="3969003"/>
            <a:ext cx="5114925" cy="2940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599"/>
              </a:lnSpc>
              <a:spcBef>
                <a:spcPts val="100"/>
              </a:spcBef>
            </a:pPr>
            <a:r>
              <a:rPr sz="8200" b="1" spc="-475" dirty="0">
                <a:solidFill>
                  <a:srgbClr val="D9363D"/>
                </a:solidFill>
                <a:latin typeface="Book Antiqua"/>
                <a:cs typeface="Book Antiqua"/>
              </a:rPr>
              <a:t>Retention </a:t>
            </a:r>
            <a:r>
              <a:rPr sz="8200" b="1" spc="-535" dirty="0">
                <a:solidFill>
                  <a:srgbClr val="D9363D"/>
                </a:solidFill>
                <a:latin typeface="Book Antiqua"/>
                <a:cs typeface="Book Antiqua"/>
              </a:rPr>
              <a:t>Recognition</a:t>
            </a:r>
            <a:endParaRPr sz="82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10775" y="0"/>
              <a:ext cx="8277224" cy="1028699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82243" y="635095"/>
            <a:ext cx="4018915" cy="13195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450" spc="-385" dirty="0">
                <a:solidFill>
                  <a:srgbClr val="012658"/>
                </a:solidFill>
                <a:latin typeface="Century Gothic"/>
                <a:cs typeface="Century Gothic"/>
              </a:rPr>
              <a:t>Agenda</a:t>
            </a:r>
            <a:endParaRPr sz="8450">
              <a:latin typeface="Century Gothic"/>
              <a:cs typeface="Century Gothic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47700" y="2143125"/>
            <a:ext cx="10896600" cy="6648450"/>
            <a:chOff x="647700" y="2143125"/>
            <a:chExt cx="10896600" cy="664845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700" y="2143125"/>
              <a:ext cx="6324599" cy="2190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7700" y="3429000"/>
              <a:ext cx="10896599" cy="21907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7700" y="4495800"/>
              <a:ext cx="10896599" cy="2190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700" y="5572125"/>
              <a:ext cx="10896599" cy="2190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7700" y="6429375"/>
              <a:ext cx="10896599" cy="2190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7700" y="7496175"/>
              <a:ext cx="10896599" cy="2190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7700" y="8572500"/>
              <a:ext cx="10896599" cy="21907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12604" y="2752398"/>
            <a:ext cx="33083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415" dirty="0">
                <a:solidFill>
                  <a:srgbClr val="E60017"/>
                </a:solidFill>
                <a:latin typeface="Arial Black"/>
                <a:cs typeface="Arial Black"/>
              </a:rPr>
              <a:t>1.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68627" y="2771158"/>
            <a:ext cx="488442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b="1" spc="135" dirty="0">
                <a:solidFill>
                  <a:srgbClr val="012658"/>
                </a:solidFill>
                <a:latin typeface="Century Gothic"/>
                <a:cs typeface="Century Gothic"/>
              </a:rPr>
              <a:t>The</a:t>
            </a:r>
            <a:r>
              <a:rPr sz="3150" b="1" spc="-13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100" dirty="0">
                <a:solidFill>
                  <a:srgbClr val="012658"/>
                </a:solidFill>
                <a:latin typeface="Century Gothic"/>
                <a:cs typeface="Century Gothic"/>
              </a:rPr>
              <a:t>Three</a:t>
            </a:r>
            <a:r>
              <a:rPr sz="3150" b="1" spc="-13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105" dirty="0">
                <a:solidFill>
                  <a:srgbClr val="012658"/>
                </a:solidFill>
                <a:latin typeface="Century Gothic"/>
                <a:cs typeface="Century Gothic"/>
              </a:rPr>
              <a:t>R’s</a:t>
            </a:r>
            <a:r>
              <a:rPr sz="3150" b="1" spc="-13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10" dirty="0">
                <a:solidFill>
                  <a:srgbClr val="012658"/>
                </a:solidFill>
                <a:latin typeface="Century Gothic"/>
                <a:cs typeface="Century Gothic"/>
              </a:rPr>
              <a:t>Framework</a:t>
            </a:r>
            <a:endParaRPr sz="3150">
              <a:latin typeface="Century Gothic"/>
              <a:cs typeface="Century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2783" y="3784700"/>
            <a:ext cx="46672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120" dirty="0">
                <a:solidFill>
                  <a:srgbClr val="E60017"/>
                </a:solidFill>
                <a:latin typeface="Arial Black"/>
                <a:cs typeface="Arial Black"/>
              </a:rPr>
              <a:t>2.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68627" y="3799568"/>
            <a:ext cx="518922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b="1" spc="135" dirty="0">
                <a:solidFill>
                  <a:srgbClr val="012658"/>
                </a:solidFill>
                <a:latin typeface="Century Gothic"/>
                <a:cs typeface="Century Gothic"/>
              </a:rPr>
              <a:t>The</a:t>
            </a:r>
            <a:r>
              <a:rPr sz="3150" b="1" spc="-12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110" dirty="0">
                <a:solidFill>
                  <a:srgbClr val="012658"/>
                </a:solidFill>
                <a:latin typeface="Century Gothic"/>
                <a:cs typeface="Century Gothic"/>
              </a:rPr>
              <a:t>Male</a:t>
            </a:r>
            <a:r>
              <a:rPr sz="3150" b="1" spc="-12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70" dirty="0">
                <a:solidFill>
                  <a:srgbClr val="012658"/>
                </a:solidFill>
                <a:latin typeface="Century Gothic"/>
                <a:cs typeface="Century Gothic"/>
              </a:rPr>
              <a:t>Recruitment</a:t>
            </a:r>
            <a:r>
              <a:rPr sz="3150" b="1" spc="-12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105" dirty="0">
                <a:solidFill>
                  <a:srgbClr val="012658"/>
                </a:solidFill>
                <a:latin typeface="Century Gothic"/>
                <a:cs typeface="Century Gothic"/>
              </a:rPr>
              <a:t>Gap</a:t>
            </a:r>
            <a:endParaRPr sz="3150">
              <a:latin typeface="Century Gothic"/>
              <a:cs typeface="Century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0493" y="4809798"/>
            <a:ext cx="43116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25" dirty="0">
                <a:solidFill>
                  <a:srgbClr val="E60017"/>
                </a:solidFill>
                <a:latin typeface="Arial Black"/>
                <a:cs typeface="Arial Black"/>
              </a:rPr>
              <a:t>3.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68627" y="4828848"/>
            <a:ext cx="417195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b="1" dirty="0">
                <a:solidFill>
                  <a:srgbClr val="012658"/>
                </a:solidFill>
                <a:latin typeface="Century Gothic"/>
                <a:cs typeface="Century Gothic"/>
              </a:rPr>
              <a:t>Building</a:t>
            </a:r>
            <a:r>
              <a:rPr sz="3150" b="1" spc="-114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50" dirty="0">
                <a:solidFill>
                  <a:srgbClr val="012658"/>
                </a:solidFill>
                <a:latin typeface="Century Gothic"/>
                <a:cs typeface="Century Gothic"/>
              </a:rPr>
              <a:t>Men</a:t>
            </a:r>
            <a:r>
              <a:rPr sz="3150" b="1" spc="-11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55" dirty="0">
                <a:solidFill>
                  <a:srgbClr val="012658"/>
                </a:solidFill>
                <a:latin typeface="Century Gothic"/>
                <a:cs typeface="Century Gothic"/>
              </a:rPr>
              <a:t>of</a:t>
            </a:r>
            <a:r>
              <a:rPr sz="3150" b="1" spc="-11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20" dirty="0">
                <a:solidFill>
                  <a:srgbClr val="012658"/>
                </a:solidFill>
                <a:latin typeface="Century Gothic"/>
                <a:cs typeface="Century Gothic"/>
              </a:rPr>
              <a:t>CASA</a:t>
            </a:r>
            <a:endParaRPr sz="315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0196" y="5838498"/>
            <a:ext cx="43180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25" dirty="0">
                <a:solidFill>
                  <a:srgbClr val="E60017"/>
                </a:solidFill>
                <a:latin typeface="Arial Black"/>
                <a:cs typeface="Arial Black"/>
              </a:rPr>
              <a:t>4.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68627" y="5857548"/>
            <a:ext cx="4539615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b="1" spc="-50" dirty="0">
                <a:solidFill>
                  <a:srgbClr val="012658"/>
                </a:solidFill>
                <a:latin typeface="Century Gothic"/>
                <a:cs typeface="Century Gothic"/>
              </a:rPr>
              <a:t>Men</a:t>
            </a:r>
            <a:r>
              <a:rPr sz="3150" b="1" spc="-15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55" dirty="0">
                <a:solidFill>
                  <a:srgbClr val="012658"/>
                </a:solidFill>
                <a:latin typeface="Century Gothic"/>
                <a:cs typeface="Century Gothic"/>
              </a:rPr>
              <a:t>of</a:t>
            </a:r>
            <a:r>
              <a:rPr sz="3150" b="1" spc="-14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45" dirty="0">
                <a:solidFill>
                  <a:srgbClr val="012658"/>
                </a:solidFill>
                <a:latin typeface="Century Gothic"/>
                <a:cs typeface="Century Gothic"/>
              </a:rPr>
              <a:t>CASA</a:t>
            </a:r>
            <a:r>
              <a:rPr sz="3150" b="1" spc="-15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45" dirty="0">
                <a:solidFill>
                  <a:srgbClr val="012658"/>
                </a:solidFill>
                <a:latin typeface="Century Gothic"/>
                <a:cs typeface="Century Gothic"/>
              </a:rPr>
              <a:t>Principles</a:t>
            </a:r>
            <a:endParaRPr sz="3150">
              <a:latin typeface="Century Gothic"/>
              <a:cs typeface="Century 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85256" y="6898059"/>
            <a:ext cx="42164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-25" dirty="0">
                <a:solidFill>
                  <a:srgbClr val="E60017"/>
                </a:solidFill>
                <a:latin typeface="Arial Black"/>
                <a:cs typeface="Arial Black"/>
              </a:rPr>
              <a:t>5.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68627" y="6921000"/>
            <a:ext cx="7244080" cy="50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b="1" spc="-10" dirty="0">
                <a:solidFill>
                  <a:srgbClr val="012658"/>
                </a:solidFill>
                <a:latin typeface="Century Gothic"/>
                <a:cs typeface="Century Gothic"/>
              </a:rPr>
              <a:t>Recognition</a:t>
            </a:r>
            <a:r>
              <a:rPr sz="3150" b="1" spc="-13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100" dirty="0">
                <a:solidFill>
                  <a:srgbClr val="012658"/>
                </a:solidFill>
                <a:latin typeface="Century Gothic"/>
                <a:cs typeface="Century Gothic"/>
              </a:rPr>
              <a:t>and</a:t>
            </a:r>
            <a:r>
              <a:rPr sz="3150" b="1" spc="-12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65" dirty="0">
                <a:solidFill>
                  <a:srgbClr val="012658"/>
                </a:solidFill>
                <a:latin typeface="Century Gothic"/>
                <a:cs typeface="Century Gothic"/>
              </a:rPr>
              <a:t>Retention</a:t>
            </a:r>
            <a:r>
              <a:rPr sz="3150" b="1" spc="-12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60" dirty="0">
                <a:solidFill>
                  <a:srgbClr val="012658"/>
                </a:solidFill>
                <a:latin typeface="Century Gothic"/>
                <a:cs typeface="Century Gothic"/>
              </a:rPr>
              <a:t>Strategies</a:t>
            </a:r>
            <a:endParaRPr sz="3150">
              <a:latin typeface="Century Gothic"/>
              <a:cs typeface="Century Gothic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5582" y="7926759"/>
            <a:ext cx="440690" cy="138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spc="25" dirty="0">
                <a:solidFill>
                  <a:srgbClr val="E60017"/>
                </a:solidFill>
                <a:latin typeface="Arial Black"/>
                <a:cs typeface="Arial Black"/>
              </a:rPr>
              <a:t>6.</a:t>
            </a:r>
            <a:endParaRPr sz="315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170"/>
              </a:spcBef>
            </a:pPr>
            <a:r>
              <a:rPr sz="3150" spc="25" dirty="0">
                <a:solidFill>
                  <a:srgbClr val="E60017"/>
                </a:solidFill>
                <a:latin typeface="Arial Black"/>
                <a:cs typeface="Arial Black"/>
              </a:rPr>
              <a:t>7.</a:t>
            </a:r>
            <a:endParaRPr sz="315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8437" y="7949700"/>
            <a:ext cx="6980555" cy="138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50" b="1" spc="135" dirty="0">
                <a:solidFill>
                  <a:srgbClr val="012658"/>
                </a:solidFill>
                <a:latin typeface="Century Gothic"/>
                <a:cs typeface="Century Gothic"/>
              </a:rPr>
              <a:t>The</a:t>
            </a:r>
            <a:r>
              <a:rPr sz="3150" b="1" spc="-15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50" dirty="0">
                <a:solidFill>
                  <a:srgbClr val="012658"/>
                </a:solidFill>
                <a:latin typeface="Century Gothic"/>
                <a:cs typeface="Century Gothic"/>
              </a:rPr>
              <a:t>Strategic</a:t>
            </a:r>
            <a:r>
              <a:rPr sz="3150" b="1" spc="-14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20" dirty="0">
                <a:solidFill>
                  <a:srgbClr val="012658"/>
                </a:solidFill>
                <a:latin typeface="Century Gothic"/>
                <a:cs typeface="Century Gothic"/>
              </a:rPr>
              <a:t>Impact</a:t>
            </a:r>
            <a:r>
              <a:rPr sz="3150" b="1" spc="-14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55" dirty="0">
                <a:solidFill>
                  <a:srgbClr val="012658"/>
                </a:solidFill>
                <a:latin typeface="Century Gothic"/>
                <a:cs typeface="Century Gothic"/>
              </a:rPr>
              <a:t>of</a:t>
            </a:r>
            <a:r>
              <a:rPr sz="3150" b="1" spc="-145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-10" dirty="0">
                <a:solidFill>
                  <a:srgbClr val="012658"/>
                </a:solidFill>
                <a:latin typeface="Century Gothic"/>
                <a:cs typeface="Century Gothic"/>
              </a:rPr>
              <a:t>Recognition</a:t>
            </a:r>
            <a:endParaRPr sz="315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135"/>
              </a:spcBef>
            </a:pPr>
            <a:r>
              <a:rPr sz="3150" b="1" spc="-30" dirty="0">
                <a:solidFill>
                  <a:srgbClr val="012658"/>
                </a:solidFill>
                <a:latin typeface="Century Gothic"/>
                <a:cs typeface="Century Gothic"/>
              </a:rPr>
              <a:t>Panel</a:t>
            </a:r>
            <a:r>
              <a:rPr sz="3150" b="1" spc="-180" dirty="0">
                <a:solidFill>
                  <a:srgbClr val="012658"/>
                </a:solidFill>
                <a:latin typeface="Century Gothic"/>
                <a:cs typeface="Century Gothic"/>
              </a:rPr>
              <a:t> </a:t>
            </a:r>
            <a:r>
              <a:rPr sz="3150" b="1" spc="55" dirty="0">
                <a:solidFill>
                  <a:srgbClr val="012658"/>
                </a:solidFill>
                <a:latin typeface="Century Gothic"/>
                <a:cs typeface="Century Gothic"/>
              </a:rPr>
              <a:t>Presentation</a:t>
            </a:r>
            <a:endParaRPr sz="3150">
              <a:latin typeface="Century Gothic"/>
              <a:cs typeface="Century Gothic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5240000" y="6429375"/>
            <a:ext cx="1743074" cy="2143124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15043250" y="8439689"/>
            <a:ext cx="2173605" cy="742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700" spc="-114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4700" spc="-6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70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4700" spc="-6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700" spc="-245" dirty="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r>
              <a:rPr sz="4700" spc="-61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4700" spc="-5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470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243623" y="9058832"/>
            <a:ext cx="3882390" cy="69024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800" spc="130" dirty="0">
                <a:solidFill>
                  <a:srgbClr val="FFFFFF"/>
                </a:solidFill>
                <a:latin typeface="Calibri"/>
                <a:cs typeface="Calibri"/>
              </a:rPr>
              <a:t>Court</a:t>
            </a:r>
            <a:r>
              <a:rPr sz="1800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Calibri"/>
                <a:cs typeface="Calibri"/>
              </a:rPr>
              <a:t>Appointed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30" dirty="0">
                <a:solidFill>
                  <a:srgbClr val="FFFFFF"/>
                </a:solidFill>
                <a:latin typeface="Calibri"/>
                <a:cs typeface="Calibri"/>
              </a:rPr>
              <a:t>Special</a:t>
            </a:r>
            <a:r>
              <a:rPr sz="1800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145" dirty="0">
                <a:solidFill>
                  <a:srgbClr val="FFFFFF"/>
                </a:solidFill>
                <a:latin typeface="Calibri"/>
                <a:cs typeface="Calibri"/>
              </a:rPr>
              <a:t>Advocates</a:t>
            </a:r>
            <a:endParaRPr sz="1800">
              <a:latin typeface="Calibri"/>
              <a:cs typeface="Calibri"/>
            </a:endParaRPr>
          </a:p>
          <a:p>
            <a:pPr marL="951230">
              <a:lnSpc>
                <a:spcPct val="100000"/>
              </a:lnSpc>
              <a:spcBef>
                <a:spcPts val="570"/>
              </a:spcBef>
              <a:tabLst>
                <a:tab pos="1555115" algn="l"/>
              </a:tabLst>
            </a:pPr>
            <a:r>
              <a:rPr sz="1550" b="1" spc="120" dirty="0">
                <a:solidFill>
                  <a:srgbClr val="E60017"/>
                </a:solidFill>
                <a:latin typeface="Century Gothic"/>
                <a:cs typeface="Century Gothic"/>
              </a:rPr>
              <a:t>F</a:t>
            </a:r>
            <a:r>
              <a:rPr sz="1550" b="1" spc="-120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-60" dirty="0">
                <a:solidFill>
                  <a:srgbClr val="E60017"/>
                </a:solidFill>
                <a:latin typeface="Century Gothic"/>
                <a:cs typeface="Century Gothic"/>
              </a:rPr>
              <a:t>O</a:t>
            </a:r>
            <a:r>
              <a:rPr sz="1550" b="1" spc="-114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30" dirty="0">
                <a:solidFill>
                  <a:srgbClr val="E60017"/>
                </a:solidFill>
                <a:latin typeface="Century Gothic"/>
                <a:cs typeface="Century Gothic"/>
              </a:rPr>
              <a:t>R</a:t>
            </a:r>
            <a:r>
              <a:rPr sz="1550" b="1" dirty="0">
                <a:solidFill>
                  <a:srgbClr val="E60017"/>
                </a:solidFill>
                <a:latin typeface="Century Gothic"/>
                <a:cs typeface="Century Gothic"/>
              </a:rPr>
              <a:t>	</a:t>
            </a:r>
            <a:r>
              <a:rPr sz="1550" b="1" spc="-55" dirty="0">
                <a:solidFill>
                  <a:srgbClr val="E60017"/>
                </a:solidFill>
                <a:latin typeface="Century Gothic"/>
                <a:cs typeface="Century Gothic"/>
              </a:rPr>
              <a:t>C</a:t>
            </a:r>
            <a:r>
              <a:rPr sz="1550" b="1" spc="-114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60" dirty="0">
                <a:solidFill>
                  <a:srgbClr val="E60017"/>
                </a:solidFill>
                <a:latin typeface="Century Gothic"/>
                <a:cs typeface="Century Gothic"/>
              </a:rPr>
              <a:t>H</a:t>
            </a:r>
            <a:r>
              <a:rPr sz="1550" b="1" spc="-110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-30" dirty="0">
                <a:solidFill>
                  <a:srgbClr val="E60017"/>
                </a:solidFill>
                <a:latin typeface="Century Gothic"/>
                <a:cs typeface="Century Gothic"/>
              </a:rPr>
              <a:t>I</a:t>
            </a:r>
            <a:r>
              <a:rPr sz="1550" b="1" spc="-114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175" dirty="0">
                <a:solidFill>
                  <a:srgbClr val="E60017"/>
                </a:solidFill>
                <a:latin typeface="Century Gothic"/>
                <a:cs typeface="Century Gothic"/>
              </a:rPr>
              <a:t>L</a:t>
            </a:r>
            <a:r>
              <a:rPr sz="1550" b="1" spc="-110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dirty="0">
                <a:solidFill>
                  <a:srgbClr val="E60017"/>
                </a:solidFill>
                <a:latin typeface="Century Gothic"/>
                <a:cs typeface="Century Gothic"/>
              </a:rPr>
              <a:t>D</a:t>
            </a:r>
            <a:r>
              <a:rPr sz="1550" b="1" spc="-110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80" dirty="0">
                <a:solidFill>
                  <a:srgbClr val="E60017"/>
                </a:solidFill>
                <a:latin typeface="Century Gothic"/>
                <a:cs typeface="Century Gothic"/>
              </a:rPr>
              <a:t>R</a:t>
            </a:r>
            <a:r>
              <a:rPr sz="1550" b="1" spc="-114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110" dirty="0">
                <a:solidFill>
                  <a:srgbClr val="E60017"/>
                </a:solidFill>
                <a:latin typeface="Century Gothic"/>
                <a:cs typeface="Century Gothic"/>
              </a:rPr>
              <a:t>E</a:t>
            </a:r>
            <a:r>
              <a:rPr sz="1550" b="1" spc="-110" dirty="0">
                <a:solidFill>
                  <a:srgbClr val="E60017"/>
                </a:solidFill>
                <a:latin typeface="Century Gothic"/>
                <a:cs typeface="Century Gothic"/>
              </a:rPr>
              <a:t> </a:t>
            </a:r>
            <a:r>
              <a:rPr sz="1550" b="1" spc="-50" dirty="0">
                <a:solidFill>
                  <a:srgbClr val="E60017"/>
                </a:solidFill>
                <a:latin typeface="Century Gothic"/>
                <a:cs typeface="Century Gothic"/>
              </a:rPr>
              <a:t>N</a:t>
            </a:r>
            <a:endParaRPr sz="1550">
              <a:latin typeface="Century Gothic"/>
              <a:cs typeface="Century Gothic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47700" y="9304590"/>
            <a:ext cx="10896599" cy="2190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A1F3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625" y="428625"/>
            <a:ext cx="885824" cy="64769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7496175"/>
            <a:ext cx="2619375" cy="2790825"/>
            <a:chOff x="0" y="7496175"/>
            <a:chExt cx="2619375" cy="27908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96175"/>
              <a:ext cx="2619374" cy="27908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5850" y="9210675"/>
              <a:ext cx="438149" cy="4381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3550" y="8572500"/>
              <a:ext cx="447674" cy="21907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90550" y="2076449"/>
            <a:ext cx="8420100" cy="4800600"/>
            <a:chOff x="590550" y="2076449"/>
            <a:chExt cx="8420100" cy="4800600"/>
          </a:xfrm>
        </p:grpSpPr>
        <p:sp>
          <p:nvSpPr>
            <p:cNvPr id="9" name="object 9"/>
            <p:cNvSpPr/>
            <p:nvPr/>
          </p:nvSpPr>
          <p:spPr>
            <a:xfrm>
              <a:off x="609600" y="2095499"/>
              <a:ext cx="8382000" cy="4762500"/>
            </a:xfrm>
            <a:custGeom>
              <a:avLst/>
              <a:gdLst/>
              <a:ahLst/>
              <a:cxnLst/>
              <a:rect l="l" t="t" r="r" b="b"/>
              <a:pathLst>
                <a:path w="8382000" h="4762500">
                  <a:moveTo>
                    <a:pt x="8115299" y="4762499"/>
                  </a:moveTo>
                  <a:lnTo>
                    <a:pt x="266699" y="4762499"/>
                  </a:lnTo>
                  <a:lnTo>
                    <a:pt x="218760" y="4758202"/>
                  </a:lnTo>
                  <a:lnTo>
                    <a:pt x="173639" y="4745814"/>
                  </a:lnTo>
                  <a:lnTo>
                    <a:pt x="132091" y="4726087"/>
                  </a:lnTo>
                  <a:lnTo>
                    <a:pt x="94868" y="4699774"/>
                  </a:lnTo>
                  <a:lnTo>
                    <a:pt x="62724" y="4667630"/>
                  </a:lnTo>
                  <a:lnTo>
                    <a:pt x="36412" y="4630407"/>
                  </a:lnTo>
                  <a:lnTo>
                    <a:pt x="16685" y="4588859"/>
                  </a:lnTo>
                  <a:lnTo>
                    <a:pt x="4296" y="4543739"/>
                  </a:lnTo>
                  <a:lnTo>
                    <a:pt x="0" y="4495799"/>
                  </a:lnTo>
                  <a:lnTo>
                    <a:pt x="0" y="266699"/>
                  </a:lnTo>
                  <a:lnTo>
                    <a:pt x="4296" y="218760"/>
                  </a:lnTo>
                  <a:lnTo>
                    <a:pt x="16685" y="173639"/>
                  </a:lnTo>
                  <a:lnTo>
                    <a:pt x="36412" y="132091"/>
                  </a:lnTo>
                  <a:lnTo>
                    <a:pt x="62724" y="94868"/>
                  </a:lnTo>
                  <a:lnTo>
                    <a:pt x="94868" y="62724"/>
                  </a:lnTo>
                  <a:lnTo>
                    <a:pt x="132091" y="36412"/>
                  </a:lnTo>
                  <a:lnTo>
                    <a:pt x="173639" y="16685"/>
                  </a:lnTo>
                  <a:lnTo>
                    <a:pt x="218760" y="4296"/>
                  </a:lnTo>
                  <a:lnTo>
                    <a:pt x="266699" y="0"/>
                  </a:lnTo>
                  <a:lnTo>
                    <a:pt x="8115299" y="0"/>
                  </a:lnTo>
                  <a:lnTo>
                    <a:pt x="8163239" y="4296"/>
                  </a:lnTo>
                  <a:lnTo>
                    <a:pt x="8208359" y="16685"/>
                  </a:lnTo>
                  <a:lnTo>
                    <a:pt x="8249908" y="36412"/>
                  </a:lnTo>
                  <a:lnTo>
                    <a:pt x="8287130" y="62724"/>
                  </a:lnTo>
                  <a:lnTo>
                    <a:pt x="8319274" y="94868"/>
                  </a:lnTo>
                  <a:lnTo>
                    <a:pt x="8345587" y="132091"/>
                  </a:lnTo>
                  <a:lnTo>
                    <a:pt x="8365314" y="173639"/>
                  </a:lnTo>
                  <a:lnTo>
                    <a:pt x="8377702" y="218760"/>
                  </a:lnTo>
                  <a:lnTo>
                    <a:pt x="8381999" y="266699"/>
                  </a:lnTo>
                  <a:lnTo>
                    <a:pt x="8381999" y="4495799"/>
                  </a:lnTo>
                  <a:lnTo>
                    <a:pt x="8377702" y="4543739"/>
                  </a:lnTo>
                  <a:lnTo>
                    <a:pt x="8365314" y="4588859"/>
                  </a:lnTo>
                  <a:lnTo>
                    <a:pt x="8345587" y="4630407"/>
                  </a:lnTo>
                  <a:lnTo>
                    <a:pt x="8319274" y="4667630"/>
                  </a:lnTo>
                  <a:lnTo>
                    <a:pt x="8287130" y="4699774"/>
                  </a:lnTo>
                  <a:lnTo>
                    <a:pt x="8249908" y="4726087"/>
                  </a:lnTo>
                  <a:lnTo>
                    <a:pt x="8208359" y="4745814"/>
                  </a:lnTo>
                  <a:lnTo>
                    <a:pt x="8163239" y="4758202"/>
                  </a:lnTo>
                  <a:lnTo>
                    <a:pt x="8115299" y="4762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09600" y="2095499"/>
              <a:ext cx="8382000" cy="4762500"/>
            </a:xfrm>
            <a:custGeom>
              <a:avLst/>
              <a:gdLst/>
              <a:ahLst/>
              <a:cxnLst/>
              <a:rect l="l" t="t" r="r" b="b"/>
              <a:pathLst>
                <a:path w="8382000" h="4762500">
                  <a:moveTo>
                    <a:pt x="266699" y="0"/>
                  </a:moveTo>
                  <a:lnTo>
                    <a:pt x="8115298" y="0"/>
                  </a:lnTo>
                  <a:lnTo>
                    <a:pt x="8163238" y="4296"/>
                  </a:lnTo>
                  <a:lnTo>
                    <a:pt x="8208359" y="16685"/>
                  </a:lnTo>
                  <a:lnTo>
                    <a:pt x="8249907" y="36412"/>
                  </a:lnTo>
                  <a:lnTo>
                    <a:pt x="8287130" y="62724"/>
                  </a:lnTo>
                  <a:lnTo>
                    <a:pt x="8319274" y="94868"/>
                  </a:lnTo>
                  <a:lnTo>
                    <a:pt x="8345586" y="132091"/>
                  </a:lnTo>
                  <a:lnTo>
                    <a:pt x="8365313" y="173639"/>
                  </a:lnTo>
                  <a:lnTo>
                    <a:pt x="8377702" y="218760"/>
                  </a:lnTo>
                  <a:lnTo>
                    <a:pt x="8381999" y="266699"/>
                  </a:lnTo>
                  <a:lnTo>
                    <a:pt x="8381999" y="4495799"/>
                  </a:lnTo>
                  <a:lnTo>
                    <a:pt x="8377702" y="4543739"/>
                  </a:lnTo>
                  <a:lnTo>
                    <a:pt x="8365313" y="4588859"/>
                  </a:lnTo>
                  <a:lnTo>
                    <a:pt x="8345586" y="4630408"/>
                  </a:lnTo>
                  <a:lnTo>
                    <a:pt x="8319274" y="4667631"/>
                  </a:lnTo>
                  <a:lnTo>
                    <a:pt x="8287130" y="4699775"/>
                  </a:lnTo>
                  <a:lnTo>
                    <a:pt x="8249907" y="4726087"/>
                  </a:lnTo>
                  <a:lnTo>
                    <a:pt x="8208359" y="4745814"/>
                  </a:lnTo>
                  <a:lnTo>
                    <a:pt x="8163238" y="4758202"/>
                  </a:lnTo>
                  <a:lnTo>
                    <a:pt x="8115298" y="4762499"/>
                  </a:lnTo>
                  <a:lnTo>
                    <a:pt x="266699" y="4762499"/>
                  </a:lnTo>
                  <a:lnTo>
                    <a:pt x="218760" y="4758202"/>
                  </a:lnTo>
                  <a:lnTo>
                    <a:pt x="173639" y="4745814"/>
                  </a:lnTo>
                  <a:lnTo>
                    <a:pt x="132091" y="4726087"/>
                  </a:lnTo>
                  <a:lnTo>
                    <a:pt x="94868" y="4699774"/>
                  </a:lnTo>
                  <a:lnTo>
                    <a:pt x="62724" y="4667630"/>
                  </a:lnTo>
                  <a:lnTo>
                    <a:pt x="36412" y="4630407"/>
                  </a:lnTo>
                  <a:lnTo>
                    <a:pt x="16685" y="4588859"/>
                  </a:lnTo>
                  <a:lnTo>
                    <a:pt x="4296" y="4543739"/>
                  </a:lnTo>
                  <a:lnTo>
                    <a:pt x="0" y="4495799"/>
                  </a:lnTo>
                  <a:lnTo>
                    <a:pt x="0" y="266699"/>
                  </a:lnTo>
                  <a:lnTo>
                    <a:pt x="4296" y="218760"/>
                  </a:lnTo>
                  <a:lnTo>
                    <a:pt x="16685" y="173639"/>
                  </a:lnTo>
                  <a:lnTo>
                    <a:pt x="36412" y="132091"/>
                  </a:lnTo>
                  <a:lnTo>
                    <a:pt x="62724" y="94868"/>
                  </a:lnTo>
                  <a:lnTo>
                    <a:pt x="94868" y="62724"/>
                  </a:lnTo>
                  <a:lnTo>
                    <a:pt x="132091" y="36412"/>
                  </a:lnTo>
                  <a:lnTo>
                    <a:pt x="173639" y="16685"/>
                  </a:lnTo>
                  <a:lnTo>
                    <a:pt x="218760" y="4296"/>
                  </a:lnTo>
                  <a:lnTo>
                    <a:pt x="266699" y="0"/>
                  </a:lnTo>
                </a:path>
              </a:pathLst>
            </a:custGeom>
            <a:ln w="38099">
              <a:solidFill>
                <a:srgbClr val="2E6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81050" y="2609849"/>
              <a:ext cx="76200" cy="3105150"/>
            </a:xfrm>
            <a:custGeom>
              <a:avLst/>
              <a:gdLst/>
              <a:ahLst/>
              <a:cxnLst/>
              <a:rect l="l" t="t" r="r" b="b"/>
              <a:pathLst>
                <a:path w="76200" h="3105150">
                  <a:moveTo>
                    <a:pt x="38099" y="3105149"/>
                  </a:moveTo>
                  <a:lnTo>
                    <a:pt x="23269" y="3102155"/>
                  </a:lnTo>
                  <a:lnTo>
                    <a:pt x="11159" y="3093990"/>
                  </a:lnTo>
                  <a:lnTo>
                    <a:pt x="2994" y="3081880"/>
                  </a:lnTo>
                  <a:lnTo>
                    <a:pt x="0" y="3067049"/>
                  </a:lnTo>
                  <a:lnTo>
                    <a:pt x="0" y="38099"/>
                  </a:lnTo>
                  <a:lnTo>
                    <a:pt x="2994" y="23269"/>
                  </a:lnTo>
                  <a:lnTo>
                    <a:pt x="11159" y="11159"/>
                  </a:lnTo>
                  <a:lnTo>
                    <a:pt x="23269" y="2994"/>
                  </a:lnTo>
                  <a:lnTo>
                    <a:pt x="38099" y="0"/>
                  </a:lnTo>
                  <a:lnTo>
                    <a:pt x="52930" y="2994"/>
                  </a:lnTo>
                  <a:lnTo>
                    <a:pt x="65040" y="11159"/>
                  </a:lnTo>
                  <a:lnTo>
                    <a:pt x="73205" y="23269"/>
                  </a:lnTo>
                  <a:lnTo>
                    <a:pt x="76199" y="38099"/>
                  </a:lnTo>
                  <a:lnTo>
                    <a:pt x="76199" y="3067049"/>
                  </a:lnTo>
                  <a:lnTo>
                    <a:pt x="73205" y="3081880"/>
                  </a:lnTo>
                  <a:lnTo>
                    <a:pt x="65040" y="3093990"/>
                  </a:lnTo>
                  <a:lnTo>
                    <a:pt x="52930" y="3102155"/>
                  </a:lnTo>
                  <a:lnTo>
                    <a:pt x="38099" y="310514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21155" y="2596526"/>
            <a:ext cx="7443470" cy="387477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ts val="4350"/>
              </a:lnSpc>
              <a:spcBef>
                <a:spcPts val="55"/>
              </a:spcBef>
            </a:pPr>
            <a:r>
              <a:rPr sz="3500" spc="-60" dirty="0">
                <a:solidFill>
                  <a:srgbClr val="09205C"/>
                </a:solidFill>
                <a:latin typeface="Lucida Sans"/>
                <a:cs typeface="Lucida Sans"/>
              </a:rPr>
              <a:t>The</a:t>
            </a:r>
            <a:r>
              <a:rPr sz="3500" spc="-22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"3</a:t>
            </a:r>
            <a:r>
              <a:rPr sz="3500" spc="-22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55" dirty="0">
                <a:solidFill>
                  <a:srgbClr val="09205C"/>
                </a:solidFill>
                <a:latin typeface="Lucida Sans"/>
                <a:cs typeface="Lucida Sans"/>
              </a:rPr>
              <a:t>R's"</a:t>
            </a:r>
            <a:r>
              <a:rPr sz="3500" spc="-22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are</a:t>
            </a:r>
            <a:r>
              <a:rPr sz="3500" spc="-22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not</a:t>
            </a:r>
            <a:r>
              <a:rPr sz="3500" spc="-22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isolated</a:t>
            </a:r>
            <a:r>
              <a:rPr sz="3500" spc="-22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tasks,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but</a:t>
            </a:r>
            <a:r>
              <a:rPr sz="3500" spc="-18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a</a:t>
            </a:r>
            <a:r>
              <a:rPr sz="3500" spc="-18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continuous</a:t>
            </a:r>
            <a:r>
              <a:rPr sz="3500" spc="-18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cycle.</a:t>
            </a:r>
            <a:r>
              <a:rPr sz="3500" spc="-18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80" dirty="0">
                <a:solidFill>
                  <a:srgbClr val="09205C"/>
                </a:solidFill>
                <a:latin typeface="Lucida Sans"/>
                <a:cs typeface="Lucida Sans"/>
              </a:rPr>
              <a:t>A</a:t>
            </a:r>
            <a:r>
              <a:rPr sz="3500" spc="-18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well-</a:t>
            </a:r>
            <a:r>
              <a:rPr sz="3500" spc="-60" dirty="0">
                <a:solidFill>
                  <a:srgbClr val="09205C"/>
                </a:solidFill>
                <a:latin typeface="Lucida Sans"/>
                <a:cs typeface="Lucida Sans"/>
              </a:rPr>
              <a:t>recognized</a:t>
            </a:r>
            <a:r>
              <a:rPr sz="3500" spc="-20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volunteer</a:t>
            </a:r>
            <a:r>
              <a:rPr sz="3500" spc="87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20" dirty="0">
                <a:solidFill>
                  <a:srgbClr val="09205C"/>
                </a:solidFill>
                <a:latin typeface="Lucida Sans"/>
                <a:cs typeface="Lucida Sans"/>
              </a:rPr>
              <a:t>(Recognition)</a:t>
            </a:r>
            <a:r>
              <a:rPr sz="3500" spc="-229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75" dirty="0">
                <a:solidFill>
                  <a:srgbClr val="09205C"/>
                </a:solidFill>
                <a:latin typeface="Lucida Sans"/>
                <a:cs typeface="Lucida Sans"/>
              </a:rPr>
              <a:t>is</a:t>
            </a:r>
            <a:r>
              <a:rPr sz="3500" spc="-22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more</a:t>
            </a:r>
            <a:r>
              <a:rPr sz="3500" spc="-229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35" dirty="0">
                <a:solidFill>
                  <a:srgbClr val="09205C"/>
                </a:solidFill>
                <a:latin typeface="Lucida Sans"/>
                <a:cs typeface="Lucida Sans"/>
              </a:rPr>
              <a:t>likely</a:t>
            </a:r>
            <a:r>
              <a:rPr sz="3500" spc="-22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25" dirty="0">
                <a:solidFill>
                  <a:srgbClr val="09205C"/>
                </a:solidFill>
                <a:latin typeface="Lucida Sans"/>
                <a:cs typeface="Lucida Sans"/>
              </a:rPr>
              <a:t>to </a:t>
            </a:r>
            <a:r>
              <a:rPr sz="3500" spc="-30" dirty="0">
                <a:solidFill>
                  <a:srgbClr val="09205C"/>
                </a:solidFill>
                <a:latin typeface="Lucida Sans"/>
                <a:cs typeface="Lucida Sans"/>
              </a:rPr>
              <a:t>remain</a:t>
            </a:r>
            <a:r>
              <a:rPr sz="3500" spc="-19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(Retention)</a:t>
            </a:r>
            <a:r>
              <a:rPr sz="3500" spc="-18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55" dirty="0">
                <a:solidFill>
                  <a:srgbClr val="09205C"/>
                </a:solidFill>
                <a:latin typeface="Lucida Sans"/>
                <a:cs typeface="Lucida Sans"/>
              </a:rPr>
              <a:t>and,</a:t>
            </a:r>
            <a:r>
              <a:rPr sz="3500" spc="-19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60" dirty="0">
                <a:solidFill>
                  <a:srgbClr val="09205C"/>
                </a:solidFill>
                <a:latin typeface="Lucida Sans"/>
                <a:cs typeface="Lucida Sans"/>
              </a:rPr>
              <a:t>in</a:t>
            </a:r>
            <a:r>
              <a:rPr sz="3500" spc="-18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turn,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recommend</a:t>
            </a:r>
            <a:r>
              <a:rPr sz="3500" spc="-17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the</a:t>
            </a:r>
            <a:r>
              <a:rPr sz="3500" spc="-17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55" dirty="0">
                <a:solidFill>
                  <a:srgbClr val="09205C"/>
                </a:solidFill>
                <a:latin typeface="Lucida Sans"/>
                <a:cs typeface="Lucida Sans"/>
              </a:rPr>
              <a:t>program</a:t>
            </a:r>
            <a:r>
              <a:rPr sz="3500" spc="-165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dirty="0">
                <a:solidFill>
                  <a:srgbClr val="09205C"/>
                </a:solidFill>
                <a:latin typeface="Lucida Sans"/>
                <a:cs typeface="Lucida Sans"/>
              </a:rPr>
              <a:t>to</a:t>
            </a:r>
            <a:r>
              <a:rPr sz="3500" spc="-170" dirty="0">
                <a:solidFill>
                  <a:srgbClr val="09205C"/>
                </a:solidFill>
                <a:latin typeface="Lucida Sans"/>
                <a:cs typeface="Lucida Sans"/>
              </a:rPr>
              <a:t> </a:t>
            </a:r>
            <a:r>
              <a:rPr sz="3500" spc="-10" dirty="0">
                <a:solidFill>
                  <a:srgbClr val="09205C"/>
                </a:solidFill>
                <a:latin typeface="Lucida Sans"/>
                <a:cs typeface="Lucida Sans"/>
              </a:rPr>
              <a:t>others (Recruitment).</a:t>
            </a:r>
            <a:endParaRPr sz="3500">
              <a:latin typeface="Lucida Sans"/>
              <a:cs typeface="Lucida Sans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3855" y="6429375"/>
            <a:ext cx="5010149" cy="21907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10010775" y="857250"/>
            <a:ext cx="7191375" cy="7286625"/>
            <a:chOff x="10010775" y="857250"/>
            <a:chExt cx="7191375" cy="728662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68000" y="2571750"/>
              <a:ext cx="1743074" cy="2362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449550" y="2571750"/>
              <a:ext cx="1752599" cy="23621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620625" y="7496175"/>
              <a:ext cx="2619374" cy="6476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01550" y="857250"/>
              <a:ext cx="3057524" cy="32194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277850" y="1714500"/>
              <a:ext cx="1314449" cy="10763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10775" y="4924425"/>
              <a:ext cx="3057524" cy="30098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877550" y="5781675"/>
              <a:ext cx="1314449" cy="866774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0568747" y="6827273"/>
            <a:ext cx="1941830" cy="401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spc="-140" dirty="0">
                <a:solidFill>
                  <a:srgbClr val="09205C"/>
                </a:solidFill>
                <a:latin typeface="Arial Black"/>
                <a:cs typeface="Arial Black"/>
              </a:rPr>
              <a:t>Recruitment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4582775" y="4924425"/>
            <a:ext cx="3276600" cy="3009900"/>
            <a:chOff x="14582775" y="4924425"/>
            <a:chExt cx="3276600" cy="3009900"/>
          </a:xfrm>
        </p:grpSpPr>
        <p:pic>
          <p:nvPicPr>
            <p:cNvPr id="24" name="object 2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82775" y="4924425"/>
              <a:ext cx="3276599" cy="300989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887700" y="5572125"/>
              <a:ext cx="876299" cy="1076324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5448756" y="6823083"/>
            <a:ext cx="1560195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40" dirty="0">
                <a:solidFill>
                  <a:srgbClr val="09205C"/>
                </a:solidFill>
                <a:latin typeface="Arial Black"/>
                <a:cs typeface="Arial Black"/>
              </a:rPr>
              <a:t>Retention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990868" y="2908580"/>
            <a:ext cx="1888489" cy="4070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160" dirty="0">
                <a:solidFill>
                  <a:srgbClr val="09205C"/>
                </a:solidFill>
                <a:latin typeface="Arial Black"/>
                <a:cs typeface="Arial Black"/>
              </a:rPr>
              <a:t>Recognition</a:t>
            </a:r>
            <a:endParaRPr sz="25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49" y="0"/>
              <a:ext cx="1819274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53850" y="0"/>
              <a:ext cx="6534149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64000" y="0"/>
              <a:ext cx="1523999" cy="12858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001125"/>
              <a:ext cx="1314449" cy="1285874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20724" y="166369"/>
            <a:ext cx="9591675" cy="1720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675"/>
              </a:lnSpc>
              <a:spcBef>
                <a:spcPts val="100"/>
              </a:spcBef>
            </a:pPr>
            <a:r>
              <a:rPr sz="6000" spc="-10" dirty="0">
                <a:latin typeface="Trebuchet MS"/>
                <a:cs typeface="Trebuchet MS"/>
              </a:rPr>
              <a:t>Male</a:t>
            </a:r>
            <a:r>
              <a:rPr sz="6000" spc="-520" dirty="0">
                <a:latin typeface="Trebuchet MS"/>
                <a:cs typeface="Trebuchet MS"/>
              </a:rPr>
              <a:t> </a:t>
            </a:r>
            <a:r>
              <a:rPr sz="6000" spc="-330" dirty="0">
                <a:latin typeface="Trebuchet MS"/>
                <a:cs typeface="Trebuchet MS"/>
              </a:rPr>
              <a:t>Recruitment:</a:t>
            </a:r>
            <a:endParaRPr sz="6000">
              <a:latin typeface="Trebuchet MS"/>
              <a:cs typeface="Trebuchet MS"/>
            </a:endParaRPr>
          </a:p>
          <a:p>
            <a:pPr marL="12700">
              <a:lnSpc>
                <a:spcPts val="6675"/>
              </a:lnSpc>
            </a:pPr>
            <a:r>
              <a:rPr sz="6000" spc="-215" dirty="0">
                <a:latin typeface="Trebuchet MS"/>
                <a:cs typeface="Trebuchet MS"/>
              </a:rPr>
              <a:t>The</a:t>
            </a:r>
            <a:r>
              <a:rPr sz="6000" spc="-535" dirty="0">
                <a:latin typeface="Trebuchet MS"/>
                <a:cs typeface="Trebuchet MS"/>
              </a:rPr>
              <a:t> </a:t>
            </a:r>
            <a:r>
              <a:rPr sz="6000" spc="-200" dirty="0">
                <a:latin typeface="Trebuchet MS"/>
                <a:cs typeface="Trebuchet MS"/>
              </a:rPr>
              <a:t>Core</a:t>
            </a:r>
            <a:r>
              <a:rPr sz="6000" spc="-530" dirty="0">
                <a:latin typeface="Trebuchet MS"/>
                <a:cs typeface="Trebuchet MS"/>
              </a:rPr>
              <a:t> </a:t>
            </a:r>
            <a:r>
              <a:rPr sz="6000" spc="-200" dirty="0">
                <a:latin typeface="Trebuchet MS"/>
                <a:cs typeface="Trebuchet MS"/>
              </a:rPr>
              <a:t>Problem</a:t>
            </a:r>
            <a:r>
              <a:rPr sz="6000" spc="-535" dirty="0">
                <a:latin typeface="Trebuchet MS"/>
                <a:cs typeface="Trebuchet MS"/>
              </a:rPr>
              <a:t> </a:t>
            </a:r>
            <a:r>
              <a:rPr sz="6000" spc="-340" dirty="0">
                <a:latin typeface="Trebuchet MS"/>
                <a:cs typeface="Trebuchet MS"/>
              </a:rPr>
              <a:t>&amp;</a:t>
            </a:r>
            <a:r>
              <a:rPr sz="6000" spc="-530" dirty="0">
                <a:latin typeface="Trebuchet MS"/>
                <a:cs typeface="Trebuchet MS"/>
              </a:rPr>
              <a:t> </a:t>
            </a:r>
            <a:r>
              <a:rPr sz="6000" spc="-215" dirty="0">
                <a:latin typeface="Trebuchet MS"/>
                <a:cs typeface="Trebuchet MS"/>
              </a:rPr>
              <a:t>The</a:t>
            </a:r>
            <a:r>
              <a:rPr sz="6000" spc="-530" dirty="0">
                <a:latin typeface="Trebuchet MS"/>
                <a:cs typeface="Trebuchet MS"/>
              </a:rPr>
              <a:t> </a:t>
            </a:r>
            <a:r>
              <a:rPr sz="6000" spc="-25" dirty="0">
                <a:latin typeface="Trebuchet MS"/>
                <a:cs typeface="Trebuchet MS"/>
              </a:rPr>
              <a:t>Gap</a:t>
            </a:r>
            <a:endParaRPr sz="60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7700" y="2352675"/>
            <a:ext cx="11763375" cy="2981325"/>
            <a:chOff x="647700" y="2352675"/>
            <a:chExt cx="11763375" cy="298132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7700" y="2352675"/>
              <a:ext cx="11763374" cy="43814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3425" y="2971800"/>
              <a:ext cx="11334749" cy="2362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6775" y="3000375"/>
              <a:ext cx="1971674" cy="19335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791700" y="3000375"/>
              <a:ext cx="2190749" cy="21431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115915" y="3607517"/>
            <a:ext cx="1315720" cy="846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350" b="1" spc="25" dirty="0">
                <a:solidFill>
                  <a:srgbClr val="09205C"/>
                </a:solidFill>
                <a:latin typeface="Trebuchet MS"/>
                <a:cs typeface="Trebuchet MS"/>
              </a:rPr>
              <a:t>51%</a:t>
            </a:r>
            <a:endParaRPr sz="535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47700" y="5143500"/>
            <a:ext cx="11334750" cy="2362200"/>
            <a:chOff x="647700" y="5143500"/>
            <a:chExt cx="11334750" cy="236220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7700" y="5143500"/>
              <a:ext cx="11334749" cy="2362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6775" y="5353050"/>
              <a:ext cx="1971674" cy="17240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91700" y="5143500"/>
              <a:ext cx="2190749" cy="214312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0115915" y="5819160"/>
            <a:ext cx="1315720" cy="846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350" b="1" spc="25" dirty="0">
                <a:solidFill>
                  <a:srgbClr val="09205C"/>
                </a:solidFill>
                <a:latin typeface="Trebuchet MS"/>
                <a:cs typeface="Trebuchet MS"/>
              </a:rPr>
              <a:t>16%</a:t>
            </a:r>
            <a:endParaRPr sz="535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7700" y="7496175"/>
            <a:ext cx="11334750" cy="2362200"/>
            <a:chOff x="647700" y="7496175"/>
            <a:chExt cx="11334750" cy="2362200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7700" y="7496175"/>
              <a:ext cx="11334749" cy="23621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6775" y="7715250"/>
              <a:ext cx="1752599" cy="171449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609850" y="7715250"/>
              <a:ext cx="228599" cy="193357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073209" y="7486671"/>
            <a:ext cx="2086610" cy="1067435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 marR="5080">
              <a:lnSpc>
                <a:spcPts val="3750"/>
              </a:lnSpc>
              <a:spcBef>
                <a:spcPts val="810"/>
              </a:spcBef>
            </a:pPr>
            <a:r>
              <a:rPr sz="3700" b="1" spc="-25" dirty="0">
                <a:solidFill>
                  <a:srgbClr val="09205C"/>
                </a:solidFill>
                <a:latin typeface="Trebuchet MS"/>
                <a:cs typeface="Trebuchet MS"/>
              </a:rPr>
              <a:t>Key </a:t>
            </a:r>
            <a:r>
              <a:rPr sz="3700" b="1" spc="80" dirty="0">
                <a:solidFill>
                  <a:srgbClr val="09205C"/>
                </a:solidFill>
                <a:latin typeface="Trebuchet MS"/>
                <a:cs typeface="Trebuchet MS"/>
              </a:rPr>
              <a:t>Message: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90700" y="7648163"/>
            <a:ext cx="5055235" cy="216090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30"/>
              </a:spcBef>
            </a:pPr>
            <a:r>
              <a:rPr sz="2750" dirty="0">
                <a:solidFill>
                  <a:srgbClr val="09205C"/>
                </a:solidFill>
                <a:latin typeface="Gill Sans MT"/>
                <a:cs typeface="Gill Sans MT"/>
              </a:rPr>
              <a:t>There</a:t>
            </a:r>
            <a:r>
              <a:rPr sz="2750" spc="-3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204" dirty="0">
                <a:solidFill>
                  <a:srgbClr val="09205C"/>
                </a:solidFill>
                <a:latin typeface="Gill Sans MT"/>
                <a:cs typeface="Gill Sans MT"/>
              </a:rPr>
              <a:t>is</a:t>
            </a:r>
            <a:r>
              <a:rPr sz="2750" spc="-3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315" dirty="0">
                <a:solidFill>
                  <a:srgbClr val="09205C"/>
                </a:solidFill>
                <a:latin typeface="Gill Sans MT"/>
                <a:cs typeface="Gill Sans MT"/>
              </a:rPr>
              <a:t>a</a:t>
            </a:r>
            <a:r>
              <a:rPr sz="2750" spc="-3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20" dirty="0">
                <a:solidFill>
                  <a:srgbClr val="09205C"/>
                </a:solidFill>
                <a:latin typeface="Gill Sans MT"/>
                <a:cs typeface="Gill Sans MT"/>
              </a:rPr>
              <a:t>severe</a:t>
            </a:r>
            <a:r>
              <a:rPr sz="2750" spc="-3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40" dirty="0">
                <a:solidFill>
                  <a:srgbClr val="09205C"/>
                </a:solidFill>
                <a:latin typeface="Gill Sans MT"/>
                <a:cs typeface="Gill Sans MT"/>
              </a:rPr>
              <a:t>shortage</a:t>
            </a:r>
            <a:r>
              <a:rPr sz="2750" spc="-3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35" dirty="0">
                <a:solidFill>
                  <a:srgbClr val="09205C"/>
                </a:solidFill>
                <a:latin typeface="Gill Sans MT"/>
                <a:cs typeface="Gill Sans MT"/>
              </a:rPr>
              <a:t>of </a:t>
            </a:r>
            <a:r>
              <a:rPr sz="2750" spc="195" dirty="0">
                <a:solidFill>
                  <a:srgbClr val="09205C"/>
                </a:solidFill>
                <a:latin typeface="Gill Sans MT"/>
                <a:cs typeface="Gill Sans MT"/>
              </a:rPr>
              <a:t>male</a:t>
            </a:r>
            <a:r>
              <a:rPr sz="2750" spc="-7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60" dirty="0">
                <a:solidFill>
                  <a:srgbClr val="09205C"/>
                </a:solidFill>
                <a:latin typeface="Gill Sans MT"/>
                <a:cs typeface="Gill Sans MT"/>
              </a:rPr>
              <a:t>figures</a:t>
            </a:r>
            <a:r>
              <a:rPr sz="2750" spc="-7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85" dirty="0">
                <a:solidFill>
                  <a:srgbClr val="09205C"/>
                </a:solidFill>
                <a:latin typeface="Gill Sans MT"/>
                <a:cs typeface="Gill Sans MT"/>
              </a:rPr>
              <a:t>who</a:t>
            </a:r>
            <a:r>
              <a:rPr sz="275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225" dirty="0">
                <a:solidFill>
                  <a:srgbClr val="09205C"/>
                </a:solidFill>
                <a:latin typeface="Gill Sans MT"/>
                <a:cs typeface="Gill Sans MT"/>
              </a:rPr>
              <a:t>can</a:t>
            </a:r>
            <a:r>
              <a:rPr sz="2750" spc="-7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05" dirty="0">
                <a:solidFill>
                  <a:srgbClr val="09205C"/>
                </a:solidFill>
                <a:latin typeface="Gill Sans MT"/>
                <a:cs typeface="Gill Sans MT"/>
              </a:rPr>
              <a:t>uniquely </a:t>
            </a:r>
            <a:r>
              <a:rPr sz="2750" spc="75" dirty="0">
                <a:solidFill>
                  <a:srgbClr val="09205C"/>
                </a:solidFill>
                <a:latin typeface="Gill Sans MT"/>
                <a:cs typeface="Gill Sans MT"/>
              </a:rPr>
              <a:t>relate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dirty="0">
                <a:solidFill>
                  <a:srgbClr val="09205C"/>
                </a:solidFill>
                <a:latin typeface="Gill Sans MT"/>
                <a:cs typeface="Gill Sans MT"/>
              </a:rPr>
              <a:t>to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95" dirty="0">
                <a:solidFill>
                  <a:srgbClr val="09205C"/>
                </a:solidFill>
                <a:latin typeface="Gill Sans MT"/>
                <a:cs typeface="Gill Sans MT"/>
              </a:rPr>
              <a:t>and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60" dirty="0">
                <a:solidFill>
                  <a:srgbClr val="09205C"/>
                </a:solidFill>
                <a:latin typeface="Gill Sans MT"/>
                <a:cs typeface="Gill Sans MT"/>
              </a:rPr>
              <a:t>advocate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50" dirty="0">
                <a:solidFill>
                  <a:srgbClr val="09205C"/>
                </a:solidFill>
                <a:latin typeface="Gill Sans MT"/>
                <a:cs typeface="Gill Sans MT"/>
              </a:rPr>
              <a:t>for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45" dirty="0">
                <a:solidFill>
                  <a:srgbClr val="09205C"/>
                </a:solidFill>
                <a:latin typeface="Gill Sans MT"/>
                <a:cs typeface="Gill Sans MT"/>
              </a:rPr>
              <a:t>young </a:t>
            </a:r>
            <a:r>
              <a:rPr sz="2750" spc="160" dirty="0">
                <a:solidFill>
                  <a:srgbClr val="09205C"/>
                </a:solidFill>
                <a:latin typeface="Gill Sans MT"/>
                <a:cs typeface="Gill Sans MT"/>
              </a:rPr>
              <a:t>boys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80" dirty="0">
                <a:solidFill>
                  <a:srgbClr val="09205C"/>
                </a:solidFill>
                <a:latin typeface="Gill Sans MT"/>
                <a:cs typeface="Gill Sans MT"/>
              </a:rPr>
              <a:t>navigating</a:t>
            </a:r>
            <a:r>
              <a:rPr sz="2750" spc="-6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80" dirty="0">
                <a:solidFill>
                  <a:srgbClr val="09205C"/>
                </a:solidFill>
                <a:latin typeface="Gill Sans MT"/>
                <a:cs typeface="Gill Sans MT"/>
              </a:rPr>
              <a:t>the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14" dirty="0">
                <a:solidFill>
                  <a:srgbClr val="09205C"/>
                </a:solidFill>
                <a:latin typeface="Gill Sans MT"/>
                <a:cs typeface="Gill Sans MT"/>
              </a:rPr>
              <a:t>child welfare</a:t>
            </a:r>
            <a:r>
              <a:rPr sz="275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750" spc="175" dirty="0">
                <a:solidFill>
                  <a:srgbClr val="09205C"/>
                </a:solidFill>
                <a:latin typeface="Gill Sans MT"/>
                <a:cs typeface="Gill Sans MT"/>
              </a:rPr>
              <a:t>system.</a:t>
            </a:r>
            <a:endParaRPr sz="2750">
              <a:latin typeface="Gill Sans MT"/>
              <a:cs typeface="Gill Sans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73209" y="3038532"/>
            <a:ext cx="6630670" cy="424243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90805" marR="4966335">
              <a:lnSpc>
                <a:spcPts val="3750"/>
              </a:lnSpc>
              <a:spcBef>
                <a:spcPts val="760"/>
              </a:spcBef>
            </a:pPr>
            <a:r>
              <a:rPr sz="3650" b="1" spc="-25" dirty="0">
                <a:solidFill>
                  <a:srgbClr val="09205C"/>
                </a:solidFill>
                <a:latin typeface="Trebuchet MS"/>
                <a:cs typeface="Trebuchet MS"/>
              </a:rPr>
              <a:t>The </a:t>
            </a:r>
            <a:r>
              <a:rPr sz="3650" b="1" spc="-120" dirty="0">
                <a:solidFill>
                  <a:srgbClr val="09205C"/>
                </a:solidFill>
                <a:latin typeface="Trebuchet MS"/>
                <a:cs typeface="Trebuchet MS"/>
              </a:rPr>
              <a:t>Reality:</a:t>
            </a:r>
            <a:endParaRPr sz="3650">
              <a:latin typeface="Trebuchet MS"/>
              <a:cs typeface="Trebuchet MS"/>
            </a:endParaRPr>
          </a:p>
          <a:p>
            <a:pPr marL="12700" marR="480695">
              <a:lnSpc>
                <a:spcPct val="113799"/>
              </a:lnSpc>
              <a:spcBef>
                <a:spcPts val="400"/>
              </a:spcBef>
            </a:pPr>
            <a:r>
              <a:rPr sz="2800" spc="55" dirty="0">
                <a:solidFill>
                  <a:srgbClr val="09205C"/>
                </a:solidFill>
                <a:latin typeface="Gill Sans MT"/>
                <a:cs typeface="Gill Sans MT"/>
              </a:rPr>
              <a:t>Around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80" dirty="0">
                <a:solidFill>
                  <a:srgbClr val="09205C"/>
                </a:solidFill>
                <a:latin typeface="Gill Sans MT"/>
                <a:cs typeface="Gill Sans MT"/>
              </a:rPr>
              <a:t>51%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65" dirty="0">
                <a:solidFill>
                  <a:srgbClr val="09205C"/>
                </a:solidFill>
                <a:latin typeface="Gill Sans MT"/>
                <a:cs typeface="Gill Sans MT"/>
              </a:rPr>
              <a:t>of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95" dirty="0">
                <a:solidFill>
                  <a:srgbClr val="09205C"/>
                </a:solidFill>
                <a:latin typeface="Gill Sans MT"/>
                <a:cs typeface="Gill Sans MT"/>
              </a:rPr>
              <a:t>the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05" dirty="0">
                <a:solidFill>
                  <a:srgbClr val="09205C"/>
                </a:solidFill>
                <a:latin typeface="Gill Sans MT"/>
                <a:cs typeface="Gill Sans MT"/>
              </a:rPr>
              <a:t>children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10" dirty="0">
                <a:solidFill>
                  <a:srgbClr val="09205C"/>
                </a:solidFill>
                <a:latin typeface="Gill Sans MT"/>
                <a:cs typeface="Gill Sans MT"/>
              </a:rPr>
              <a:t>in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95" dirty="0">
                <a:solidFill>
                  <a:srgbClr val="09205C"/>
                </a:solidFill>
                <a:latin typeface="Gill Sans MT"/>
                <a:cs typeface="Gill Sans MT"/>
              </a:rPr>
              <a:t>the</a:t>
            </a:r>
            <a:r>
              <a:rPr sz="2800" spc="-7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20" dirty="0">
                <a:solidFill>
                  <a:srgbClr val="09205C"/>
                </a:solidFill>
                <a:latin typeface="Gill Sans MT"/>
                <a:cs typeface="Gill Sans MT"/>
              </a:rPr>
              <a:t>child </a:t>
            </a:r>
            <a:r>
              <a:rPr sz="2800" spc="130" dirty="0">
                <a:solidFill>
                  <a:srgbClr val="09205C"/>
                </a:solidFill>
                <a:latin typeface="Gill Sans MT"/>
                <a:cs typeface="Gill Sans MT"/>
              </a:rPr>
              <a:t>welfare</a:t>
            </a:r>
            <a:r>
              <a:rPr sz="280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215" dirty="0">
                <a:solidFill>
                  <a:srgbClr val="09205C"/>
                </a:solidFill>
                <a:latin typeface="Gill Sans MT"/>
                <a:cs typeface="Gill Sans MT"/>
              </a:rPr>
              <a:t>system</a:t>
            </a:r>
            <a:r>
              <a:rPr sz="2800" spc="-6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10" dirty="0">
                <a:solidFill>
                  <a:srgbClr val="09205C"/>
                </a:solidFill>
                <a:latin typeface="Gill Sans MT"/>
                <a:cs typeface="Gill Sans MT"/>
              </a:rPr>
              <a:t>are</a:t>
            </a:r>
            <a:r>
              <a:rPr sz="2800" spc="-6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75" dirty="0">
                <a:solidFill>
                  <a:srgbClr val="09205C"/>
                </a:solidFill>
                <a:latin typeface="Gill Sans MT"/>
                <a:cs typeface="Gill Sans MT"/>
              </a:rPr>
              <a:t>male.</a:t>
            </a:r>
            <a:endParaRPr sz="2800">
              <a:latin typeface="Gill Sans MT"/>
              <a:cs typeface="Gill Sans MT"/>
            </a:endParaRPr>
          </a:p>
          <a:p>
            <a:pPr marL="12700" marR="4566920">
              <a:lnSpc>
                <a:spcPts val="3829"/>
              </a:lnSpc>
              <a:spcBef>
                <a:spcPts val="2095"/>
              </a:spcBef>
            </a:pPr>
            <a:r>
              <a:rPr sz="3750" b="1" spc="-25" dirty="0">
                <a:solidFill>
                  <a:srgbClr val="09205C"/>
                </a:solidFill>
                <a:latin typeface="Trebuchet MS"/>
                <a:cs typeface="Trebuchet MS"/>
              </a:rPr>
              <a:t>The </a:t>
            </a:r>
            <a:r>
              <a:rPr sz="3750" b="1" spc="-95" dirty="0">
                <a:solidFill>
                  <a:srgbClr val="09205C"/>
                </a:solidFill>
                <a:latin typeface="Trebuchet MS"/>
                <a:cs typeface="Trebuchet MS"/>
              </a:rPr>
              <a:t>Disparity:</a:t>
            </a:r>
            <a:endParaRPr sz="3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800" dirty="0">
                <a:solidFill>
                  <a:srgbClr val="09205C"/>
                </a:solidFill>
                <a:latin typeface="Gill Sans MT"/>
                <a:cs typeface="Gill Sans MT"/>
              </a:rPr>
              <a:t>Only</a:t>
            </a:r>
            <a:r>
              <a:rPr sz="2800" spc="-80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80" dirty="0">
                <a:solidFill>
                  <a:srgbClr val="09205C"/>
                </a:solidFill>
                <a:latin typeface="Gill Sans MT"/>
                <a:cs typeface="Gill Sans MT"/>
              </a:rPr>
              <a:t>16%</a:t>
            </a:r>
            <a:r>
              <a:rPr sz="2800" spc="-7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250" dirty="0">
                <a:solidFill>
                  <a:srgbClr val="09205C"/>
                </a:solidFill>
                <a:latin typeface="Gill Sans MT"/>
                <a:cs typeface="Gill Sans MT"/>
              </a:rPr>
              <a:t>assigned</a:t>
            </a:r>
            <a:r>
              <a:rPr sz="2800" spc="-7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b="1" spc="95" dirty="0">
                <a:solidFill>
                  <a:srgbClr val="09205C"/>
                </a:solidFill>
                <a:latin typeface="Trebuchet MS"/>
                <a:cs typeface="Trebuchet MS"/>
              </a:rPr>
              <a:t>CASA/GAL</a:t>
            </a:r>
            <a:r>
              <a:rPr sz="2800" b="1" spc="-135" dirty="0">
                <a:solidFill>
                  <a:srgbClr val="09205C"/>
                </a:solidFill>
                <a:latin typeface="Trebuchet MS"/>
                <a:cs typeface="Trebuchet MS"/>
              </a:rPr>
              <a:t> </a:t>
            </a:r>
            <a:r>
              <a:rPr sz="2800" b="1" spc="-10" dirty="0">
                <a:solidFill>
                  <a:srgbClr val="09205C"/>
                </a:solidFill>
                <a:latin typeface="Trebuchet MS"/>
                <a:cs typeface="Trebuchet MS"/>
              </a:rPr>
              <a:t>advocates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800" spc="110" dirty="0">
                <a:solidFill>
                  <a:srgbClr val="09205C"/>
                </a:solidFill>
                <a:latin typeface="Gill Sans MT"/>
                <a:cs typeface="Gill Sans MT"/>
              </a:rPr>
              <a:t>are</a:t>
            </a:r>
            <a:r>
              <a:rPr sz="2800" spc="-75" dirty="0">
                <a:solidFill>
                  <a:srgbClr val="09205C"/>
                </a:solidFill>
                <a:latin typeface="Gill Sans MT"/>
                <a:cs typeface="Gill Sans MT"/>
              </a:rPr>
              <a:t> </a:t>
            </a:r>
            <a:r>
              <a:rPr sz="2800" spc="185" dirty="0">
                <a:solidFill>
                  <a:srgbClr val="09205C"/>
                </a:solidFill>
                <a:latin typeface="Gill Sans MT"/>
                <a:cs typeface="Gill Sans MT"/>
              </a:rPr>
              <a:t>male.</a:t>
            </a:r>
            <a:endParaRPr sz="28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657224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4925" y="3000375"/>
              <a:ext cx="219074" cy="36480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77550" y="0"/>
              <a:ext cx="7410449" cy="1028699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53843" y="2745168"/>
            <a:ext cx="13172440" cy="551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33805">
              <a:lnSpc>
                <a:spcPct val="116100"/>
              </a:lnSpc>
              <a:spcBef>
                <a:spcPts val="100"/>
              </a:spcBef>
            </a:pPr>
            <a:r>
              <a:rPr sz="7750" b="1" spc="-365" dirty="0">
                <a:solidFill>
                  <a:srgbClr val="FFFFFF"/>
                </a:solidFill>
                <a:latin typeface="Trebuchet MS"/>
                <a:cs typeface="Trebuchet MS"/>
              </a:rPr>
              <a:t>Summit</a:t>
            </a:r>
            <a:r>
              <a:rPr sz="7750" b="1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490" dirty="0">
                <a:solidFill>
                  <a:srgbClr val="FFFFFF"/>
                </a:solidFill>
                <a:latin typeface="Trebuchet MS"/>
                <a:cs typeface="Trebuchet MS"/>
              </a:rPr>
              <a:t>County</a:t>
            </a:r>
            <a:r>
              <a:rPr sz="7750" b="1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495" dirty="0">
                <a:solidFill>
                  <a:srgbClr val="FFFFFF"/>
                </a:solidFill>
                <a:latin typeface="Trebuchet MS"/>
                <a:cs typeface="Trebuchet MS"/>
              </a:rPr>
              <a:t>modeled</a:t>
            </a:r>
            <a:r>
              <a:rPr sz="7750" b="1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690" dirty="0">
                <a:solidFill>
                  <a:srgbClr val="FFFFFF"/>
                </a:solidFill>
                <a:latin typeface="Trebuchet MS"/>
                <a:cs typeface="Trebuchet MS"/>
              </a:rPr>
              <a:t>their </a:t>
            </a:r>
            <a:r>
              <a:rPr sz="7750" b="1" spc="-650" dirty="0">
                <a:solidFill>
                  <a:srgbClr val="FFFFFF"/>
                </a:solidFill>
                <a:latin typeface="Trebuchet MS"/>
                <a:cs typeface="Trebuchet MS"/>
              </a:rPr>
              <a:t>recruitment</a:t>
            </a:r>
            <a:r>
              <a:rPr sz="7750" b="1" spc="-1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450" dirty="0">
                <a:solidFill>
                  <a:srgbClr val="FFFFFF"/>
                </a:solidFill>
                <a:latin typeface="Trebuchet MS"/>
                <a:cs typeface="Trebuchet MS"/>
              </a:rPr>
              <a:t>efforts</a:t>
            </a:r>
            <a:r>
              <a:rPr sz="7750" b="1" spc="-1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575" dirty="0">
                <a:solidFill>
                  <a:srgbClr val="FFFFFF"/>
                </a:solidFill>
                <a:latin typeface="Trebuchet MS"/>
                <a:cs typeface="Trebuchet MS"/>
              </a:rPr>
              <a:t>after</a:t>
            </a:r>
            <a:r>
              <a:rPr sz="7750" b="1" spc="3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620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7750" b="1" spc="-300" dirty="0">
                <a:solidFill>
                  <a:srgbClr val="FFFFFF"/>
                </a:solidFill>
                <a:latin typeface="Trebuchet MS"/>
                <a:cs typeface="Trebuchet MS"/>
              </a:rPr>
              <a:t>Texas</a:t>
            </a:r>
            <a:r>
              <a:rPr sz="7750" b="1" spc="-1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650" dirty="0">
                <a:solidFill>
                  <a:srgbClr val="FFFFFF"/>
                </a:solidFill>
                <a:latin typeface="Trebuchet MS"/>
                <a:cs typeface="Trebuchet MS"/>
              </a:rPr>
              <a:t>Initiative:</a:t>
            </a:r>
            <a:endParaRPr sz="77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7750" b="1" spc="-775" dirty="0">
                <a:solidFill>
                  <a:srgbClr val="FFFFFF"/>
                </a:solidFill>
                <a:latin typeface="Trebuchet MS"/>
                <a:cs typeface="Trebuchet MS"/>
              </a:rPr>
              <a:t>“</a:t>
            </a:r>
            <a:r>
              <a:rPr sz="7750" b="1" spc="-54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7750" b="1" spc="-6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7750" b="1" spc="-204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7750" b="1" spc="-1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2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7750" b="1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55" dirty="0">
                <a:solidFill>
                  <a:srgbClr val="FFFFFF"/>
                </a:solidFill>
                <a:latin typeface="Trebuchet MS"/>
                <a:cs typeface="Trebuchet MS"/>
              </a:rPr>
              <a:t>CASA-</a:t>
            </a:r>
            <a:r>
              <a:rPr sz="7750" b="1" spc="-1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455" dirty="0">
                <a:solidFill>
                  <a:srgbClr val="FFFFFF"/>
                </a:solidFill>
                <a:latin typeface="Trebuchet MS"/>
                <a:cs typeface="Trebuchet MS"/>
              </a:rPr>
              <a:t>Fighting</a:t>
            </a:r>
            <a:r>
              <a:rPr sz="7750" b="1" spc="-1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47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7750" b="1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750" b="1" spc="-540" dirty="0">
                <a:solidFill>
                  <a:srgbClr val="FFFFFF"/>
                </a:solidFill>
                <a:latin typeface="Trebuchet MS"/>
                <a:cs typeface="Trebuchet MS"/>
              </a:rPr>
              <a:t>Kids”</a:t>
            </a:r>
            <a:endParaRPr sz="7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4571999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3716000" h="10287000">
                  <a:moveTo>
                    <a:pt x="0" y="10286999"/>
                  </a:moveTo>
                  <a:lnTo>
                    <a:pt x="13715998" y="10286999"/>
                  </a:lnTo>
                  <a:lnTo>
                    <a:pt x="13715998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09205C">
                <a:alpha val="71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4572000" cy="10287000"/>
            </a:xfrm>
            <a:custGeom>
              <a:avLst/>
              <a:gdLst/>
              <a:ahLst/>
              <a:cxnLst/>
              <a:rect l="l" t="t" r="r" b="b"/>
              <a:pathLst>
                <a:path w="4572000" h="10287000">
                  <a:moveTo>
                    <a:pt x="4571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4571999" y="0"/>
                  </a:lnTo>
                  <a:lnTo>
                    <a:pt x="457199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5799" y="1104900"/>
              <a:ext cx="876300" cy="76200"/>
            </a:xfrm>
            <a:custGeom>
              <a:avLst/>
              <a:gdLst/>
              <a:ahLst/>
              <a:cxnLst/>
              <a:rect l="l" t="t" r="r" b="b"/>
              <a:pathLst>
                <a:path w="876300" h="76200">
                  <a:moveTo>
                    <a:pt x="876299" y="76199"/>
                  </a:moveTo>
                  <a:lnTo>
                    <a:pt x="0" y="76199"/>
                  </a:lnTo>
                  <a:lnTo>
                    <a:pt x="0" y="0"/>
                  </a:lnTo>
                  <a:lnTo>
                    <a:pt x="876299" y="0"/>
                  </a:lnTo>
                  <a:lnTo>
                    <a:pt x="876299" y="7619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5263" y="2638692"/>
            <a:ext cx="3432810" cy="245554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650"/>
              </a:lnSpc>
              <a:spcBef>
                <a:spcPts val="700"/>
              </a:spcBef>
            </a:pPr>
            <a:r>
              <a:rPr sz="4300" b="1" spc="300" dirty="0">
                <a:solidFill>
                  <a:srgbClr val="FFFFFF"/>
                </a:solidFill>
                <a:latin typeface="Calibri"/>
                <a:cs typeface="Calibri"/>
              </a:rPr>
              <a:t>St</a:t>
            </a:r>
            <a:r>
              <a:rPr sz="4300" b="1" u="heavy" spc="300" dirty="0">
                <a:solidFill>
                  <a:srgbClr val="FFFFFF"/>
                </a:solidFill>
                <a:uFill>
                  <a:solidFill>
                    <a:srgbClr val="1759DA"/>
                  </a:solidFill>
                </a:uFill>
                <a:latin typeface="Calibri"/>
                <a:cs typeface="Calibri"/>
              </a:rPr>
              <a:t>ep</a:t>
            </a:r>
            <a:r>
              <a:rPr sz="4300" b="1" u="none" spc="30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4300" b="1" u="none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u="none" spc="7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4300" b="1" u="none" spc="220" dirty="0">
                <a:solidFill>
                  <a:srgbClr val="FFFFFF"/>
                </a:solidFill>
                <a:latin typeface="Calibri"/>
                <a:cs typeface="Calibri"/>
              </a:rPr>
              <a:t>Creating</a:t>
            </a:r>
            <a:r>
              <a:rPr sz="4300" b="1" u="none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u="none" spc="150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4300" b="1" u="none" spc="165" dirty="0">
                <a:solidFill>
                  <a:srgbClr val="FFFFFF"/>
                </a:solidFill>
                <a:latin typeface="Calibri"/>
                <a:cs typeface="Calibri"/>
              </a:rPr>
              <a:t>Own</a:t>
            </a:r>
            <a:r>
              <a:rPr sz="4300" b="1" u="none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u="none" spc="6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4300" b="1" u="none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u="none" spc="9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4300" b="1" u="none" spc="360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r>
              <a:rPr sz="4300" b="1" u="none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300" b="1" u="none" spc="155" dirty="0">
                <a:solidFill>
                  <a:srgbClr val="FFFFFF"/>
                </a:solidFill>
                <a:latin typeface="Calibri"/>
                <a:cs typeface="Calibri"/>
              </a:rPr>
              <a:t>Event</a:t>
            </a:r>
            <a:endParaRPr sz="43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334000" y="1104899"/>
            <a:ext cx="12001500" cy="3524250"/>
            <a:chOff x="5334000" y="1104899"/>
            <a:chExt cx="12001500" cy="3524250"/>
          </a:xfrm>
        </p:grpSpPr>
        <p:sp>
          <p:nvSpPr>
            <p:cNvPr id="8" name="object 8"/>
            <p:cNvSpPr/>
            <p:nvPr/>
          </p:nvSpPr>
          <p:spPr>
            <a:xfrm>
              <a:off x="5334000" y="1104899"/>
              <a:ext cx="12001500" cy="3524250"/>
            </a:xfrm>
            <a:custGeom>
              <a:avLst/>
              <a:gdLst/>
              <a:ahLst/>
              <a:cxnLst/>
              <a:rect l="l" t="t" r="r" b="b"/>
              <a:pathLst>
                <a:path w="12001500" h="3524250">
                  <a:moveTo>
                    <a:pt x="11830049" y="3524249"/>
                  </a:moveTo>
                  <a:lnTo>
                    <a:pt x="171449" y="3524249"/>
                  </a:lnTo>
                  <a:lnTo>
                    <a:pt x="125871" y="3518125"/>
                  </a:lnTo>
                  <a:lnTo>
                    <a:pt x="84915" y="3500841"/>
                  </a:lnTo>
                  <a:lnTo>
                    <a:pt x="50216" y="3474033"/>
                  </a:lnTo>
                  <a:lnTo>
                    <a:pt x="23407" y="3439333"/>
                  </a:lnTo>
                  <a:lnTo>
                    <a:pt x="6124" y="3398377"/>
                  </a:lnTo>
                  <a:lnTo>
                    <a:pt x="0" y="3352799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1830049" y="0"/>
                  </a:lnTo>
                  <a:lnTo>
                    <a:pt x="11875627" y="6124"/>
                  </a:lnTo>
                  <a:lnTo>
                    <a:pt x="11916583" y="23407"/>
                  </a:lnTo>
                  <a:lnTo>
                    <a:pt x="11951283" y="50216"/>
                  </a:lnTo>
                  <a:lnTo>
                    <a:pt x="11978091" y="84915"/>
                  </a:lnTo>
                  <a:lnTo>
                    <a:pt x="11995374" y="125871"/>
                  </a:lnTo>
                  <a:lnTo>
                    <a:pt x="12001499" y="171449"/>
                  </a:lnTo>
                  <a:lnTo>
                    <a:pt x="12001499" y="3352799"/>
                  </a:lnTo>
                  <a:lnTo>
                    <a:pt x="11995374" y="3398377"/>
                  </a:lnTo>
                  <a:lnTo>
                    <a:pt x="11978091" y="3439333"/>
                  </a:lnTo>
                  <a:lnTo>
                    <a:pt x="11951283" y="3474033"/>
                  </a:lnTo>
                  <a:lnTo>
                    <a:pt x="11916583" y="3500841"/>
                  </a:lnTo>
                  <a:lnTo>
                    <a:pt x="11875627" y="3518125"/>
                  </a:lnTo>
                  <a:lnTo>
                    <a:pt x="11830049" y="35242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4000" y="1104899"/>
              <a:ext cx="114300" cy="3524250"/>
            </a:xfrm>
            <a:custGeom>
              <a:avLst/>
              <a:gdLst/>
              <a:ahLst/>
              <a:cxnLst/>
              <a:rect l="l" t="t" r="r" b="b"/>
              <a:pathLst>
                <a:path w="114300" h="3524250">
                  <a:moveTo>
                    <a:pt x="57886" y="3524101"/>
                  </a:moveTo>
                  <a:lnTo>
                    <a:pt x="56413" y="3524101"/>
                  </a:lnTo>
                  <a:lnTo>
                    <a:pt x="34904" y="3519758"/>
                  </a:lnTo>
                  <a:lnTo>
                    <a:pt x="16738" y="3507511"/>
                  </a:lnTo>
                  <a:lnTo>
                    <a:pt x="4491" y="3489345"/>
                  </a:lnTo>
                  <a:lnTo>
                    <a:pt x="0" y="3467099"/>
                  </a:lnTo>
                  <a:lnTo>
                    <a:pt x="0" y="57150"/>
                  </a:lnTo>
                  <a:lnTo>
                    <a:pt x="4491" y="34904"/>
                  </a:lnTo>
                  <a:lnTo>
                    <a:pt x="16738" y="16738"/>
                  </a:lnTo>
                  <a:lnTo>
                    <a:pt x="34904" y="4491"/>
                  </a:lnTo>
                  <a:lnTo>
                    <a:pt x="57150" y="0"/>
                  </a:lnTo>
                  <a:lnTo>
                    <a:pt x="79395" y="4491"/>
                  </a:lnTo>
                  <a:lnTo>
                    <a:pt x="97561" y="16738"/>
                  </a:lnTo>
                  <a:lnTo>
                    <a:pt x="109808" y="34904"/>
                  </a:lnTo>
                  <a:lnTo>
                    <a:pt x="114300" y="57150"/>
                  </a:lnTo>
                  <a:lnTo>
                    <a:pt x="114300" y="3467099"/>
                  </a:lnTo>
                  <a:lnTo>
                    <a:pt x="109808" y="3489345"/>
                  </a:lnTo>
                  <a:lnTo>
                    <a:pt x="97561" y="3507511"/>
                  </a:lnTo>
                  <a:lnTo>
                    <a:pt x="79395" y="3519758"/>
                  </a:lnTo>
                  <a:lnTo>
                    <a:pt x="57886" y="3524101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91200" y="154304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685800"/>
                  </a:moveTo>
                  <a:lnTo>
                    <a:pt x="296370" y="682669"/>
                  </a:lnTo>
                  <a:lnTo>
                    <a:pt x="251743" y="673551"/>
                  </a:lnTo>
                  <a:lnTo>
                    <a:pt x="209427" y="658853"/>
                  </a:lnTo>
                  <a:lnTo>
                    <a:pt x="169831" y="638984"/>
                  </a:lnTo>
                  <a:lnTo>
                    <a:pt x="133363" y="614352"/>
                  </a:lnTo>
                  <a:lnTo>
                    <a:pt x="100433" y="585366"/>
                  </a:lnTo>
                  <a:lnTo>
                    <a:pt x="71447" y="552435"/>
                  </a:lnTo>
                  <a:lnTo>
                    <a:pt x="46815" y="515968"/>
                  </a:lnTo>
                  <a:lnTo>
                    <a:pt x="26946" y="476372"/>
                  </a:lnTo>
                  <a:lnTo>
                    <a:pt x="12248" y="434056"/>
                  </a:lnTo>
                  <a:lnTo>
                    <a:pt x="3130" y="389429"/>
                  </a:lnTo>
                  <a:lnTo>
                    <a:pt x="0" y="342900"/>
                  </a:lnTo>
                  <a:lnTo>
                    <a:pt x="3130" y="296370"/>
                  </a:lnTo>
                  <a:lnTo>
                    <a:pt x="12248" y="251743"/>
                  </a:lnTo>
                  <a:lnTo>
                    <a:pt x="26946" y="209427"/>
                  </a:lnTo>
                  <a:lnTo>
                    <a:pt x="46815" y="169831"/>
                  </a:lnTo>
                  <a:lnTo>
                    <a:pt x="71447" y="133364"/>
                  </a:lnTo>
                  <a:lnTo>
                    <a:pt x="100433" y="100433"/>
                  </a:lnTo>
                  <a:lnTo>
                    <a:pt x="133363" y="71447"/>
                  </a:lnTo>
                  <a:lnTo>
                    <a:pt x="169831" y="46815"/>
                  </a:lnTo>
                  <a:lnTo>
                    <a:pt x="209427" y="26946"/>
                  </a:lnTo>
                  <a:lnTo>
                    <a:pt x="251743" y="12248"/>
                  </a:lnTo>
                  <a:lnTo>
                    <a:pt x="296370" y="3130"/>
                  </a:lnTo>
                  <a:lnTo>
                    <a:pt x="342900" y="0"/>
                  </a:lnTo>
                  <a:lnTo>
                    <a:pt x="389429" y="3130"/>
                  </a:lnTo>
                  <a:lnTo>
                    <a:pt x="434056" y="12248"/>
                  </a:lnTo>
                  <a:lnTo>
                    <a:pt x="476372" y="26946"/>
                  </a:lnTo>
                  <a:lnTo>
                    <a:pt x="515968" y="46815"/>
                  </a:lnTo>
                  <a:lnTo>
                    <a:pt x="552436" y="71447"/>
                  </a:lnTo>
                  <a:lnTo>
                    <a:pt x="585366" y="100433"/>
                  </a:lnTo>
                  <a:lnTo>
                    <a:pt x="614352" y="133364"/>
                  </a:lnTo>
                  <a:lnTo>
                    <a:pt x="638984" y="169831"/>
                  </a:lnTo>
                  <a:lnTo>
                    <a:pt x="658853" y="209427"/>
                  </a:lnTo>
                  <a:lnTo>
                    <a:pt x="673551" y="251743"/>
                  </a:lnTo>
                  <a:lnTo>
                    <a:pt x="682669" y="296370"/>
                  </a:lnTo>
                  <a:lnTo>
                    <a:pt x="685800" y="342900"/>
                  </a:lnTo>
                  <a:lnTo>
                    <a:pt x="682669" y="389429"/>
                  </a:lnTo>
                  <a:lnTo>
                    <a:pt x="673551" y="434056"/>
                  </a:lnTo>
                  <a:lnTo>
                    <a:pt x="658853" y="476372"/>
                  </a:lnTo>
                  <a:lnTo>
                    <a:pt x="638984" y="515968"/>
                  </a:lnTo>
                  <a:lnTo>
                    <a:pt x="614352" y="552435"/>
                  </a:lnTo>
                  <a:lnTo>
                    <a:pt x="585366" y="585366"/>
                  </a:lnTo>
                  <a:lnTo>
                    <a:pt x="552436" y="614352"/>
                  </a:lnTo>
                  <a:lnTo>
                    <a:pt x="515968" y="638984"/>
                  </a:lnTo>
                  <a:lnTo>
                    <a:pt x="476372" y="658853"/>
                  </a:lnTo>
                  <a:lnTo>
                    <a:pt x="434056" y="673551"/>
                  </a:lnTo>
                  <a:lnTo>
                    <a:pt x="389429" y="682669"/>
                  </a:lnTo>
                  <a:lnTo>
                    <a:pt x="342900" y="685800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026000" y="1630648"/>
            <a:ext cx="21653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2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334000" y="1600200"/>
            <a:ext cx="12001500" cy="6877050"/>
            <a:chOff x="5334000" y="1600200"/>
            <a:chExt cx="12001500" cy="6877050"/>
          </a:xfrm>
        </p:grpSpPr>
        <p:sp>
          <p:nvSpPr>
            <p:cNvPr id="13" name="object 13"/>
            <p:cNvSpPr/>
            <p:nvPr/>
          </p:nvSpPr>
          <p:spPr>
            <a:xfrm>
              <a:off x="6857999" y="1600200"/>
              <a:ext cx="19050" cy="2381250"/>
            </a:xfrm>
            <a:custGeom>
              <a:avLst/>
              <a:gdLst/>
              <a:ahLst/>
              <a:cxnLst/>
              <a:rect l="l" t="t" r="r" b="b"/>
              <a:pathLst>
                <a:path w="19050" h="2381250">
                  <a:moveTo>
                    <a:pt x="19050" y="2381250"/>
                  </a:moveTo>
                  <a:lnTo>
                    <a:pt x="0" y="2381250"/>
                  </a:lnTo>
                  <a:lnTo>
                    <a:pt x="0" y="0"/>
                  </a:lnTo>
                  <a:lnTo>
                    <a:pt x="19050" y="0"/>
                  </a:lnTo>
                  <a:lnTo>
                    <a:pt x="19050" y="2381250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34000" y="4953000"/>
              <a:ext cx="12001500" cy="3524250"/>
            </a:xfrm>
            <a:custGeom>
              <a:avLst/>
              <a:gdLst/>
              <a:ahLst/>
              <a:cxnLst/>
              <a:rect l="l" t="t" r="r" b="b"/>
              <a:pathLst>
                <a:path w="12001500" h="3524250">
                  <a:moveTo>
                    <a:pt x="11830049" y="3524249"/>
                  </a:moveTo>
                  <a:lnTo>
                    <a:pt x="171449" y="3524249"/>
                  </a:lnTo>
                  <a:lnTo>
                    <a:pt x="125871" y="3518125"/>
                  </a:lnTo>
                  <a:lnTo>
                    <a:pt x="84915" y="3500841"/>
                  </a:lnTo>
                  <a:lnTo>
                    <a:pt x="50216" y="3474033"/>
                  </a:lnTo>
                  <a:lnTo>
                    <a:pt x="23407" y="3439333"/>
                  </a:lnTo>
                  <a:lnTo>
                    <a:pt x="6124" y="3398377"/>
                  </a:lnTo>
                  <a:lnTo>
                    <a:pt x="0" y="3352799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7" y="84915"/>
                  </a:lnTo>
                  <a:lnTo>
                    <a:pt x="50216" y="50216"/>
                  </a:lnTo>
                  <a:lnTo>
                    <a:pt x="84915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11830049" y="0"/>
                  </a:lnTo>
                  <a:lnTo>
                    <a:pt x="11875627" y="6124"/>
                  </a:lnTo>
                  <a:lnTo>
                    <a:pt x="11916583" y="23407"/>
                  </a:lnTo>
                  <a:lnTo>
                    <a:pt x="11951283" y="50216"/>
                  </a:lnTo>
                  <a:lnTo>
                    <a:pt x="11978091" y="84915"/>
                  </a:lnTo>
                  <a:lnTo>
                    <a:pt x="11995374" y="125871"/>
                  </a:lnTo>
                  <a:lnTo>
                    <a:pt x="12001499" y="171449"/>
                  </a:lnTo>
                  <a:lnTo>
                    <a:pt x="12001499" y="3352799"/>
                  </a:lnTo>
                  <a:lnTo>
                    <a:pt x="11995374" y="3398377"/>
                  </a:lnTo>
                  <a:lnTo>
                    <a:pt x="11978091" y="3439333"/>
                  </a:lnTo>
                  <a:lnTo>
                    <a:pt x="11951283" y="3474033"/>
                  </a:lnTo>
                  <a:lnTo>
                    <a:pt x="11916583" y="3500841"/>
                  </a:lnTo>
                  <a:lnTo>
                    <a:pt x="11875627" y="3518125"/>
                  </a:lnTo>
                  <a:lnTo>
                    <a:pt x="11830049" y="35242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34000" y="4952999"/>
              <a:ext cx="114300" cy="3524250"/>
            </a:xfrm>
            <a:custGeom>
              <a:avLst/>
              <a:gdLst/>
              <a:ahLst/>
              <a:cxnLst/>
              <a:rect l="l" t="t" r="r" b="b"/>
              <a:pathLst>
                <a:path w="114300" h="3524250">
                  <a:moveTo>
                    <a:pt x="57887" y="3524101"/>
                  </a:moveTo>
                  <a:lnTo>
                    <a:pt x="56412" y="3524101"/>
                  </a:lnTo>
                  <a:lnTo>
                    <a:pt x="34904" y="3519759"/>
                  </a:lnTo>
                  <a:lnTo>
                    <a:pt x="16738" y="3507511"/>
                  </a:lnTo>
                  <a:lnTo>
                    <a:pt x="4491" y="3489345"/>
                  </a:lnTo>
                  <a:lnTo>
                    <a:pt x="0" y="3467100"/>
                  </a:lnTo>
                  <a:lnTo>
                    <a:pt x="0" y="57150"/>
                  </a:lnTo>
                  <a:lnTo>
                    <a:pt x="4491" y="34904"/>
                  </a:lnTo>
                  <a:lnTo>
                    <a:pt x="16738" y="16738"/>
                  </a:lnTo>
                  <a:lnTo>
                    <a:pt x="34904" y="4491"/>
                  </a:lnTo>
                  <a:lnTo>
                    <a:pt x="57150" y="0"/>
                  </a:lnTo>
                  <a:lnTo>
                    <a:pt x="79395" y="4491"/>
                  </a:lnTo>
                  <a:lnTo>
                    <a:pt x="97561" y="16738"/>
                  </a:lnTo>
                  <a:lnTo>
                    <a:pt x="109808" y="34904"/>
                  </a:lnTo>
                  <a:lnTo>
                    <a:pt x="114300" y="57150"/>
                  </a:lnTo>
                  <a:lnTo>
                    <a:pt x="114300" y="3467100"/>
                  </a:lnTo>
                  <a:lnTo>
                    <a:pt x="109808" y="3489345"/>
                  </a:lnTo>
                  <a:lnTo>
                    <a:pt x="97561" y="3507511"/>
                  </a:lnTo>
                  <a:lnTo>
                    <a:pt x="79395" y="3519759"/>
                  </a:lnTo>
                  <a:lnTo>
                    <a:pt x="57887" y="3524101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791200" y="539114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685800"/>
                  </a:moveTo>
                  <a:lnTo>
                    <a:pt x="296370" y="682669"/>
                  </a:lnTo>
                  <a:lnTo>
                    <a:pt x="251743" y="673551"/>
                  </a:lnTo>
                  <a:lnTo>
                    <a:pt x="209427" y="658853"/>
                  </a:lnTo>
                  <a:lnTo>
                    <a:pt x="169831" y="638984"/>
                  </a:lnTo>
                  <a:lnTo>
                    <a:pt x="133363" y="614352"/>
                  </a:lnTo>
                  <a:lnTo>
                    <a:pt x="100433" y="585366"/>
                  </a:lnTo>
                  <a:lnTo>
                    <a:pt x="71447" y="552436"/>
                  </a:lnTo>
                  <a:lnTo>
                    <a:pt x="46815" y="515968"/>
                  </a:lnTo>
                  <a:lnTo>
                    <a:pt x="26946" y="476372"/>
                  </a:lnTo>
                  <a:lnTo>
                    <a:pt x="12248" y="434056"/>
                  </a:lnTo>
                  <a:lnTo>
                    <a:pt x="3130" y="389429"/>
                  </a:lnTo>
                  <a:lnTo>
                    <a:pt x="0" y="342900"/>
                  </a:lnTo>
                  <a:lnTo>
                    <a:pt x="3130" y="296370"/>
                  </a:lnTo>
                  <a:lnTo>
                    <a:pt x="12248" y="251743"/>
                  </a:lnTo>
                  <a:lnTo>
                    <a:pt x="26946" y="209427"/>
                  </a:lnTo>
                  <a:lnTo>
                    <a:pt x="46815" y="169831"/>
                  </a:lnTo>
                  <a:lnTo>
                    <a:pt x="71447" y="133363"/>
                  </a:lnTo>
                  <a:lnTo>
                    <a:pt x="100433" y="100433"/>
                  </a:lnTo>
                  <a:lnTo>
                    <a:pt x="133363" y="71447"/>
                  </a:lnTo>
                  <a:lnTo>
                    <a:pt x="169831" y="46815"/>
                  </a:lnTo>
                  <a:lnTo>
                    <a:pt x="209427" y="26946"/>
                  </a:lnTo>
                  <a:lnTo>
                    <a:pt x="251743" y="12248"/>
                  </a:lnTo>
                  <a:lnTo>
                    <a:pt x="296370" y="3130"/>
                  </a:lnTo>
                  <a:lnTo>
                    <a:pt x="342900" y="0"/>
                  </a:lnTo>
                  <a:lnTo>
                    <a:pt x="389429" y="3130"/>
                  </a:lnTo>
                  <a:lnTo>
                    <a:pt x="434056" y="12248"/>
                  </a:lnTo>
                  <a:lnTo>
                    <a:pt x="476372" y="26946"/>
                  </a:lnTo>
                  <a:lnTo>
                    <a:pt x="515968" y="46815"/>
                  </a:lnTo>
                  <a:lnTo>
                    <a:pt x="552436" y="71447"/>
                  </a:lnTo>
                  <a:lnTo>
                    <a:pt x="585366" y="100433"/>
                  </a:lnTo>
                  <a:lnTo>
                    <a:pt x="614352" y="133363"/>
                  </a:lnTo>
                  <a:lnTo>
                    <a:pt x="638984" y="169831"/>
                  </a:lnTo>
                  <a:lnTo>
                    <a:pt x="658853" y="209427"/>
                  </a:lnTo>
                  <a:lnTo>
                    <a:pt x="673551" y="251743"/>
                  </a:lnTo>
                  <a:lnTo>
                    <a:pt x="682669" y="296370"/>
                  </a:lnTo>
                  <a:lnTo>
                    <a:pt x="685800" y="342900"/>
                  </a:lnTo>
                  <a:lnTo>
                    <a:pt x="682669" y="389429"/>
                  </a:lnTo>
                  <a:lnTo>
                    <a:pt x="673551" y="434056"/>
                  </a:lnTo>
                  <a:lnTo>
                    <a:pt x="658853" y="476372"/>
                  </a:lnTo>
                  <a:lnTo>
                    <a:pt x="638984" y="515968"/>
                  </a:lnTo>
                  <a:lnTo>
                    <a:pt x="614352" y="552436"/>
                  </a:lnTo>
                  <a:lnTo>
                    <a:pt x="585366" y="585366"/>
                  </a:lnTo>
                  <a:lnTo>
                    <a:pt x="552436" y="614352"/>
                  </a:lnTo>
                  <a:lnTo>
                    <a:pt x="515968" y="638984"/>
                  </a:lnTo>
                  <a:lnTo>
                    <a:pt x="476372" y="658853"/>
                  </a:lnTo>
                  <a:lnTo>
                    <a:pt x="434056" y="673551"/>
                  </a:lnTo>
                  <a:lnTo>
                    <a:pt x="389429" y="682669"/>
                  </a:lnTo>
                  <a:lnTo>
                    <a:pt x="342900" y="685800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264400" y="1512002"/>
            <a:ext cx="9505315" cy="207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700"/>
              </a:lnSpc>
              <a:spcBef>
                <a:spcPts val="100"/>
              </a:spcBef>
            </a:pP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1.Create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14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list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current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5" dirty="0">
                <a:solidFill>
                  <a:srgbClr val="09205C"/>
                </a:solidFill>
                <a:latin typeface="Calibri"/>
                <a:cs typeface="Calibri"/>
              </a:rPr>
              <a:t>male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staff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0" dirty="0">
                <a:solidFill>
                  <a:srgbClr val="09205C"/>
                </a:solidFill>
                <a:latin typeface="Calibri"/>
                <a:cs typeface="Calibri"/>
              </a:rPr>
              <a:t>members,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board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0" dirty="0">
                <a:solidFill>
                  <a:srgbClr val="09205C"/>
                </a:solidFill>
                <a:latin typeface="Calibri"/>
                <a:cs typeface="Calibri"/>
              </a:rPr>
              <a:t>members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and </a:t>
            </a:r>
            <a:r>
              <a:rPr sz="2450" spc="85" dirty="0">
                <a:solidFill>
                  <a:srgbClr val="09205C"/>
                </a:solidFill>
                <a:latin typeface="Calibri"/>
                <a:cs typeface="Calibri"/>
              </a:rPr>
              <a:t>advocates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in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your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program;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0" dirty="0">
                <a:solidFill>
                  <a:srgbClr val="09205C"/>
                </a:solidFill>
                <a:latin typeface="Calibri"/>
                <a:cs typeface="Calibri"/>
              </a:rPr>
              <a:t>decide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upon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14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diverse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core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group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5-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9 </a:t>
            </a:r>
            <a:r>
              <a:rPr sz="2450" spc="70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that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you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believe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have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qualities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to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lead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and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grow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Men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35" dirty="0">
                <a:solidFill>
                  <a:srgbClr val="09205C"/>
                </a:solidFill>
                <a:latin typeface="Calibri"/>
                <a:cs typeface="Calibri"/>
              </a:rPr>
              <a:t>CASA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for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your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45" dirty="0">
                <a:solidFill>
                  <a:srgbClr val="09205C"/>
                </a:solidFill>
                <a:latin typeface="Calibri"/>
                <a:cs typeface="Calibri"/>
              </a:rPr>
              <a:t>program.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If</a:t>
            </a:r>
            <a:r>
              <a:rPr sz="2450" spc="-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you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serve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more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than</a:t>
            </a:r>
            <a:r>
              <a:rPr sz="2450" spc="-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one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county,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0" dirty="0">
                <a:solidFill>
                  <a:srgbClr val="09205C"/>
                </a:solidFill>
                <a:latin typeface="Calibri"/>
                <a:cs typeface="Calibri"/>
              </a:rPr>
              <a:t>consider</a:t>
            </a:r>
            <a:r>
              <a:rPr sz="2450" spc="-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including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at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0" dirty="0">
                <a:solidFill>
                  <a:srgbClr val="09205C"/>
                </a:solidFill>
                <a:latin typeface="Calibri"/>
                <a:cs typeface="Calibri"/>
              </a:rPr>
              <a:t>least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one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5" dirty="0">
                <a:solidFill>
                  <a:srgbClr val="09205C"/>
                </a:solidFill>
                <a:latin typeface="Calibri"/>
                <a:cs typeface="Calibri"/>
              </a:rPr>
              <a:t>male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from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10" dirty="0">
                <a:solidFill>
                  <a:srgbClr val="09205C"/>
                </a:solidFill>
                <a:latin typeface="Calibri"/>
                <a:cs typeface="Calibri"/>
              </a:rPr>
              <a:t>each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county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you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45" dirty="0">
                <a:solidFill>
                  <a:srgbClr val="09205C"/>
                </a:solidFill>
                <a:latin typeface="Calibri"/>
                <a:cs typeface="Calibri"/>
              </a:rPr>
              <a:t>serve.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26000" y="5478747"/>
            <a:ext cx="216535" cy="4540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b="1" spc="2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333999" y="5448300"/>
            <a:ext cx="12001500" cy="4286250"/>
            <a:chOff x="5333999" y="5448300"/>
            <a:chExt cx="12001500" cy="4286250"/>
          </a:xfrm>
        </p:grpSpPr>
        <p:sp>
          <p:nvSpPr>
            <p:cNvPr id="20" name="object 20"/>
            <p:cNvSpPr/>
            <p:nvPr/>
          </p:nvSpPr>
          <p:spPr>
            <a:xfrm>
              <a:off x="6857999" y="5448300"/>
              <a:ext cx="19050" cy="2381250"/>
            </a:xfrm>
            <a:custGeom>
              <a:avLst/>
              <a:gdLst/>
              <a:ahLst/>
              <a:cxnLst/>
              <a:rect l="l" t="t" r="r" b="b"/>
              <a:pathLst>
                <a:path w="19050" h="2381250">
                  <a:moveTo>
                    <a:pt x="19050" y="2381250"/>
                  </a:moveTo>
                  <a:lnTo>
                    <a:pt x="0" y="2381250"/>
                  </a:lnTo>
                  <a:lnTo>
                    <a:pt x="0" y="0"/>
                  </a:lnTo>
                  <a:lnTo>
                    <a:pt x="19050" y="0"/>
                  </a:lnTo>
                  <a:lnTo>
                    <a:pt x="19050" y="2381250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33999" y="9696450"/>
              <a:ext cx="12001500" cy="38100"/>
            </a:xfrm>
            <a:custGeom>
              <a:avLst/>
              <a:gdLst/>
              <a:ahLst/>
              <a:cxnLst/>
              <a:rect l="l" t="t" r="r" b="b"/>
              <a:pathLst>
                <a:path w="12001500" h="38100">
                  <a:moveTo>
                    <a:pt x="12001499" y="38099"/>
                  </a:moveTo>
                  <a:lnTo>
                    <a:pt x="0" y="38099"/>
                  </a:lnTo>
                  <a:lnTo>
                    <a:pt x="0" y="0"/>
                  </a:lnTo>
                  <a:lnTo>
                    <a:pt x="12001499" y="0"/>
                  </a:lnTo>
                  <a:lnTo>
                    <a:pt x="12001499" y="3809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264400" y="5360101"/>
            <a:ext cx="9380220" cy="207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700"/>
              </a:lnSpc>
              <a:spcBef>
                <a:spcPts val="100"/>
              </a:spcBef>
            </a:pPr>
            <a:r>
              <a:rPr sz="2450" spc="65" dirty="0">
                <a:solidFill>
                  <a:srgbClr val="09205C"/>
                </a:solidFill>
                <a:latin typeface="Calibri"/>
                <a:cs typeface="Calibri"/>
              </a:rPr>
              <a:t>2.</a:t>
            </a:r>
            <a:r>
              <a:rPr sz="245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Invite</a:t>
            </a:r>
            <a:r>
              <a:rPr sz="2450" spc="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your</a:t>
            </a:r>
            <a:r>
              <a:rPr sz="245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5" dirty="0">
                <a:solidFill>
                  <a:srgbClr val="09205C"/>
                </a:solidFill>
                <a:latin typeface="Calibri"/>
                <a:cs typeface="Calibri"/>
              </a:rPr>
              <a:t>selected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core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group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to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attend</a:t>
            </a:r>
            <a:r>
              <a:rPr sz="245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14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learning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event</a:t>
            </a:r>
            <a:r>
              <a:rPr sz="245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0" dirty="0">
                <a:solidFill>
                  <a:srgbClr val="09205C"/>
                </a:solidFill>
                <a:latin typeface="Calibri"/>
                <a:cs typeface="Calibri"/>
              </a:rPr>
              <a:t>about</a:t>
            </a:r>
            <a:r>
              <a:rPr sz="2450" spc="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-25" dirty="0">
                <a:solidFill>
                  <a:srgbClr val="09205C"/>
                </a:solidFill>
                <a:latin typeface="Calibri"/>
                <a:cs typeface="Calibri"/>
              </a:rPr>
              <a:t>Men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40" dirty="0">
                <a:solidFill>
                  <a:srgbClr val="09205C"/>
                </a:solidFill>
                <a:latin typeface="Calibri"/>
                <a:cs typeface="Calibri"/>
              </a:rPr>
              <a:t>CASA.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20" dirty="0">
                <a:solidFill>
                  <a:srgbClr val="09205C"/>
                </a:solidFill>
                <a:latin typeface="Calibri"/>
                <a:cs typeface="Calibri"/>
              </a:rPr>
              <a:t>Once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final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core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group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25" dirty="0">
                <a:solidFill>
                  <a:srgbClr val="09205C"/>
                </a:solidFill>
                <a:latin typeface="Calibri"/>
                <a:cs typeface="Calibri"/>
              </a:rPr>
              <a:t>has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been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0" dirty="0">
                <a:solidFill>
                  <a:srgbClr val="09205C"/>
                </a:solidFill>
                <a:latin typeface="Calibri"/>
                <a:cs typeface="Calibri"/>
              </a:rPr>
              <a:t>established,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define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roles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within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group.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5" dirty="0">
                <a:solidFill>
                  <a:srgbClr val="09205C"/>
                </a:solidFill>
                <a:latin typeface="Calibri"/>
                <a:cs typeface="Calibri"/>
              </a:rPr>
              <a:t>male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55" dirty="0">
                <a:solidFill>
                  <a:srgbClr val="09205C"/>
                </a:solidFill>
                <a:latin typeface="Calibri"/>
                <a:cs typeface="Calibri"/>
              </a:rPr>
              <a:t>CASA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staff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member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(or</a:t>
            </a:r>
            <a:r>
              <a:rPr sz="245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09205C"/>
                </a:solidFill>
                <a:latin typeface="Calibri"/>
                <a:cs typeface="Calibri"/>
              </a:rPr>
              <a:t>designate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an experienced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85" dirty="0">
                <a:solidFill>
                  <a:srgbClr val="09205C"/>
                </a:solidFill>
                <a:latin typeface="Calibri"/>
                <a:cs typeface="Calibri"/>
              </a:rPr>
              <a:t>male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55" dirty="0">
                <a:solidFill>
                  <a:srgbClr val="09205C"/>
                </a:solidFill>
                <a:latin typeface="Calibri"/>
                <a:cs typeface="Calibri"/>
              </a:rPr>
              <a:t>CASA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volunteer)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30" dirty="0">
                <a:solidFill>
                  <a:srgbClr val="09205C"/>
                </a:solidFill>
                <a:latin typeface="Calibri"/>
                <a:cs typeface="Calibri"/>
              </a:rPr>
              <a:t>can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serve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165" dirty="0">
                <a:solidFill>
                  <a:srgbClr val="09205C"/>
                </a:solidFill>
                <a:latin typeface="Calibri"/>
                <a:cs typeface="Calibri"/>
              </a:rPr>
              <a:t>as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0" dirty="0">
                <a:solidFill>
                  <a:srgbClr val="09205C"/>
                </a:solidFill>
                <a:latin typeface="Calibri"/>
                <a:cs typeface="Calibri"/>
              </a:rPr>
              <a:t>liaison</a:t>
            </a:r>
            <a:r>
              <a:rPr sz="2450" spc="-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9205C"/>
                </a:solidFill>
                <a:latin typeface="Calibri"/>
                <a:cs typeface="Calibri"/>
              </a:rPr>
              <a:t>between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group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75" dirty="0">
                <a:solidFill>
                  <a:srgbClr val="09205C"/>
                </a:solidFill>
                <a:latin typeface="Calibri"/>
                <a:cs typeface="Calibri"/>
              </a:rPr>
              <a:t>and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450" spc="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55" dirty="0">
                <a:solidFill>
                  <a:srgbClr val="09205C"/>
                </a:solidFill>
                <a:latin typeface="Calibri"/>
                <a:cs typeface="Calibri"/>
              </a:rPr>
              <a:t>Executive</a:t>
            </a:r>
            <a:r>
              <a:rPr sz="2450" spc="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450" spc="40" dirty="0">
                <a:solidFill>
                  <a:srgbClr val="09205C"/>
                </a:solidFill>
                <a:latin typeface="Calibri"/>
                <a:cs typeface="Calibri"/>
              </a:rPr>
              <a:t>Director.</a:t>
            </a:r>
            <a:endParaRPr sz="24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191250" cy="10287000"/>
            <a:chOff x="0" y="0"/>
            <a:chExt cx="619125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334000" cy="10287000"/>
            </a:xfrm>
            <a:custGeom>
              <a:avLst/>
              <a:gdLst/>
              <a:ahLst/>
              <a:cxnLst/>
              <a:rect l="l" t="t" r="r" b="b"/>
              <a:pathLst>
                <a:path w="5334000" h="10287000">
                  <a:moveTo>
                    <a:pt x="5333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5333999" y="0"/>
                  </a:lnTo>
                  <a:lnTo>
                    <a:pt x="533399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667250" y="1142999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761999" y="1523999"/>
                  </a:moveTo>
                  <a:lnTo>
                    <a:pt x="713809" y="1522500"/>
                  </a:lnTo>
                  <a:lnTo>
                    <a:pt x="666416" y="1518062"/>
                  </a:lnTo>
                  <a:lnTo>
                    <a:pt x="619908" y="1510775"/>
                  </a:lnTo>
                  <a:lnTo>
                    <a:pt x="574375" y="1500727"/>
                  </a:lnTo>
                  <a:lnTo>
                    <a:pt x="529907" y="1488009"/>
                  </a:lnTo>
                  <a:lnTo>
                    <a:pt x="486592" y="1472708"/>
                  </a:lnTo>
                  <a:lnTo>
                    <a:pt x="444520" y="1454915"/>
                  </a:lnTo>
                  <a:lnTo>
                    <a:pt x="403779" y="1434719"/>
                  </a:lnTo>
                  <a:lnTo>
                    <a:pt x="364461" y="1412209"/>
                  </a:lnTo>
                  <a:lnTo>
                    <a:pt x="326652" y="1387474"/>
                  </a:lnTo>
                  <a:lnTo>
                    <a:pt x="290444" y="1360604"/>
                  </a:lnTo>
                  <a:lnTo>
                    <a:pt x="255925" y="1331688"/>
                  </a:lnTo>
                  <a:lnTo>
                    <a:pt x="223184" y="1300815"/>
                  </a:lnTo>
                  <a:lnTo>
                    <a:pt x="192311" y="1268074"/>
                  </a:lnTo>
                  <a:lnTo>
                    <a:pt x="163395" y="1233555"/>
                  </a:lnTo>
                  <a:lnTo>
                    <a:pt x="136524" y="1197346"/>
                  </a:lnTo>
                  <a:lnTo>
                    <a:pt x="111790" y="1159538"/>
                  </a:lnTo>
                  <a:lnTo>
                    <a:pt x="89280" y="1120219"/>
                  </a:lnTo>
                  <a:lnTo>
                    <a:pt x="69084" y="1079479"/>
                  </a:lnTo>
                  <a:lnTo>
                    <a:pt x="51291" y="1037407"/>
                  </a:lnTo>
                  <a:lnTo>
                    <a:pt x="35990" y="994092"/>
                  </a:lnTo>
                  <a:lnTo>
                    <a:pt x="23272" y="949624"/>
                  </a:lnTo>
                  <a:lnTo>
                    <a:pt x="13224" y="904091"/>
                  </a:lnTo>
                  <a:lnTo>
                    <a:pt x="5937" y="857583"/>
                  </a:lnTo>
                  <a:lnTo>
                    <a:pt x="1499" y="810190"/>
                  </a:lnTo>
                  <a:lnTo>
                    <a:pt x="0" y="761999"/>
                  </a:lnTo>
                  <a:lnTo>
                    <a:pt x="1499" y="713809"/>
                  </a:lnTo>
                  <a:lnTo>
                    <a:pt x="5937" y="666416"/>
                  </a:lnTo>
                  <a:lnTo>
                    <a:pt x="13224" y="619908"/>
                  </a:lnTo>
                  <a:lnTo>
                    <a:pt x="23272" y="574375"/>
                  </a:lnTo>
                  <a:lnTo>
                    <a:pt x="35990" y="529907"/>
                  </a:lnTo>
                  <a:lnTo>
                    <a:pt x="51291" y="486592"/>
                  </a:lnTo>
                  <a:lnTo>
                    <a:pt x="69084" y="444520"/>
                  </a:lnTo>
                  <a:lnTo>
                    <a:pt x="89280" y="403779"/>
                  </a:lnTo>
                  <a:lnTo>
                    <a:pt x="111790" y="364461"/>
                  </a:lnTo>
                  <a:lnTo>
                    <a:pt x="136524" y="326652"/>
                  </a:lnTo>
                  <a:lnTo>
                    <a:pt x="163395" y="290444"/>
                  </a:lnTo>
                  <a:lnTo>
                    <a:pt x="192311" y="255925"/>
                  </a:lnTo>
                  <a:lnTo>
                    <a:pt x="223184" y="223184"/>
                  </a:lnTo>
                  <a:lnTo>
                    <a:pt x="255925" y="192311"/>
                  </a:lnTo>
                  <a:lnTo>
                    <a:pt x="290444" y="163395"/>
                  </a:lnTo>
                  <a:lnTo>
                    <a:pt x="326652" y="136524"/>
                  </a:lnTo>
                  <a:lnTo>
                    <a:pt x="364461" y="111790"/>
                  </a:lnTo>
                  <a:lnTo>
                    <a:pt x="403779" y="89280"/>
                  </a:lnTo>
                  <a:lnTo>
                    <a:pt x="444520" y="69084"/>
                  </a:lnTo>
                  <a:lnTo>
                    <a:pt x="486592" y="51291"/>
                  </a:lnTo>
                  <a:lnTo>
                    <a:pt x="529907" y="35990"/>
                  </a:lnTo>
                  <a:lnTo>
                    <a:pt x="574375" y="23272"/>
                  </a:lnTo>
                  <a:lnTo>
                    <a:pt x="619908" y="13224"/>
                  </a:lnTo>
                  <a:lnTo>
                    <a:pt x="666416" y="5937"/>
                  </a:lnTo>
                  <a:lnTo>
                    <a:pt x="713809" y="1499"/>
                  </a:lnTo>
                  <a:lnTo>
                    <a:pt x="761999" y="0"/>
                  </a:lnTo>
                  <a:lnTo>
                    <a:pt x="810190" y="1499"/>
                  </a:lnTo>
                  <a:lnTo>
                    <a:pt x="857583" y="5937"/>
                  </a:lnTo>
                  <a:lnTo>
                    <a:pt x="904091" y="13224"/>
                  </a:lnTo>
                  <a:lnTo>
                    <a:pt x="949624" y="23272"/>
                  </a:lnTo>
                  <a:lnTo>
                    <a:pt x="994092" y="35990"/>
                  </a:lnTo>
                  <a:lnTo>
                    <a:pt x="1037407" y="51291"/>
                  </a:lnTo>
                  <a:lnTo>
                    <a:pt x="1079479" y="69084"/>
                  </a:lnTo>
                  <a:lnTo>
                    <a:pt x="1120219" y="89280"/>
                  </a:lnTo>
                  <a:lnTo>
                    <a:pt x="1159538" y="111790"/>
                  </a:lnTo>
                  <a:lnTo>
                    <a:pt x="1197346" y="136524"/>
                  </a:lnTo>
                  <a:lnTo>
                    <a:pt x="1233555" y="163395"/>
                  </a:lnTo>
                  <a:lnTo>
                    <a:pt x="1268074" y="192311"/>
                  </a:lnTo>
                  <a:lnTo>
                    <a:pt x="1300815" y="223184"/>
                  </a:lnTo>
                  <a:lnTo>
                    <a:pt x="1331688" y="255925"/>
                  </a:lnTo>
                  <a:lnTo>
                    <a:pt x="1360604" y="290444"/>
                  </a:lnTo>
                  <a:lnTo>
                    <a:pt x="1387474" y="326652"/>
                  </a:lnTo>
                  <a:lnTo>
                    <a:pt x="1412209" y="364461"/>
                  </a:lnTo>
                  <a:lnTo>
                    <a:pt x="1434719" y="403779"/>
                  </a:lnTo>
                  <a:lnTo>
                    <a:pt x="1454915" y="444520"/>
                  </a:lnTo>
                  <a:lnTo>
                    <a:pt x="1472708" y="486592"/>
                  </a:lnTo>
                  <a:lnTo>
                    <a:pt x="1488009" y="529907"/>
                  </a:lnTo>
                  <a:lnTo>
                    <a:pt x="1500727" y="574375"/>
                  </a:lnTo>
                  <a:lnTo>
                    <a:pt x="1510775" y="619908"/>
                  </a:lnTo>
                  <a:lnTo>
                    <a:pt x="1518062" y="666416"/>
                  </a:lnTo>
                  <a:lnTo>
                    <a:pt x="1522500" y="713809"/>
                  </a:lnTo>
                  <a:lnTo>
                    <a:pt x="1523999" y="761999"/>
                  </a:lnTo>
                  <a:lnTo>
                    <a:pt x="1522500" y="810190"/>
                  </a:lnTo>
                  <a:lnTo>
                    <a:pt x="1518062" y="857583"/>
                  </a:lnTo>
                  <a:lnTo>
                    <a:pt x="1510775" y="904091"/>
                  </a:lnTo>
                  <a:lnTo>
                    <a:pt x="1500727" y="949624"/>
                  </a:lnTo>
                  <a:lnTo>
                    <a:pt x="1488009" y="994092"/>
                  </a:lnTo>
                  <a:lnTo>
                    <a:pt x="1472708" y="1037407"/>
                  </a:lnTo>
                  <a:lnTo>
                    <a:pt x="1454915" y="1079479"/>
                  </a:lnTo>
                  <a:lnTo>
                    <a:pt x="1434719" y="1120219"/>
                  </a:lnTo>
                  <a:lnTo>
                    <a:pt x="1412209" y="1159538"/>
                  </a:lnTo>
                  <a:lnTo>
                    <a:pt x="1387474" y="1197346"/>
                  </a:lnTo>
                  <a:lnTo>
                    <a:pt x="1360604" y="1233555"/>
                  </a:lnTo>
                  <a:lnTo>
                    <a:pt x="1331688" y="1268074"/>
                  </a:lnTo>
                  <a:lnTo>
                    <a:pt x="1300815" y="1300815"/>
                  </a:lnTo>
                  <a:lnTo>
                    <a:pt x="1268074" y="1331688"/>
                  </a:lnTo>
                  <a:lnTo>
                    <a:pt x="1233555" y="1360604"/>
                  </a:lnTo>
                  <a:lnTo>
                    <a:pt x="1197346" y="1387474"/>
                  </a:lnTo>
                  <a:lnTo>
                    <a:pt x="1159538" y="1412209"/>
                  </a:lnTo>
                  <a:lnTo>
                    <a:pt x="1120219" y="1434719"/>
                  </a:lnTo>
                  <a:lnTo>
                    <a:pt x="1079479" y="1454915"/>
                  </a:lnTo>
                  <a:lnTo>
                    <a:pt x="1037407" y="1472708"/>
                  </a:lnTo>
                  <a:lnTo>
                    <a:pt x="994092" y="1488009"/>
                  </a:lnTo>
                  <a:lnTo>
                    <a:pt x="949624" y="1500727"/>
                  </a:lnTo>
                  <a:lnTo>
                    <a:pt x="904091" y="1510775"/>
                  </a:lnTo>
                  <a:lnTo>
                    <a:pt x="857583" y="1518062"/>
                  </a:lnTo>
                  <a:lnTo>
                    <a:pt x="810190" y="1522500"/>
                  </a:lnTo>
                  <a:lnTo>
                    <a:pt x="761999" y="1523999"/>
                  </a:lnTo>
                  <a:close/>
                </a:path>
              </a:pathLst>
            </a:custGeom>
            <a:solidFill>
              <a:srgbClr val="D9363D">
                <a:alpha val="9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95749" y="7429500"/>
              <a:ext cx="2095500" cy="2095500"/>
            </a:xfrm>
            <a:custGeom>
              <a:avLst/>
              <a:gdLst/>
              <a:ahLst/>
              <a:cxnLst/>
              <a:rect l="l" t="t" r="r" b="b"/>
              <a:pathLst>
                <a:path w="2095500" h="2095500">
                  <a:moveTo>
                    <a:pt x="1047749" y="2095499"/>
                  </a:moveTo>
                  <a:lnTo>
                    <a:pt x="999789" y="2094421"/>
                  </a:lnTo>
                  <a:lnTo>
                    <a:pt x="952383" y="2091218"/>
                  </a:lnTo>
                  <a:lnTo>
                    <a:pt x="905576" y="2085935"/>
                  </a:lnTo>
                  <a:lnTo>
                    <a:pt x="859415" y="2078619"/>
                  </a:lnTo>
                  <a:lnTo>
                    <a:pt x="813946" y="2069316"/>
                  </a:lnTo>
                  <a:lnTo>
                    <a:pt x="769216" y="2058073"/>
                  </a:lnTo>
                  <a:lnTo>
                    <a:pt x="725270" y="2044935"/>
                  </a:lnTo>
                  <a:lnTo>
                    <a:pt x="682156" y="2029950"/>
                  </a:lnTo>
                  <a:lnTo>
                    <a:pt x="639918" y="2013162"/>
                  </a:lnTo>
                  <a:lnTo>
                    <a:pt x="598604" y="1994619"/>
                  </a:lnTo>
                  <a:lnTo>
                    <a:pt x="558259" y="1974366"/>
                  </a:lnTo>
                  <a:lnTo>
                    <a:pt x="518930" y="1952451"/>
                  </a:lnTo>
                  <a:lnTo>
                    <a:pt x="480663" y="1928918"/>
                  </a:lnTo>
                  <a:lnTo>
                    <a:pt x="443505" y="1903815"/>
                  </a:lnTo>
                  <a:lnTo>
                    <a:pt x="407501" y="1877188"/>
                  </a:lnTo>
                  <a:lnTo>
                    <a:pt x="372697" y="1849082"/>
                  </a:lnTo>
                  <a:lnTo>
                    <a:pt x="339141" y="1819544"/>
                  </a:lnTo>
                  <a:lnTo>
                    <a:pt x="306878" y="1788621"/>
                  </a:lnTo>
                  <a:lnTo>
                    <a:pt x="275955" y="1756358"/>
                  </a:lnTo>
                  <a:lnTo>
                    <a:pt x="246417" y="1722801"/>
                  </a:lnTo>
                  <a:lnTo>
                    <a:pt x="218311" y="1687998"/>
                  </a:lnTo>
                  <a:lnTo>
                    <a:pt x="191684" y="1651994"/>
                  </a:lnTo>
                  <a:lnTo>
                    <a:pt x="166581" y="1614836"/>
                  </a:lnTo>
                  <a:lnTo>
                    <a:pt x="143048" y="1576569"/>
                  </a:lnTo>
                  <a:lnTo>
                    <a:pt x="121132" y="1537240"/>
                  </a:lnTo>
                  <a:lnTo>
                    <a:pt x="100880" y="1496895"/>
                  </a:lnTo>
                  <a:lnTo>
                    <a:pt x="82337" y="1455581"/>
                  </a:lnTo>
                  <a:lnTo>
                    <a:pt x="65549" y="1413343"/>
                  </a:lnTo>
                  <a:lnTo>
                    <a:pt x="50564" y="1370229"/>
                  </a:lnTo>
                  <a:lnTo>
                    <a:pt x="37426" y="1326283"/>
                  </a:lnTo>
                  <a:lnTo>
                    <a:pt x="26183" y="1281553"/>
                  </a:lnTo>
                  <a:lnTo>
                    <a:pt x="16880" y="1236084"/>
                  </a:lnTo>
                  <a:lnTo>
                    <a:pt x="9564" y="1189923"/>
                  </a:lnTo>
                  <a:lnTo>
                    <a:pt x="4281" y="1143116"/>
                  </a:lnTo>
                  <a:lnTo>
                    <a:pt x="1078" y="1095709"/>
                  </a:lnTo>
                  <a:lnTo>
                    <a:pt x="0" y="1047749"/>
                  </a:lnTo>
                  <a:lnTo>
                    <a:pt x="1078" y="999789"/>
                  </a:lnTo>
                  <a:lnTo>
                    <a:pt x="4281" y="952383"/>
                  </a:lnTo>
                  <a:lnTo>
                    <a:pt x="9564" y="905576"/>
                  </a:lnTo>
                  <a:lnTo>
                    <a:pt x="16880" y="859415"/>
                  </a:lnTo>
                  <a:lnTo>
                    <a:pt x="26183" y="813946"/>
                  </a:lnTo>
                  <a:lnTo>
                    <a:pt x="37426" y="769216"/>
                  </a:lnTo>
                  <a:lnTo>
                    <a:pt x="50564" y="725270"/>
                  </a:lnTo>
                  <a:lnTo>
                    <a:pt x="65549" y="682156"/>
                  </a:lnTo>
                  <a:lnTo>
                    <a:pt x="82337" y="639918"/>
                  </a:lnTo>
                  <a:lnTo>
                    <a:pt x="100880" y="598604"/>
                  </a:lnTo>
                  <a:lnTo>
                    <a:pt x="121132" y="558259"/>
                  </a:lnTo>
                  <a:lnTo>
                    <a:pt x="143048" y="518930"/>
                  </a:lnTo>
                  <a:lnTo>
                    <a:pt x="166581" y="480663"/>
                  </a:lnTo>
                  <a:lnTo>
                    <a:pt x="191684" y="443505"/>
                  </a:lnTo>
                  <a:lnTo>
                    <a:pt x="218311" y="407501"/>
                  </a:lnTo>
                  <a:lnTo>
                    <a:pt x="246417" y="372697"/>
                  </a:lnTo>
                  <a:lnTo>
                    <a:pt x="275955" y="339141"/>
                  </a:lnTo>
                  <a:lnTo>
                    <a:pt x="306878" y="306878"/>
                  </a:lnTo>
                  <a:lnTo>
                    <a:pt x="339141" y="275955"/>
                  </a:lnTo>
                  <a:lnTo>
                    <a:pt x="372697" y="246417"/>
                  </a:lnTo>
                  <a:lnTo>
                    <a:pt x="407501" y="218311"/>
                  </a:lnTo>
                  <a:lnTo>
                    <a:pt x="443505" y="191684"/>
                  </a:lnTo>
                  <a:lnTo>
                    <a:pt x="480663" y="166581"/>
                  </a:lnTo>
                  <a:lnTo>
                    <a:pt x="518930" y="143048"/>
                  </a:lnTo>
                  <a:lnTo>
                    <a:pt x="558259" y="121132"/>
                  </a:lnTo>
                  <a:lnTo>
                    <a:pt x="598604" y="100880"/>
                  </a:lnTo>
                  <a:lnTo>
                    <a:pt x="639918" y="82337"/>
                  </a:lnTo>
                  <a:lnTo>
                    <a:pt x="682156" y="65549"/>
                  </a:lnTo>
                  <a:lnTo>
                    <a:pt x="725270" y="50564"/>
                  </a:lnTo>
                  <a:lnTo>
                    <a:pt x="769216" y="37426"/>
                  </a:lnTo>
                  <a:lnTo>
                    <a:pt x="813946" y="26183"/>
                  </a:lnTo>
                  <a:lnTo>
                    <a:pt x="859415" y="16880"/>
                  </a:lnTo>
                  <a:lnTo>
                    <a:pt x="905576" y="9564"/>
                  </a:lnTo>
                  <a:lnTo>
                    <a:pt x="952383" y="4281"/>
                  </a:lnTo>
                  <a:lnTo>
                    <a:pt x="999789" y="1078"/>
                  </a:lnTo>
                  <a:lnTo>
                    <a:pt x="1047749" y="0"/>
                  </a:lnTo>
                  <a:lnTo>
                    <a:pt x="1095709" y="1078"/>
                  </a:lnTo>
                  <a:lnTo>
                    <a:pt x="1143116" y="4281"/>
                  </a:lnTo>
                  <a:lnTo>
                    <a:pt x="1189923" y="9564"/>
                  </a:lnTo>
                  <a:lnTo>
                    <a:pt x="1236084" y="16880"/>
                  </a:lnTo>
                  <a:lnTo>
                    <a:pt x="1281553" y="26183"/>
                  </a:lnTo>
                  <a:lnTo>
                    <a:pt x="1326283" y="37426"/>
                  </a:lnTo>
                  <a:lnTo>
                    <a:pt x="1370229" y="50564"/>
                  </a:lnTo>
                  <a:lnTo>
                    <a:pt x="1413343" y="65549"/>
                  </a:lnTo>
                  <a:lnTo>
                    <a:pt x="1455581" y="82337"/>
                  </a:lnTo>
                  <a:lnTo>
                    <a:pt x="1496895" y="100880"/>
                  </a:lnTo>
                  <a:lnTo>
                    <a:pt x="1537240" y="121132"/>
                  </a:lnTo>
                  <a:lnTo>
                    <a:pt x="1576569" y="143048"/>
                  </a:lnTo>
                  <a:lnTo>
                    <a:pt x="1614836" y="166581"/>
                  </a:lnTo>
                  <a:lnTo>
                    <a:pt x="1651994" y="191684"/>
                  </a:lnTo>
                  <a:lnTo>
                    <a:pt x="1687998" y="218311"/>
                  </a:lnTo>
                  <a:lnTo>
                    <a:pt x="1722801" y="246417"/>
                  </a:lnTo>
                  <a:lnTo>
                    <a:pt x="1756358" y="275955"/>
                  </a:lnTo>
                  <a:lnTo>
                    <a:pt x="1788621" y="306878"/>
                  </a:lnTo>
                  <a:lnTo>
                    <a:pt x="1819544" y="339141"/>
                  </a:lnTo>
                  <a:lnTo>
                    <a:pt x="1849082" y="372697"/>
                  </a:lnTo>
                  <a:lnTo>
                    <a:pt x="1877188" y="407501"/>
                  </a:lnTo>
                  <a:lnTo>
                    <a:pt x="1903815" y="443505"/>
                  </a:lnTo>
                  <a:lnTo>
                    <a:pt x="1928918" y="480663"/>
                  </a:lnTo>
                  <a:lnTo>
                    <a:pt x="1952451" y="518930"/>
                  </a:lnTo>
                  <a:lnTo>
                    <a:pt x="1974366" y="558259"/>
                  </a:lnTo>
                  <a:lnTo>
                    <a:pt x="1994619" y="598604"/>
                  </a:lnTo>
                  <a:lnTo>
                    <a:pt x="2013162" y="639918"/>
                  </a:lnTo>
                  <a:lnTo>
                    <a:pt x="2029950" y="682156"/>
                  </a:lnTo>
                  <a:lnTo>
                    <a:pt x="2044935" y="725270"/>
                  </a:lnTo>
                  <a:lnTo>
                    <a:pt x="2058073" y="769216"/>
                  </a:lnTo>
                  <a:lnTo>
                    <a:pt x="2069316" y="813946"/>
                  </a:lnTo>
                  <a:lnTo>
                    <a:pt x="2078619" y="859415"/>
                  </a:lnTo>
                  <a:lnTo>
                    <a:pt x="2085935" y="905576"/>
                  </a:lnTo>
                  <a:lnTo>
                    <a:pt x="2091218" y="952383"/>
                  </a:lnTo>
                  <a:lnTo>
                    <a:pt x="2094421" y="999789"/>
                  </a:lnTo>
                  <a:lnTo>
                    <a:pt x="2095499" y="1047749"/>
                  </a:lnTo>
                  <a:lnTo>
                    <a:pt x="2094421" y="1095709"/>
                  </a:lnTo>
                  <a:lnTo>
                    <a:pt x="2091218" y="1143116"/>
                  </a:lnTo>
                  <a:lnTo>
                    <a:pt x="2085935" y="1189923"/>
                  </a:lnTo>
                  <a:lnTo>
                    <a:pt x="2078619" y="1236084"/>
                  </a:lnTo>
                  <a:lnTo>
                    <a:pt x="2069316" y="1281553"/>
                  </a:lnTo>
                  <a:lnTo>
                    <a:pt x="2058073" y="1326283"/>
                  </a:lnTo>
                  <a:lnTo>
                    <a:pt x="2044935" y="1370229"/>
                  </a:lnTo>
                  <a:lnTo>
                    <a:pt x="2029950" y="1413343"/>
                  </a:lnTo>
                  <a:lnTo>
                    <a:pt x="2013162" y="1455581"/>
                  </a:lnTo>
                  <a:lnTo>
                    <a:pt x="1994619" y="1496895"/>
                  </a:lnTo>
                  <a:lnTo>
                    <a:pt x="1974366" y="1537240"/>
                  </a:lnTo>
                  <a:lnTo>
                    <a:pt x="1952451" y="1576569"/>
                  </a:lnTo>
                  <a:lnTo>
                    <a:pt x="1928918" y="1614836"/>
                  </a:lnTo>
                  <a:lnTo>
                    <a:pt x="1903815" y="1651994"/>
                  </a:lnTo>
                  <a:lnTo>
                    <a:pt x="1877188" y="1687998"/>
                  </a:lnTo>
                  <a:lnTo>
                    <a:pt x="1849082" y="1722801"/>
                  </a:lnTo>
                  <a:lnTo>
                    <a:pt x="1819544" y="1756358"/>
                  </a:lnTo>
                  <a:lnTo>
                    <a:pt x="1788621" y="1788621"/>
                  </a:lnTo>
                  <a:lnTo>
                    <a:pt x="1756358" y="1819544"/>
                  </a:lnTo>
                  <a:lnTo>
                    <a:pt x="1722801" y="1849082"/>
                  </a:lnTo>
                  <a:lnTo>
                    <a:pt x="1687998" y="1877188"/>
                  </a:lnTo>
                  <a:lnTo>
                    <a:pt x="1651994" y="1903815"/>
                  </a:lnTo>
                  <a:lnTo>
                    <a:pt x="1614836" y="1928918"/>
                  </a:lnTo>
                  <a:lnTo>
                    <a:pt x="1576569" y="1952451"/>
                  </a:lnTo>
                  <a:lnTo>
                    <a:pt x="1537240" y="1974366"/>
                  </a:lnTo>
                  <a:lnTo>
                    <a:pt x="1496895" y="1994619"/>
                  </a:lnTo>
                  <a:lnTo>
                    <a:pt x="1455581" y="2013162"/>
                  </a:lnTo>
                  <a:lnTo>
                    <a:pt x="1413343" y="2029950"/>
                  </a:lnTo>
                  <a:lnTo>
                    <a:pt x="1370229" y="2044935"/>
                  </a:lnTo>
                  <a:lnTo>
                    <a:pt x="1326283" y="2058073"/>
                  </a:lnTo>
                  <a:lnTo>
                    <a:pt x="1281553" y="2069316"/>
                  </a:lnTo>
                  <a:lnTo>
                    <a:pt x="1236084" y="2078619"/>
                  </a:lnTo>
                  <a:lnTo>
                    <a:pt x="1189923" y="2085935"/>
                  </a:lnTo>
                  <a:lnTo>
                    <a:pt x="1143116" y="2091218"/>
                  </a:lnTo>
                  <a:lnTo>
                    <a:pt x="1095709" y="2094421"/>
                  </a:lnTo>
                  <a:lnTo>
                    <a:pt x="1047749" y="2095499"/>
                  </a:lnTo>
                  <a:close/>
                </a:path>
              </a:pathLst>
            </a:custGeom>
            <a:solidFill>
              <a:srgbClr val="F2F5FA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239000" y="876300"/>
            <a:ext cx="8191500" cy="57150"/>
          </a:xfrm>
          <a:custGeom>
            <a:avLst/>
            <a:gdLst/>
            <a:ahLst/>
            <a:cxnLst/>
            <a:rect l="l" t="t" r="r" b="b"/>
            <a:pathLst>
              <a:path w="8191500" h="57150">
                <a:moveTo>
                  <a:pt x="8191425" y="57150"/>
                </a:moveTo>
                <a:lnTo>
                  <a:pt x="0" y="57150"/>
                </a:lnTo>
                <a:lnTo>
                  <a:pt x="0" y="0"/>
                </a:lnTo>
                <a:lnTo>
                  <a:pt x="8191425" y="0"/>
                </a:lnTo>
                <a:lnTo>
                  <a:pt x="8191425" y="57150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621000" y="876300"/>
            <a:ext cx="1143000" cy="57150"/>
          </a:xfrm>
          <a:custGeom>
            <a:avLst/>
            <a:gdLst/>
            <a:ahLst/>
            <a:cxnLst/>
            <a:rect l="l" t="t" r="r" b="b"/>
            <a:pathLst>
              <a:path w="1143000" h="57150">
                <a:moveTo>
                  <a:pt x="1143000" y="57150"/>
                </a:moveTo>
                <a:lnTo>
                  <a:pt x="0" y="57150"/>
                </a:lnTo>
                <a:lnTo>
                  <a:pt x="0" y="0"/>
                </a:lnTo>
                <a:lnTo>
                  <a:pt x="1143000" y="0"/>
                </a:lnTo>
                <a:lnTo>
                  <a:pt x="1143000" y="57150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863600" y="2811506"/>
            <a:ext cx="3561715" cy="155638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 algn="just">
              <a:lnSpc>
                <a:spcPts val="3829"/>
              </a:lnSpc>
              <a:spcBef>
                <a:spcPts val="705"/>
              </a:spcBef>
            </a:pPr>
            <a:r>
              <a:rPr sz="3650" b="0" dirty="0">
                <a:solidFill>
                  <a:srgbClr val="FFFFFF"/>
                </a:solidFill>
                <a:latin typeface="Palatino Linotype"/>
                <a:cs typeface="Palatino Linotype"/>
              </a:rPr>
              <a:t>Steps</a:t>
            </a:r>
            <a:r>
              <a:rPr sz="3650" b="0" spc="-3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650" b="0" spc="60" dirty="0">
                <a:solidFill>
                  <a:srgbClr val="FFFFFF"/>
                </a:solidFill>
                <a:latin typeface="Palatino Linotype"/>
                <a:cs typeface="Palatino Linotype"/>
              </a:rPr>
              <a:t>to</a:t>
            </a:r>
            <a:r>
              <a:rPr sz="3650" b="0" spc="-3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650" b="0" spc="-10" dirty="0">
                <a:solidFill>
                  <a:srgbClr val="FFFFFF"/>
                </a:solidFill>
                <a:latin typeface="Palatino Linotype"/>
                <a:cs typeface="Palatino Linotype"/>
              </a:rPr>
              <a:t>Creating </a:t>
            </a:r>
            <a:r>
              <a:rPr sz="3650" b="0" spc="-55" dirty="0">
                <a:solidFill>
                  <a:srgbClr val="FFFFFF"/>
                </a:solidFill>
                <a:latin typeface="Palatino Linotype"/>
                <a:cs typeface="Palatino Linotype"/>
              </a:rPr>
              <a:t>Your</a:t>
            </a:r>
            <a:r>
              <a:rPr sz="3650" b="0" spc="-15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650" b="0" spc="-285" dirty="0">
                <a:solidFill>
                  <a:srgbClr val="FFFFFF"/>
                </a:solidFill>
                <a:latin typeface="Palatino Linotype"/>
                <a:cs typeface="Palatino Linotype"/>
              </a:rPr>
              <a:t>Own</a:t>
            </a:r>
            <a:r>
              <a:rPr sz="3650" b="0" spc="5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650" b="0" spc="-185" dirty="0">
                <a:solidFill>
                  <a:srgbClr val="FFFFFF"/>
                </a:solidFill>
                <a:latin typeface="Palatino Linotype"/>
                <a:cs typeface="Palatino Linotype"/>
              </a:rPr>
              <a:t>Men</a:t>
            </a:r>
            <a:r>
              <a:rPr sz="3650" b="0" spc="-45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650" b="0" spc="-25" dirty="0">
                <a:solidFill>
                  <a:srgbClr val="FFFFFF"/>
                </a:solidFill>
                <a:latin typeface="Palatino Linotype"/>
                <a:cs typeface="Palatino Linotype"/>
              </a:rPr>
              <a:t>of </a:t>
            </a:r>
            <a:r>
              <a:rPr sz="3650" b="0" spc="-335" dirty="0">
                <a:solidFill>
                  <a:srgbClr val="FFFFFF"/>
                </a:solidFill>
                <a:latin typeface="Palatino Linotype"/>
                <a:cs typeface="Palatino Linotype"/>
              </a:rPr>
              <a:t>CASA</a:t>
            </a:r>
            <a:r>
              <a:rPr sz="3650" b="0" spc="-110" dirty="0">
                <a:solidFill>
                  <a:srgbClr val="FFFFFF"/>
                </a:solidFill>
                <a:latin typeface="Palatino Linotype"/>
                <a:cs typeface="Palatino Linotype"/>
              </a:rPr>
              <a:t> </a:t>
            </a:r>
            <a:r>
              <a:rPr sz="3650" b="0" spc="-20" dirty="0">
                <a:solidFill>
                  <a:srgbClr val="FFFFFF"/>
                </a:solidFill>
                <a:latin typeface="Palatino Linotype"/>
                <a:cs typeface="Palatino Linotype"/>
              </a:rPr>
              <a:t>Event</a:t>
            </a:r>
            <a:endParaRPr sz="3650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95350" y="4689602"/>
            <a:ext cx="876300" cy="76200"/>
          </a:xfrm>
          <a:custGeom>
            <a:avLst/>
            <a:gdLst/>
            <a:ahLst/>
            <a:cxnLst/>
            <a:rect l="l" t="t" r="r" b="b"/>
            <a:pathLst>
              <a:path w="876300" h="76200">
                <a:moveTo>
                  <a:pt x="876299" y="76199"/>
                </a:moveTo>
                <a:lnTo>
                  <a:pt x="0" y="76199"/>
                </a:lnTo>
                <a:lnTo>
                  <a:pt x="0" y="0"/>
                </a:lnTo>
                <a:lnTo>
                  <a:pt x="876299" y="0"/>
                </a:lnTo>
                <a:lnTo>
                  <a:pt x="8762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508257" y="4247666"/>
            <a:ext cx="11527155" cy="17106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900"/>
              </a:lnSpc>
              <a:spcBef>
                <a:spcPts val="95"/>
              </a:spcBef>
            </a:pP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Meet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10" dirty="0">
                <a:solidFill>
                  <a:srgbClr val="09205C"/>
                </a:solidFill>
                <a:latin typeface="Calibri"/>
                <a:cs typeface="Calibri"/>
              </a:rPr>
              <a:t>with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70" dirty="0">
                <a:solidFill>
                  <a:srgbClr val="09205C"/>
                </a:solidFill>
                <a:latin typeface="Calibri"/>
                <a:cs typeface="Calibri"/>
              </a:rPr>
              <a:t>your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220" dirty="0">
                <a:solidFill>
                  <a:srgbClr val="09205C"/>
                </a:solidFill>
                <a:latin typeface="Calibri"/>
                <a:cs typeface="Calibri"/>
              </a:rPr>
              <a:t>core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80" dirty="0">
                <a:solidFill>
                  <a:srgbClr val="09205C"/>
                </a:solidFill>
                <a:latin typeface="Calibri"/>
                <a:cs typeface="Calibri"/>
              </a:rPr>
              <a:t>group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70" dirty="0">
                <a:solidFill>
                  <a:srgbClr val="09205C"/>
                </a:solidFill>
                <a:latin typeface="Calibri"/>
                <a:cs typeface="Calibri"/>
              </a:rPr>
              <a:t>to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50" dirty="0">
                <a:solidFill>
                  <a:srgbClr val="09205C"/>
                </a:solidFill>
                <a:latin typeface="Calibri"/>
                <a:cs typeface="Calibri"/>
              </a:rPr>
              <a:t>plan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70" dirty="0">
                <a:solidFill>
                  <a:srgbClr val="09205C"/>
                </a:solidFill>
                <a:latin typeface="Calibri"/>
                <a:cs typeface="Calibri"/>
              </a:rPr>
              <a:t>your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first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10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360" dirty="0">
                <a:solidFill>
                  <a:srgbClr val="09205C"/>
                </a:solidFill>
                <a:latin typeface="Calibri"/>
                <a:cs typeface="Calibri"/>
              </a:rPr>
              <a:t>CASA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14" dirty="0">
                <a:solidFill>
                  <a:srgbClr val="09205C"/>
                </a:solidFill>
                <a:latin typeface="Calibri"/>
                <a:cs typeface="Calibri"/>
              </a:rPr>
              <a:t>event. </a:t>
            </a:r>
            <a:r>
              <a:rPr sz="3050" spc="175" dirty="0">
                <a:solidFill>
                  <a:srgbClr val="09205C"/>
                </a:solidFill>
                <a:latin typeface="Calibri"/>
                <a:cs typeface="Calibri"/>
              </a:rPr>
              <a:t>This</a:t>
            </a:r>
            <a:r>
              <a:rPr sz="3050" spc="1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75" dirty="0">
                <a:solidFill>
                  <a:srgbClr val="09205C"/>
                </a:solidFill>
                <a:latin typeface="Calibri"/>
                <a:cs typeface="Calibri"/>
              </a:rPr>
              <a:t>is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05" dirty="0">
                <a:solidFill>
                  <a:srgbClr val="09205C"/>
                </a:solidFill>
                <a:latin typeface="Calibri"/>
                <a:cs typeface="Calibri"/>
              </a:rPr>
              <a:t>for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215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3050" spc="1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75" dirty="0">
                <a:solidFill>
                  <a:srgbClr val="09205C"/>
                </a:solidFill>
                <a:latin typeface="Calibri"/>
                <a:cs typeface="Calibri"/>
              </a:rPr>
              <a:t>only,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260" dirty="0">
                <a:solidFill>
                  <a:srgbClr val="09205C"/>
                </a:solidFill>
                <a:latin typeface="Calibri"/>
                <a:cs typeface="Calibri"/>
              </a:rPr>
              <a:t>so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50" dirty="0">
                <a:solidFill>
                  <a:srgbClr val="09205C"/>
                </a:solidFill>
                <a:latin typeface="Calibri"/>
                <a:cs typeface="Calibri"/>
              </a:rPr>
              <a:t>plan</a:t>
            </a:r>
            <a:r>
              <a:rPr sz="3050" spc="1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90" dirty="0">
                <a:solidFill>
                  <a:srgbClr val="09205C"/>
                </a:solidFill>
                <a:latin typeface="Calibri"/>
                <a:cs typeface="Calibri"/>
              </a:rPr>
              <a:t>something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215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65" dirty="0">
                <a:solidFill>
                  <a:srgbClr val="09205C"/>
                </a:solidFill>
                <a:latin typeface="Calibri"/>
                <a:cs typeface="Calibri"/>
              </a:rPr>
              <a:t>might</a:t>
            </a:r>
            <a:r>
              <a:rPr sz="3050" spc="1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05" dirty="0">
                <a:solidFill>
                  <a:srgbClr val="09205C"/>
                </a:solidFill>
                <a:latin typeface="Calibri"/>
                <a:cs typeface="Calibri"/>
              </a:rPr>
              <a:t>enjoy,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dirty="0">
                <a:solidFill>
                  <a:srgbClr val="09205C"/>
                </a:solidFill>
                <a:latin typeface="Calibri"/>
                <a:cs typeface="Calibri"/>
              </a:rPr>
              <a:t>e.g.</a:t>
            </a:r>
            <a:r>
              <a:rPr sz="3050" spc="140" dirty="0">
                <a:solidFill>
                  <a:srgbClr val="09205C"/>
                </a:solidFill>
                <a:latin typeface="Calibri"/>
                <a:cs typeface="Calibri"/>
              </a:rPr>
              <a:t> a </a:t>
            </a:r>
            <a:r>
              <a:rPr sz="3050" spc="160" dirty="0">
                <a:solidFill>
                  <a:srgbClr val="09205C"/>
                </a:solidFill>
                <a:latin typeface="Calibri"/>
                <a:cs typeface="Calibri"/>
              </a:rPr>
              <a:t>Beer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45" dirty="0">
                <a:solidFill>
                  <a:srgbClr val="09205C"/>
                </a:solidFill>
                <a:latin typeface="Calibri"/>
                <a:cs typeface="Calibri"/>
              </a:rPr>
              <a:t>&amp;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220" dirty="0">
                <a:solidFill>
                  <a:srgbClr val="09205C"/>
                </a:solidFill>
                <a:latin typeface="Calibri"/>
                <a:cs typeface="Calibri"/>
              </a:rPr>
              <a:t>BBQ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14" dirty="0">
                <a:solidFill>
                  <a:srgbClr val="09205C"/>
                </a:solidFill>
                <a:latin typeface="Calibri"/>
                <a:cs typeface="Calibri"/>
              </a:rPr>
              <a:t>event,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60" dirty="0">
                <a:solidFill>
                  <a:srgbClr val="09205C"/>
                </a:solidFill>
                <a:latin typeface="Calibri"/>
                <a:cs typeface="Calibri"/>
              </a:rPr>
              <a:t>an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45" dirty="0">
                <a:solidFill>
                  <a:srgbClr val="09205C"/>
                </a:solidFill>
                <a:latin typeface="Calibri"/>
                <a:cs typeface="Calibri"/>
              </a:rPr>
              <a:t>outing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70" dirty="0">
                <a:solidFill>
                  <a:srgbClr val="09205C"/>
                </a:solidFill>
                <a:latin typeface="Calibri"/>
                <a:cs typeface="Calibri"/>
              </a:rPr>
              <a:t>to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240" dirty="0">
                <a:solidFill>
                  <a:srgbClr val="09205C"/>
                </a:solidFill>
                <a:latin typeface="Calibri"/>
                <a:cs typeface="Calibri"/>
              </a:rPr>
              <a:t>Top</a:t>
            </a:r>
            <a:r>
              <a:rPr sz="3050" spc="13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80" dirty="0">
                <a:solidFill>
                  <a:srgbClr val="09205C"/>
                </a:solidFill>
                <a:latin typeface="Calibri"/>
                <a:cs typeface="Calibri"/>
              </a:rPr>
              <a:t>Golf,</a:t>
            </a:r>
            <a:r>
              <a:rPr sz="3050" spc="12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50" spc="135" dirty="0">
                <a:solidFill>
                  <a:srgbClr val="09205C"/>
                </a:solidFill>
                <a:latin typeface="Calibri"/>
                <a:cs typeface="Calibri"/>
              </a:rPr>
              <a:t>etc.</a:t>
            </a:r>
            <a:endParaRPr sz="305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239000" y="8858250"/>
            <a:ext cx="8572500" cy="19050"/>
          </a:xfrm>
          <a:custGeom>
            <a:avLst/>
            <a:gdLst/>
            <a:ahLst/>
            <a:cxnLst/>
            <a:rect l="l" t="t" r="r" b="b"/>
            <a:pathLst>
              <a:path w="8572500" h="19050">
                <a:moveTo>
                  <a:pt x="8572500" y="19050"/>
                </a:moveTo>
                <a:lnTo>
                  <a:pt x="0" y="19050"/>
                </a:lnTo>
                <a:lnTo>
                  <a:pt x="0" y="0"/>
                </a:lnTo>
                <a:lnTo>
                  <a:pt x="8572500" y="0"/>
                </a:lnTo>
                <a:lnTo>
                  <a:pt x="8572500" y="19050"/>
                </a:lnTo>
                <a:close/>
              </a:path>
            </a:pathLst>
          </a:custGeom>
          <a:solidFill>
            <a:srgbClr val="F2F5F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810250" cy="10287000"/>
            <a:chOff x="0" y="0"/>
            <a:chExt cx="581025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5810250" cy="10287000"/>
            </a:xfrm>
            <a:custGeom>
              <a:avLst/>
              <a:gdLst/>
              <a:ahLst/>
              <a:cxnLst/>
              <a:rect l="l" t="t" r="r" b="b"/>
              <a:pathLst>
                <a:path w="5810250" h="10287000">
                  <a:moveTo>
                    <a:pt x="58102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5810249" y="0"/>
                  </a:lnTo>
                  <a:lnTo>
                    <a:pt x="581024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95350" y="1676400"/>
              <a:ext cx="85725" cy="1676400"/>
            </a:xfrm>
            <a:custGeom>
              <a:avLst/>
              <a:gdLst/>
              <a:ahLst/>
              <a:cxnLst/>
              <a:rect l="l" t="t" r="r" b="b"/>
              <a:pathLst>
                <a:path w="85725" h="1676400">
                  <a:moveTo>
                    <a:pt x="85724" y="1676325"/>
                  </a:moveTo>
                  <a:lnTo>
                    <a:pt x="0" y="1676325"/>
                  </a:lnTo>
                  <a:lnTo>
                    <a:pt x="0" y="0"/>
                  </a:lnTo>
                  <a:lnTo>
                    <a:pt x="85724" y="0"/>
                  </a:lnTo>
                  <a:lnTo>
                    <a:pt x="85724" y="1676325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239000" y="1809750"/>
            <a:ext cx="876300" cy="76200"/>
          </a:xfrm>
          <a:custGeom>
            <a:avLst/>
            <a:gdLst/>
            <a:ahLst/>
            <a:cxnLst/>
            <a:rect l="l" t="t" r="r" b="b"/>
            <a:pathLst>
              <a:path w="876300" h="76200">
                <a:moveTo>
                  <a:pt x="876299" y="76199"/>
                </a:moveTo>
                <a:lnTo>
                  <a:pt x="0" y="76199"/>
                </a:lnTo>
                <a:lnTo>
                  <a:pt x="0" y="0"/>
                </a:lnTo>
                <a:lnTo>
                  <a:pt x="876299" y="0"/>
                </a:lnTo>
                <a:lnTo>
                  <a:pt x="8762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8987" y="1809762"/>
            <a:ext cx="9906000" cy="6457950"/>
          </a:xfrm>
          <a:custGeom>
            <a:avLst/>
            <a:gdLst/>
            <a:ahLst/>
            <a:cxnLst/>
            <a:rect l="l" t="t" r="r" b="b"/>
            <a:pathLst>
              <a:path w="9906000" h="6457950">
                <a:moveTo>
                  <a:pt x="9906000" y="6438887"/>
                </a:moveTo>
                <a:lnTo>
                  <a:pt x="19050" y="6438887"/>
                </a:lnTo>
                <a:lnTo>
                  <a:pt x="19050" y="0"/>
                </a:lnTo>
                <a:lnTo>
                  <a:pt x="0" y="0"/>
                </a:lnTo>
                <a:lnTo>
                  <a:pt x="0" y="6438887"/>
                </a:lnTo>
                <a:lnTo>
                  <a:pt x="0" y="6457937"/>
                </a:lnTo>
                <a:lnTo>
                  <a:pt x="19050" y="6457950"/>
                </a:lnTo>
                <a:lnTo>
                  <a:pt x="9906000" y="6457937"/>
                </a:lnTo>
                <a:lnTo>
                  <a:pt x="9906000" y="6438887"/>
                </a:lnTo>
                <a:close/>
              </a:path>
            </a:pathLst>
          </a:custGeom>
          <a:solidFill>
            <a:srgbClr val="F2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82650" y="3660682"/>
            <a:ext cx="3424554" cy="148590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 marR="5080">
              <a:lnSpc>
                <a:spcPts val="3679"/>
              </a:lnSpc>
              <a:spcBef>
                <a:spcPts val="615"/>
              </a:spcBef>
            </a:pPr>
            <a:r>
              <a:rPr sz="3450" spc="175" dirty="0">
                <a:solidFill>
                  <a:srgbClr val="FFFFFF"/>
                </a:solidFill>
                <a:latin typeface="Calibri"/>
                <a:cs typeface="Calibri"/>
              </a:rPr>
              <a:t>Steps</a:t>
            </a:r>
            <a:r>
              <a:rPr sz="345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345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spc="105" dirty="0">
                <a:solidFill>
                  <a:srgbClr val="FFFFFF"/>
                </a:solidFill>
                <a:latin typeface="Calibri"/>
                <a:cs typeface="Calibri"/>
              </a:rPr>
              <a:t>Creating </a:t>
            </a:r>
            <a:r>
              <a:rPr sz="3450" spc="75" dirty="0">
                <a:solidFill>
                  <a:srgbClr val="FFFFFF"/>
                </a:solidFill>
                <a:latin typeface="Calibri"/>
                <a:cs typeface="Calibri"/>
              </a:rPr>
              <a:t>Your</a:t>
            </a:r>
            <a:r>
              <a:rPr sz="345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spc="110" dirty="0">
                <a:solidFill>
                  <a:srgbClr val="FFFFFF"/>
                </a:solidFill>
                <a:latin typeface="Calibri"/>
                <a:cs typeface="Calibri"/>
              </a:rPr>
              <a:t>Own</a:t>
            </a:r>
            <a:r>
              <a:rPr sz="345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345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3450" spc="235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r>
              <a:rPr sz="345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spc="65" dirty="0">
                <a:solidFill>
                  <a:srgbClr val="FFFFFF"/>
                </a:solidFill>
                <a:latin typeface="Calibri"/>
                <a:cs typeface="Calibri"/>
              </a:rPr>
              <a:t>Event</a:t>
            </a:r>
            <a:endParaRPr sz="345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245350" y="2170600"/>
            <a:ext cx="8757920" cy="2454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800"/>
              </a:lnSpc>
              <a:spcBef>
                <a:spcPts val="100"/>
              </a:spcBef>
            </a:pPr>
            <a:r>
              <a:rPr sz="2850" b="0" dirty="0">
                <a:latin typeface="Calibri"/>
                <a:cs typeface="Calibri"/>
              </a:rPr>
              <a:t>Invite</a:t>
            </a:r>
            <a:r>
              <a:rPr sz="2850" b="0" spc="-50" dirty="0">
                <a:latin typeface="Calibri"/>
                <a:cs typeface="Calibri"/>
              </a:rPr>
              <a:t> </a:t>
            </a:r>
            <a:r>
              <a:rPr sz="2850" b="0" spc="90" dirty="0">
                <a:latin typeface="Calibri"/>
                <a:cs typeface="Calibri"/>
              </a:rPr>
              <a:t>men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95" dirty="0">
                <a:latin typeface="Calibri"/>
                <a:cs typeface="Calibri"/>
              </a:rPr>
              <a:t>and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90" dirty="0">
                <a:latin typeface="Calibri"/>
                <a:cs typeface="Calibri"/>
              </a:rPr>
              <a:t>men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155" dirty="0">
                <a:latin typeface="Calibri"/>
                <a:cs typeface="Calibri"/>
              </a:rPr>
              <a:t>ONLY.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65" dirty="0">
                <a:latin typeface="Calibri"/>
                <a:cs typeface="Calibri"/>
              </a:rPr>
              <a:t>Attendees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160" dirty="0">
                <a:latin typeface="Calibri"/>
                <a:cs typeface="Calibri"/>
              </a:rPr>
              <a:t>can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100" dirty="0">
                <a:latin typeface="Calibri"/>
                <a:cs typeface="Calibri"/>
              </a:rPr>
              <a:t>include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110" dirty="0">
                <a:latin typeface="Calibri"/>
                <a:cs typeface="Calibri"/>
              </a:rPr>
              <a:t>all</a:t>
            </a:r>
            <a:r>
              <a:rPr sz="2850" b="0" spc="-45" dirty="0">
                <a:latin typeface="Calibri"/>
                <a:cs typeface="Calibri"/>
              </a:rPr>
              <a:t> </a:t>
            </a:r>
            <a:r>
              <a:rPr sz="2850" b="0" spc="-25" dirty="0">
                <a:latin typeface="Calibri"/>
                <a:cs typeface="Calibri"/>
              </a:rPr>
              <a:t>the </a:t>
            </a:r>
            <a:r>
              <a:rPr sz="2850" b="0" spc="90" dirty="0">
                <a:latin typeface="Calibri"/>
                <a:cs typeface="Calibri"/>
              </a:rPr>
              <a:t>men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spc="55" dirty="0">
                <a:latin typeface="Calibri"/>
                <a:cs typeface="Calibri"/>
              </a:rPr>
              <a:t>on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the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spc="50" dirty="0">
                <a:latin typeface="Calibri"/>
                <a:cs typeface="Calibri"/>
              </a:rPr>
              <a:t>original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spc="85" dirty="0">
                <a:latin typeface="Calibri"/>
                <a:cs typeface="Calibri"/>
              </a:rPr>
              <a:t>list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from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spc="95" dirty="0">
                <a:latin typeface="Calibri"/>
                <a:cs typeface="Calibri"/>
              </a:rPr>
              <a:t>Step1,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the</a:t>
            </a:r>
            <a:r>
              <a:rPr sz="2850" b="0" spc="-25" dirty="0">
                <a:latin typeface="Calibri"/>
                <a:cs typeface="Calibri"/>
              </a:rPr>
              <a:t> </a:t>
            </a:r>
            <a:r>
              <a:rPr sz="2850" b="0" spc="65" dirty="0">
                <a:latin typeface="Calibri"/>
                <a:cs typeface="Calibri"/>
              </a:rPr>
              <a:t>significant </a:t>
            </a:r>
            <a:r>
              <a:rPr sz="2850" b="0" spc="85" dirty="0">
                <a:latin typeface="Calibri"/>
                <a:cs typeface="Calibri"/>
              </a:rPr>
              <a:t>others/husbands</a:t>
            </a:r>
            <a:r>
              <a:rPr sz="2850" b="0" spc="-6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of</a:t>
            </a:r>
            <a:r>
              <a:rPr sz="2850" b="0" spc="-50" dirty="0">
                <a:latin typeface="Calibri"/>
                <a:cs typeface="Calibri"/>
              </a:rPr>
              <a:t> </a:t>
            </a:r>
            <a:r>
              <a:rPr sz="2850" b="0" spc="185" dirty="0">
                <a:latin typeface="Calibri"/>
                <a:cs typeface="Calibri"/>
              </a:rPr>
              <a:t>CASA</a:t>
            </a:r>
            <a:r>
              <a:rPr sz="2850" b="0" spc="-50" dirty="0">
                <a:latin typeface="Calibri"/>
                <a:cs typeface="Calibri"/>
              </a:rPr>
              <a:t> </a:t>
            </a:r>
            <a:r>
              <a:rPr sz="2850" b="0" spc="65" dirty="0">
                <a:latin typeface="Calibri"/>
                <a:cs typeface="Calibri"/>
              </a:rPr>
              <a:t>staff</a:t>
            </a:r>
            <a:r>
              <a:rPr sz="2850" b="0" spc="-55" dirty="0">
                <a:latin typeface="Calibri"/>
                <a:cs typeface="Calibri"/>
              </a:rPr>
              <a:t> </a:t>
            </a:r>
            <a:r>
              <a:rPr sz="2850" b="0" spc="95" dirty="0">
                <a:latin typeface="Calibri"/>
                <a:cs typeface="Calibri"/>
              </a:rPr>
              <a:t>and</a:t>
            </a:r>
            <a:r>
              <a:rPr sz="2850" b="0" spc="-50" dirty="0">
                <a:latin typeface="Calibri"/>
                <a:cs typeface="Calibri"/>
              </a:rPr>
              <a:t> </a:t>
            </a:r>
            <a:r>
              <a:rPr sz="2850" b="0" spc="65" dirty="0">
                <a:latin typeface="Calibri"/>
                <a:cs typeface="Calibri"/>
              </a:rPr>
              <a:t>volunteers,</a:t>
            </a:r>
            <a:r>
              <a:rPr sz="2850" b="0" spc="-50" dirty="0">
                <a:latin typeface="Calibri"/>
                <a:cs typeface="Calibri"/>
              </a:rPr>
              <a:t> </a:t>
            </a:r>
            <a:r>
              <a:rPr sz="2850" b="0" spc="95" dirty="0">
                <a:latin typeface="Calibri"/>
                <a:cs typeface="Calibri"/>
              </a:rPr>
              <a:t>and</a:t>
            </a:r>
            <a:r>
              <a:rPr sz="2850" b="0" spc="-50" dirty="0">
                <a:latin typeface="Calibri"/>
                <a:cs typeface="Calibri"/>
              </a:rPr>
              <a:t> </a:t>
            </a:r>
            <a:r>
              <a:rPr sz="2850" b="0" spc="40" dirty="0">
                <a:latin typeface="Calibri"/>
                <a:cs typeface="Calibri"/>
              </a:rPr>
              <a:t>any </a:t>
            </a:r>
            <a:r>
              <a:rPr sz="2850" b="0" dirty="0">
                <a:latin typeface="Calibri"/>
                <a:cs typeface="Calibri"/>
              </a:rPr>
              <a:t>other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spc="90" dirty="0">
                <a:latin typeface="Calibri"/>
                <a:cs typeface="Calibri"/>
              </a:rPr>
              <a:t>men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in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your</a:t>
            </a:r>
            <a:r>
              <a:rPr sz="2850" b="0" spc="-15" dirty="0">
                <a:latin typeface="Calibri"/>
                <a:cs typeface="Calibri"/>
              </a:rPr>
              <a:t> </a:t>
            </a:r>
            <a:r>
              <a:rPr sz="2850" b="0" spc="80" dirty="0">
                <a:latin typeface="Calibri"/>
                <a:cs typeface="Calibri"/>
              </a:rPr>
              <a:t>community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that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spc="50" dirty="0">
                <a:latin typeface="Calibri"/>
                <a:cs typeface="Calibri"/>
              </a:rPr>
              <a:t>you</a:t>
            </a:r>
            <a:r>
              <a:rPr sz="2850" b="0" spc="-15" dirty="0">
                <a:latin typeface="Calibri"/>
                <a:cs typeface="Calibri"/>
              </a:rPr>
              <a:t> </a:t>
            </a:r>
            <a:r>
              <a:rPr sz="2850" b="0" spc="55" dirty="0">
                <a:latin typeface="Calibri"/>
                <a:cs typeface="Calibri"/>
              </a:rPr>
              <a:t>know.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spc="114" dirty="0">
                <a:latin typeface="Calibri"/>
                <a:cs typeface="Calibri"/>
              </a:rPr>
              <a:t>Ask</a:t>
            </a:r>
            <a:r>
              <a:rPr sz="2850" b="0" spc="-20" dirty="0">
                <a:latin typeface="Calibri"/>
                <a:cs typeface="Calibri"/>
              </a:rPr>
              <a:t> </a:t>
            </a:r>
            <a:r>
              <a:rPr sz="2850" b="0" spc="120" dirty="0">
                <a:latin typeface="Calibri"/>
                <a:cs typeface="Calibri"/>
              </a:rPr>
              <a:t>each </a:t>
            </a:r>
            <a:r>
              <a:rPr sz="2850" b="0" spc="85" dirty="0">
                <a:latin typeface="Calibri"/>
                <a:cs typeface="Calibri"/>
              </a:rPr>
              <a:t>person</a:t>
            </a:r>
            <a:r>
              <a:rPr sz="2850" b="0" dirty="0">
                <a:latin typeface="Calibri"/>
                <a:cs typeface="Calibri"/>
              </a:rPr>
              <a:t> you</a:t>
            </a:r>
            <a:r>
              <a:rPr sz="2850" b="0" spc="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invite</a:t>
            </a:r>
            <a:r>
              <a:rPr sz="2850" b="0" spc="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to bring </a:t>
            </a:r>
            <a:r>
              <a:rPr sz="2850" b="0" spc="70" dirty="0">
                <a:latin typeface="Calibri"/>
                <a:cs typeface="Calibri"/>
              </a:rPr>
              <a:t>1-</a:t>
            </a:r>
            <a:r>
              <a:rPr sz="2850" b="0" spc="55" dirty="0">
                <a:latin typeface="Calibri"/>
                <a:cs typeface="Calibri"/>
              </a:rPr>
              <a:t>3</a:t>
            </a:r>
            <a:r>
              <a:rPr sz="2850" b="0" spc="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other </a:t>
            </a:r>
            <a:r>
              <a:rPr sz="2850" b="0" spc="90" dirty="0">
                <a:latin typeface="Calibri"/>
                <a:cs typeface="Calibri"/>
              </a:rPr>
              <a:t>men</a:t>
            </a:r>
            <a:r>
              <a:rPr sz="2850" b="0" spc="5" dirty="0">
                <a:latin typeface="Calibri"/>
                <a:cs typeface="Calibri"/>
              </a:rPr>
              <a:t> </a:t>
            </a:r>
            <a:r>
              <a:rPr sz="2850" b="0" dirty="0">
                <a:latin typeface="Calibri"/>
                <a:cs typeface="Calibri"/>
              </a:rPr>
              <a:t>with </a:t>
            </a:r>
            <a:r>
              <a:rPr sz="2850" b="0" spc="50" dirty="0">
                <a:latin typeface="Calibri"/>
                <a:cs typeface="Calibri"/>
              </a:rPr>
              <a:t>them.</a:t>
            </a:r>
            <a:endParaRPr sz="285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77150" y="5143500"/>
            <a:ext cx="8858249" cy="2666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>
            <a:xfrm>
              <a:off x="171449" y="0"/>
              <a:ext cx="18116550" cy="10287000"/>
            </a:xfrm>
            <a:custGeom>
              <a:avLst/>
              <a:gdLst/>
              <a:ahLst/>
              <a:cxnLst/>
              <a:rect l="l" t="t" r="r" b="b"/>
              <a:pathLst>
                <a:path w="18116550" h="10287000">
                  <a:moveTo>
                    <a:pt x="0" y="10286999"/>
                  </a:moveTo>
                  <a:lnTo>
                    <a:pt x="18116548" y="10286999"/>
                  </a:lnTo>
                  <a:lnTo>
                    <a:pt x="18116548" y="0"/>
                  </a:lnTo>
                  <a:lnTo>
                    <a:pt x="0" y="0"/>
                  </a:lnTo>
                  <a:lnTo>
                    <a:pt x="0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171450" cy="10287000"/>
            </a:xfrm>
            <a:custGeom>
              <a:avLst/>
              <a:gdLst/>
              <a:ahLst/>
              <a:cxnLst/>
              <a:rect l="l" t="t" r="r" b="b"/>
              <a:pathLst>
                <a:path w="171450" h="10287000">
                  <a:moveTo>
                    <a:pt x="1714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71449" y="0"/>
                  </a:lnTo>
                  <a:lnTo>
                    <a:pt x="171449" y="10286999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09699" y="1771650"/>
              <a:ext cx="876300" cy="76200"/>
            </a:xfrm>
            <a:custGeom>
              <a:avLst/>
              <a:gdLst/>
              <a:ahLst/>
              <a:cxnLst/>
              <a:rect l="l" t="t" r="r" b="b"/>
              <a:pathLst>
                <a:path w="876300" h="76200">
                  <a:moveTo>
                    <a:pt x="876299" y="76199"/>
                  </a:moveTo>
                  <a:lnTo>
                    <a:pt x="0" y="76199"/>
                  </a:lnTo>
                  <a:lnTo>
                    <a:pt x="0" y="0"/>
                  </a:lnTo>
                  <a:lnTo>
                    <a:pt x="876299" y="0"/>
                  </a:lnTo>
                  <a:lnTo>
                    <a:pt x="876299" y="7619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09699" y="8763000"/>
              <a:ext cx="10287000" cy="19050"/>
            </a:xfrm>
            <a:custGeom>
              <a:avLst/>
              <a:gdLst/>
              <a:ahLst/>
              <a:cxnLst/>
              <a:rect l="l" t="t" r="r" b="b"/>
              <a:pathLst>
                <a:path w="10287000" h="19050">
                  <a:moveTo>
                    <a:pt x="10287000" y="19050"/>
                  </a:moveTo>
                  <a:lnTo>
                    <a:pt x="0" y="19050"/>
                  </a:lnTo>
                  <a:lnTo>
                    <a:pt x="0" y="0"/>
                  </a:lnTo>
                  <a:lnTo>
                    <a:pt x="10287000" y="0"/>
                  </a:lnTo>
                  <a:lnTo>
                    <a:pt x="10287000" y="19050"/>
                  </a:lnTo>
                  <a:close/>
                </a:path>
              </a:pathLst>
            </a:custGeom>
            <a:solidFill>
              <a:srgbClr val="F2F5FA">
                <a:alpha val="6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09699" y="9029700"/>
              <a:ext cx="1676400" cy="19050"/>
            </a:xfrm>
            <a:custGeom>
              <a:avLst/>
              <a:gdLst/>
              <a:ahLst/>
              <a:cxnLst/>
              <a:rect l="l" t="t" r="r" b="b"/>
              <a:pathLst>
                <a:path w="1676400" h="19050">
                  <a:moveTo>
                    <a:pt x="1676400" y="19049"/>
                  </a:moveTo>
                  <a:lnTo>
                    <a:pt x="0" y="19049"/>
                  </a:lnTo>
                  <a:lnTo>
                    <a:pt x="0" y="0"/>
                  </a:lnTo>
                  <a:lnTo>
                    <a:pt x="1676400" y="0"/>
                  </a:lnTo>
                  <a:lnTo>
                    <a:pt x="1676400" y="19049"/>
                  </a:lnTo>
                  <a:close/>
                </a:path>
              </a:pathLst>
            </a:custGeom>
            <a:solidFill>
              <a:srgbClr val="D9363D">
                <a:alpha val="8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96999" y="2195134"/>
            <a:ext cx="5226050" cy="1638300"/>
          </a:xfrm>
          <a:prstGeom prst="rect">
            <a:avLst/>
          </a:prstGeom>
        </p:spPr>
        <p:txBody>
          <a:bodyPr vert="horz" wrap="square" lIns="0" tIns="173990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1370"/>
              </a:spcBef>
            </a:pPr>
            <a:r>
              <a:rPr sz="5800" b="1" spc="470" dirty="0">
                <a:solidFill>
                  <a:srgbClr val="FFFFFF"/>
                </a:solidFill>
                <a:latin typeface="Calibri"/>
                <a:cs typeface="Calibri"/>
              </a:rPr>
              <a:t>PRINCIPLES</a:t>
            </a:r>
            <a:r>
              <a:rPr sz="5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800" b="1" spc="37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5800" b="1" spc="19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5800" b="1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800" b="1" spc="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5800" b="1" spc="-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800" b="1" spc="455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endParaRPr sz="5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238999" y="2362199"/>
            <a:ext cx="114300" cy="3227070"/>
            <a:chOff x="7238999" y="2362199"/>
            <a:chExt cx="114300" cy="3227070"/>
          </a:xfrm>
        </p:grpSpPr>
        <p:sp>
          <p:nvSpPr>
            <p:cNvPr id="10" name="object 10"/>
            <p:cNvSpPr/>
            <p:nvPr/>
          </p:nvSpPr>
          <p:spPr>
            <a:xfrm>
              <a:off x="7238999" y="2362199"/>
              <a:ext cx="114300" cy="819150"/>
            </a:xfrm>
            <a:custGeom>
              <a:avLst/>
              <a:gdLst/>
              <a:ahLst/>
              <a:cxnLst/>
              <a:rect l="l" t="t" r="r" b="b"/>
              <a:pathLst>
                <a:path w="114300" h="819150">
                  <a:moveTo>
                    <a:pt x="57149" y="819149"/>
                  </a:moveTo>
                  <a:lnTo>
                    <a:pt x="34904" y="814658"/>
                  </a:lnTo>
                  <a:lnTo>
                    <a:pt x="16739" y="802411"/>
                  </a:lnTo>
                  <a:lnTo>
                    <a:pt x="4491" y="784245"/>
                  </a:lnTo>
                  <a:lnTo>
                    <a:pt x="0" y="761999"/>
                  </a:lnTo>
                  <a:lnTo>
                    <a:pt x="0" y="57149"/>
                  </a:lnTo>
                  <a:lnTo>
                    <a:pt x="4491" y="34904"/>
                  </a:lnTo>
                  <a:lnTo>
                    <a:pt x="16739" y="16738"/>
                  </a:lnTo>
                  <a:lnTo>
                    <a:pt x="34904" y="4491"/>
                  </a:lnTo>
                  <a:lnTo>
                    <a:pt x="57149" y="0"/>
                  </a:lnTo>
                  <a:lnTo>
                    <a:pt x="79395" y="4491"/>
                  </a:lnTo>
                  <a:lnTo>
                    <a:pt x="97560" y="16738"/>
                  </a:lnTo>
                  <a:lnTo>
                    <a:pt x="109808" y="34904"/>
                  </a:lnTo>
                  <a:lnTo>
                    <a:pt x="114299" y="57149"/>
                  </a:lnTo>
                  <a:lnTo>
                    <a:pt x="114299" y="761999"/>
                  </a:lnTo>
                  <a:lnTo>
                    <a:pt x="109808" y="784245"/>
                  </a:lnTo>
                  <a:lnTo>
                    <a:pt x="97560" y="802411"/>
                  </a:lnTo>
                  <a:lnTo>
                    <a:pt x="79395" y="814658"/>
                  </a:lnTo>
                  <a:lnTo>
                    <a:pt x="57149" y="819149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238999" y="3566160"/>
              <a:ext cx="114300" cy="819150"/>
            </a:xfrm>
            <a:custGeom>
              <a:avLst/>
              <a:gdLst/>
              <a:ahLst/>
              <a:cxnLst/>
              <a:rect l="l" t="t" r="r" b="b"/>
              <a:pathLst>
                <a:path w="114300" h="819150">
                  <a:moveTo>
                    <a:pt x="57149" y="819149"/>
                  </a:moveTo>
                  <a:lnTo>
                    <a:pt x="34904" y="814658"/>
                  </a:lnTo>
                  <a:lnTo>
                    <a:pt x="16739" y="802411"/>
                  </a:lnTo>
                  <a:lnTo>
                    <a:pt x="4491" y="784245"/>
                  </a:lnTo>
                  <a:lnTo>
                    <a:pt x="0" y="761999"/>
                  </a:lnTo>
                  <a:lnTo>
                    <a:pt x="0" y="57149"/>
                  </a:lnTo>
                  <a:lnTo>
                    <a:pt x="4491" y="34904"/>
                  </a:lnTo>
                  <a:lnTo>
                    <a:pt x="16739" y="16738"/>
                  </a:lnTo>
                  <a:lnTo>
                    <a:pt x="34904" y="4491"/>
                  </a:lnTo>
                  <a:lnTo>
                    <a:pt x="57149" y="0"/>
                  </a:lnTo>
                  <a:lnTo>
                    <a:pt x="79395" y="4491"/>
                  </a:lnTo>
                  <a:lnTo>
                    <a:pt x="97560" y="16738"/>
                  </a:lnTo>
                  <a:lnTo>
                    <a:pt x="109808" y="34904"/>
                  </a:lnTo>
                  <a:lnTo>
                    <a:pt x="114299" y="57149"/>
                  </a:lnTo>
                  <a:lnTo>
                    <a:pt x="114299" y="761999"/>
                  </a:lnTo>
                  <a:lnTo>
                    <a:pt x="109808" y="784245"/>
                  </a:lnTo>
                  <a:lnTo>
                    <a:pt x="97560" y="802411"/>
                  </a:lnTo>
                  <a:lnTo>
                    <a:pt x="79395" y="814658"/>
                  </a:lnTo>
                  <a:lnTo>
                    <a:pt x="57149" y="81914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38999" y="4770120"/>
              <a:ext cx="114300" cy="819150"/>
            </a:xfrm>
            <a:custGeom>
              <a:avLst/>
              <a:gdLst/>
              <a:ahLst/>
              <a:cxnLst/>
              <a:rect l="l" t="t" r="r" b="b"/>
              <a:pathLst>
                <a:path w="114300" h="819150">
                  <a:moveTo>
                    <a:pt x="57149" y="819149"/>
                  </a:moveTo>
                  <a:lnTo>
                    <a:pt x="34904" y="814658"/>
                  </a:lnTo>
                  <a:lnTo>
                    <a:pt x="16739" y="802411"/>
                  </a:lnTo>
                  <a:lnTo>
                    <a:pt x="4491" y="784245"/>
                  </a:lnTo>
                  <a:lnTo>
                    <a:pt x="0" y="761999"/>
                  </a:lnTo>
                  <a:lnTo>
                    <a:pt x="0" y="57149"/>
                  </a:lnTo>
                  <a:lnTo>
                    <a:pt x="4491" y="34904"/>
                  </a:lnTo>
                  <a:lnTo>
                    <a:pt x="16739" y="16738"/>
                  </a:lnTo>
                  <a:lnTo>
                    <a:pt x="34904" y="4491"/>
                  </a:lnTo>
                  <a:lnTo>
                    <a:pt x="57149" y="0"/>
                  </a:lnTo>
                  <a:lnTo>
                    <a:pt x="79395" y="4491"/>
                  </a:lnTo>
                  <a:lnTo>
                    <a:pt x="97560" y="16738"/>
                  </a:lnTo>
                  <a:lnTo>
                    <a:pt x="109808" y="34904"/>
                  </a:lnTo>
                  <a:lnTo>
                    <a:pt x="114299" y="57149"/>
                  </a:lnTo>
                  <a:lnTo>
                    <a:pt x="114299" y="761999"/>
                  </a:lnTo>
                  <a:lnTo>
                    <a:pt x="109808" y="784245"/>
                  </a:lnTo>
                  <a:lnTo>
                    <a:pt x="97560" y="802411"/>
                  </a:lnTo>
                  <a:lnTo>
                    <a:pt x="79395" y="814658"/>
                  </a:lnTo>
                  <a:lnTo>
                    <a:pt x="57149" y="819149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7626350" y="2231097"/>
            <a:ext cx="8185784" cy="299275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4280"/>
              </a:lnSpc>
              <a:spcBef>
                <a:spcPts val="345"/>
              </a:spcBef>
            </a:pP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254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95" dirty="0">
                <a:solidFill>
                  <a:srgbClr val="FFFFFF"/>
                </a:solidFill>
                <a:latin typeface="Calibri"/>
                <a:cs typeface="Calibri"/>
              </a:rPr>
              <a:t>have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55" dirty="0">
                <a:solidFill>
                  <a:srgbClr val="FFFFFF"/>
                </a:solidFill>
                <a:latin typeface="Calibri"/>
                <a:cs typeface="Calibri"/>
              </a:rPr>
              <a:t>power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150" dirty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14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3650" b="0" spc="165" dirty="0">
                <a:solidFill>
                  <a:srgbClr val="FFFFFF"/>
                </a:solidFill>
                <a:latin typeface="Calibri"/>
                <a:cs typeface="Calibri"/>
              </a:rPr>
              <a:t>child’s</a:t>
            </a:r>
            <a:r>
              <a:rPr sz="3650" b="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40" dirty="0">
                <a:solidFill>
                  <a:srgbClr val="FFFFFF"/>
                </a:solidFill>
                <a:latin typeface="Calibri"/>
                <a:cs typeface="Calibri"/>
              </a:rPr>
              <a:t>future.</a:t>
            </a:r>
            <a:endParaRPr sz="3650">
              <a:latin typeface="Calibri"/>
              <a:cs typeface="Calibri"/>
            </a:endParaRPr>
          </a:p>
          <a:p>
            <a:pPr marL="12700" marR="153035">
              <a:lnSpc>
                <a:spcPts val="7340"/>
              </a:lnSpc>
              <a:spcBef>
                <a:spcPts val="409"/>
              </a:spcBef>
            </a:pP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254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110" dirty="0">
                <a:solidFill>
                  <a:srgbClr val="FFFFFF"/>
                </a:solidFill>
                <a:latin typeface="Calibri"/>
                <a:cs typeface="Calibri"/>
              </a:rPr>
              <a:t>help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105" dirty="0">
                <a:solidFill>
                  <a:srgbClr val="FFFFFF"/>
                </a:solidFill>
                <a:latin typeface="Calibri"/>
                <a:cs typeface="Calibri"/>
              </a:rPr>
              <a:t>build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19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650" b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better</a:t>
            </a:r>
            <a:r>
              <a:rPr sz="3650" b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140" dirty="0">
                <a:solidFill>
                  <a:srgbClr val="FFFFFF"/>
                </a:solidFill>
                <a:latin typeface="Calibri"/>
                <a:cs typeface="Calibri"/>
              </a:rPr>
              <a:t>system.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Men</a:t>
            </a:r>
            <a:r>
              <a:rPr sz="3650" b="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650" b="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254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r>
              <a:rPr sz="3650" b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75" dirty="0">
                <a:solidFill>
                  <a:srgbClr val="FFFFFF"/>
                </a:solidFill>
                <a:latin typeface="Calibri"/>
                <a:cs typeface="Calibri"/>
              </a:rPr>
              <a:t>protect</a:t>
            </a:r>
            <a:r>
              <a:rPr sz="3650" b="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3650" b="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50" b="0" spc="80" dirty="0">
                <a:solidFill>
                  <a:srgbClr val="FFFFFF"/>
                </a:solidFill>
                <a:latin typeface="Calibri"/>
                <a:cs typeface="Calibri"/>
              </a:rPr>
              <a:t>vulnerable.</a:t>
            </a:r>
            <a:endParaRPr sz="3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86750" y="0"/>
            <a:ext cx="10001250" cy="10287000"/>
            <a:chOff x="8286750" y="0"/>
            <a:chExt cx="1000125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0" y="0"/>
              <a:ext cx="9905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381999" y="0"/>
              <a:ext cx="9906000" cy="10287000"/>
            </a:xfrm>
            <a:custGeom>
              <a:avLst/>
              <a:gdLst/>
              <a:ahLst/>
              <a:cxnLst/>
              <a:rect l="l" t="t" r="r" b="b"/>
              <a:pathLst>
                <a:path w="9906000" h="10287000">
                  <a:moveTo>
                    <a:pt x="9905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9905999" y="0"/>
                  </a:lnTo>
                  <a:lnTo>
                    <a:pt x="9905999" y="10286999"/>
                  </a:lnTo>
                  <a:close/>
                </a:path>
              </a:pathLst>
            </a:custGeom>
            <a:solidFill>
              <a:srgbClr val="09205C">
                <a:alpha val="1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86750" y="0"/>
              <a:ext cx="95250" cy="10287000"/>
            </a:xfrm>
            <a:custGeom>
              <a:avLst/>
              <a:gdLst/>
              <a:ahLst/>
              <a:cxnLst/>
              <a:rect l="l" t="t" r="r" b="b"/>
              <a:pathLst>
                <a:path w="95250" h="10287000">
                  <a:moveTo>
                    <a:pt x="952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95249" y="0"/>
                  </a:lnTo>
                  <a:lnTo>
                    <a:pt x="95249" y="1028699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257299" y="3219449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1066799" y="76199"/>
                </a:moveTo>
                <a:lnTo>
                  <a:pt x="0" y="76199"/>
                </a:lnTo>
                <a:lnTo>
                  <a:pt x="0" y="0"/>
                </a:lnTo>
                <a:lnTo>
                  <a:pt x="1066799" y="0"/>
                </a:lnTo>
                <a:lnTo>
                  <a:pt x="10667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244599" y="1136868"/>
            <a:ext cx="5531485" cy="1332865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L="12700" marR="5080">
              <a:lnSpc>
                <a:spcPts val="4730"/>
              </a:lnSpc>
              <a:spcBef>
                <a:spcPts val="955"/>
              </a:spcBef>
            </a:pPr>
            <a:r>
              <a:rPr sz="4650" spc="360" dirty="0"/>
              <a:t>PRINCIPLES</a:t>
            </a:r>
            <a:r>
              <a:rPr sz="4650" spc="-100" dirty="0"/>
              <a:t> </a:t>
            </a:r>
            <a:r>
              <a:rPr sz="4650" spc="290" dirty="0"/>
              <a:t>OF</a:t>
            </a:r>
            <a:r>
              <a:rPr sz="4650" spc="-95" dirty="0"/>
              <a:t> </a:t>
            </a:r>
            <a:r>
              <a:rPr sz="4650" spc="95" dirty="0"/>
              <a:t>MEN </a:t>
            </a:r>
            <a:r>
              <a:rPr sz="4650" spc="290" dirty="0"/>
              <a:t>OF</a:t>
            </a:r>
            <a:r>
              <a:rPr sz="4650" spc="-105" dirty="0"/>
              <a:t> </a:t>
            </a:r>
            <a:r>
              <a:rPr sz="4650" spc="350" dirty="0"/>
              <a:t>CASA</a:t>
            </a:r>
            <a:endParaRPr sz="4650"/>
          </a:p>
        </p:txBody>
      </p:sp>
      <p:sp>
        <p:nvSpPr>
          <p:cNvPr id="8" name="object 8"/>
          <p:cNvSpPr txBox="1"/>
          <p:nvPr/>
        </p:nvSpPr>
        <p:spPr>
          <a:xfrm>
            <a:off x="1244599" y="3897396"/>
            <a:ext cx="5560695" cy="3575050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185420">
              <a:lnSpc>
                <a:spcPts val="3379"/>
              </a:lnSpc>
              <a:spcBef>
                <a:spcPts val="310"/>
              </a:spcBef>
            </a:pPr>
            <a:r>
              <a:rPr sz="2900" b="1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75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229" dirty="0">
                <a:solidFill>
                  <a:srgbClr val="09205C"/>
                </a:solidFill>
                <a:latin typeface="Calibri"/>
                <a:cs typeface="Calibri"/>
              </a:rPr>
              <a:t>CASA</a:t>
            </a:r>
            <a:r>
              <a:rPr sz="2900" b="1" spc="-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65" dirty="0">
                <a:solidFill>
                  <a:srgbClr val="09205C"/>
                </a:solidFill>
                <a:latin typeface="Calibri"/>
                <a:cs typeface="Calibri"/>
              </a:rPr>
              <a:t>make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20" dirty="0">
                <a:solidFill>
                  <a:srgbClr val="09205C"/>
                </a:solidFill>
                <a:latin typeface="Calibri"/>
                <a:cs typeface="Calibri"/>
              </a:rPr>
              <a:t>clarity</a:t>
            </a:r>
            <a:r>
              <a:rPr sz="2900" b="1" spc="-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80" dirty="0">
                <a:solidFill>
                  <a:srgbClr val="09205C"/>
                </a:solidFill>
                <a:latin typeface="Calibri"/>
                <a:cs typeface="Calibri"/>
              </a:rPr>
              <a:t>out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50" dirty="0">
                <a:solidFill>
                  <a:srgbClr val="09205C"/>
                </a:solidFill>
                <a:latin typeface="Calibri"/>
                <a:cs typeface="Calibri"/>
              </a:rPr>
              <a:t>of </a:t>
            </a:r>
            <a:r>
              <a:rPr sz="2900" b="1" spc="180" dirty="0">
                <a:solidFill>
                  <a:srgbClr val="09205C"/>
                </a:solidFill>
                <a:latin typeface="Calibri"/>
                <a:cs typeface="Calibri"/>
              </a:rPr>
              <a:t>chaos.</a:t>
            </a:r>
            <a:endParaRPr sz="2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095"/>
              </a:spcBef>
            </a:pPr>
            <a:r>
              <a:rPr sz="2900" b="1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2900" b="1" spc="-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75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229" dirty="0">
                <a:solidFill>
                  <a:srgbClr val="09205C"/>
                </a:solidFill>
                <a:latin typeface="Calibri"/>
                <a:cs typeface="Calibri"/>
              </a:rPr>
              <a:t>CASA</a:t>
            </a:r>
            <a:r>
              <a:rPr sz="2900" b="1" spc="-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45" dirty="0">
                <a:solidFill>
                  <a:srgbClr val="09205C"/>
                </a:solidFill>
                <a:latin typeface="Calibri"/>
                <a:cs typeface="Calibri"/>
              </a:rPr>
              <a:t>lead</a:t>
            </a:r>
            <a:r>
              <a:rPr sz="2900" b="1" spc="-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265" dirty="0">
                <a:solidFill>
                  <a:srgbClr val="09205C"/>
                </a:solidFill>
                <a:latin typeface="Calibri"/>
                <a:cs typeface="Calibri"/>
              </a:rPr>
              <a:t>cases</a:t>
            </a:r>
            <a:r>
              <a:rPr sz="2900" b="1" spc="-3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70" dirty="0">
                <a:solidFill>
                  <a:srgbClr val="09205C"/>
                </a:solidFill>
                <a:latin typeface="Calibri"/>
                <a:cs typeface="Calibri"/>
              </a:rPr>
              <a:t>forward.</a:t>
            </a:r>
            <a:endParaRPr sz="2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35"/>
              </a:spcBef>
            </a:pPr>
            <a:endParaRPr sz="2900">
              <a:latin typeface="Calibri"/>
              <a:cs typeface="Calibri"/>
            </a:endParaRPr>
          </a:p>
          <a:p>
            <a:pPr marL="12700" marR="292100">
              <a:lnSpc>
                <a:spcPts val="3370"/>
              </a:lnSpc>
            </a:pPr>
            <a:r>
              <a:rPr sz="2900" b="1" dirty="0">
                <a:solidFill>
                  <a:srgbClr val="09205C"/>
                </a:solidFill>
                <a:latin typeface="Calibri"/>
                <a:cs typeface="Calibri"/>
              </a:rPr>
              <a:t>Men</a:t>
            </a:r>
            <a:r>
              <a:rPr sz="2900" b="1" spc="-4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75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229" dirty="0">
                <a:solidFill>
                  <a:srgbClr val="09205C"/>
                </a:solidFill>
                <a:latin typeface="Calibri"/>
                <a:cs typeface="Calibri"/>
              </a:rPr>
              <a:t>CASA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14" dirty="0">
                <a:solidFill>
                  <a:srgbClr val="09205C"/>
                </a:solidFill>
                <a:latin typeface="Calibri"/>
                <a:cs typeface="Calibri"/>
              </a:rPr>
              <a:t>are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55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14" dirty="0">
                <a:solidFill>
                  <a:srgbClr val="09205C"/>
                </a:solidFill>
                <a:latin typeface="Calibri"/>
                <a:cs typeface="Calibri"/>
              </a:rPr>
              <a:t>testimony</a:t>
            </a:r>
            <a:r>
              <a:rPr sz="2900" b="1" spc="-4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30" dirty="0">
                <a:solidFill>
                  <a:srgbClr val="09205C"/>
                </a:solidFill>
                <a:latin typeface="Calibri"/>
                <a:cs typeface="Calibri"/>
              </a:rPr>
              <a:t>to </a:t>
            </a:r>
            <a:r>
              <a:rPr sz="2900" b="1" spc="95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2900" b="1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90" dirty="0">
                <a:solidFill>
                  <a:srgbClr val="09205C"/>
                </a:solidFill>
                <a:latin typeface="Calibri"/>
                <a:cs typeface="Calibri"/>
              </a:rPr>
              <a:t>power</a:t>
            </a:r>
            <a:r>
              <a:rPr sz="2900" b="1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75" dirty="0">
                <a:solidFill>
                  <a:srgbClr val="09205C"/>
                </a:solidFill>
                <a:latin typeface="Calibri"/>
                <a:cs typeface="Calibri"/>
              </a:rPr>
              <a:t>of</a:t>
            </a:r>
            <a:r>
              <a:rPr sz="2900" b="1" spc="-5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55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2900" b="1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10" dirty="0">
                <a:solidFill>
                  <a:srgbClr val="09205C"/>
                </a:solidFill>
                <a:latin typeface="Calibri"/>
                <a:cs typeface="Calibri"/>
              </a:rPr>
              <a:t>positive</a:t>
            </a:r>
            <a:r>
              <a:rPr sz="2900" b="1" spc="-5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2900" b="1" spc="140" dirty="0">
                <a:solidFill>
                  <a:srgbClr val="09205C"/>
                </a:solidFill>
                <a:latin typeface="Calibri"/>
                <a:cs typeface="Calibri"/>
              </a:rPr>
              <a:t>male </a:t>
            </a:r>
            <a:r>
              <a:rPr sz="2900" b="1" spc="125" dirty="0">
                <a:solidFill>
                  <a:srgbClr val="09205C"/>
                </a:solidFill>
                <a:latin typeface="Calibri"/>
                <a:cs typeface="Calibri"/>
              </a:rPr>
              <a:t>influence.</a:t>
            </a:r>
            <a:endParaRPr sz="2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8793" y="1648645"/>
            <a:ext cx="10332043" cy="77418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5199" y="965196"/>
            <a:ext cx="10817637" cy="83565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3516" y="685800"/>
            <a:ext cx="11540975" cy="89128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1159" y="698877"/>
            <a:ext cx="13087349" cy="73628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6775" y="857250"/>
              <a:ext cx="447674" cy="81438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4000" y="1495425"/>
              <a:ext cx="1743074" cy="219074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17752" rIns="0" bIns="0" rtlCol="0">
            <a:spAutoFit/>
          </a:bodyPr>
          <a:lstStyle/>
          <a:p>
            <a:pPr marL="652780">
              <a:lnSpc>
                <a:spcPct val="100000"/>
              </a:lnSpc>
              <a:spcBef>
                <a:spcPts val="114"/>
              </a:spcBef>
            </a:pPr>
            <a:r>
              <a:rPr sz="4650" dirty="0">
                <a:solidFill>
                  <a:srgbClr val="012658"/>
                </a:solidFill>
                <a:latin typeface="Trebuchet MS"/>
                <a:cs typeface="Trebuchet MS"/>
              </a:rPr>
              <a:t>Topgolf</a:t>
            </a:r>
            <a:r>
              <a:rPr sz="4650" spc="-229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650" spc="-75" dirty="0">
                <a:solidFill>
                  <a:srgbClr val="012658"/>
                </a:solidFill>
                <a:latin typeface="Trebuchet MS"/>
                <a:cs typeface="Trebuchet MS"/>
              </a:rPr>
              <a:t>Akron</a:t>
            </a:r>
            <a:r>
              <a:rPr sz="4650" spc="-22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650" spc="-185" dirty="0">
                <a:solidFill>
                  <a:srgbClr val="012658"/>
                </a:solidFill>
                <a:latin typeface="Trebuchet MS"/>
                <a:cs typeface="Trebuchet MS"/>
              </a:rPr>
              <a:t>(April,</a:t>
            </a:r>
            <a:r>
              <a:rPr sz="4650" spc="-229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650" spc="-10" dirty="0">
                <a:solidFill>
                  <a:srgbClr val="012658"/>
                </a:solidFill>
                <a:latin typeface="Trebuchet MS"/>
                <a:cs typeface="Trebuchet MS"/>
              </a:rPr>
              <a:t>2025)</a:t>
            </a:r>
            <a:endParaRPr sz="465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0067" y="3526409"/>
            <a:ext cx="9055100" cy="4492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850" b="1" spc="-10" dirty="0">
                <a:solidFill>
                  <a:srgbClr val="012658"/>
                </a:solidFill>
                <a:latin typeface="Trebuchet MS"/>
                <a:cs typeface="Trebuchet MS"/>
              </a:rPr>
              <a:t>45</a:t>
            </a:r>
            <a:r>
              <a:rPr sz="3850" b="1" spc="-28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50" b="1" spc="-80" dirty="0">
                <a:solidFill>
                  <a:srgbClr val="012658"/>
                </a:solidFill>
                <a:latin typeface="Trebuchet MS"/>
                <a:cs typeface="Trebuchet MS"/>
              </a:rPr>
              <a:t>registrations,</a:t>
            </a:r>
            <a:r>
              <a:rPr sz="3850" b="1" spc="-21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50" b="1" spc="-10" dirty="0">
                <a:solidFill>
                  <a:srgbClr val="012658"/>
                </a:solidFill>
                <a:latin typeface="Trebuchet MS"/>
                <a:cs typeface="Trebuchet MS"/>
              </a:rPr>
              <a:t>40</a:t>
            </a:r>
            <a:r>
              <a:rPr sz="385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50" b="1" spc="-95" dirty="0">
                <a:solidFill>
                  <a:srgbClr val="012658"/>
                </a:solidFill>
                <a:latin typeface="Trebuchet MS"/>
                <a:cs typeface="Trebuchet MS"/>
              </a:rPr>
              <a:t>people</a:t>
            </a:r>
            <a:r>
              <a:rPr sz="3850" b="1" spc="-20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50" b="1" spc="-130" dirty="0">
                <a:solidFill>
                  <a:srgbClr val="012658"/>
                </a:solidFill>
                <a:latin typeface="Trebuchet MS"/>
                <a:cs typeface="Trebuchet MS"/>
              </a:rPr>
              <a:t>in</a:t>
            </a:r>
            <a:r>
              <a:rPr sz="3850" b="1" spc="-20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50" b="1" spc="-65" dirty="0">
                <a:solidFill>
                  <a:srgbClr val="012658"/>
                </a:solidFill>
                <a:latin typeface="Trebuchet MS"/>
                <a:cs typeface="Trebuchet MS"/>
              </a:rPr>
              <a:t>attendance</a:t>
            </a:r>
            <a:endParaRPr sz="38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940"/>
              </a:spcBef>
            </a:pPr>
            <a:r>
              <a:rPr sz="4000" b="1" spc="-10" dirty="0">
                <a:solidFill>
                  <a:srgbClr val="012658"/>
                </a:solidFill>
                <a:latin typeface="Trebuchet MS"/>
                <a:cs typeface="Trebuchet MS"/>
              </a:rPr>
              <a:t>20</a:t>
            </a:r>
            <a:r>
              <a:rPr sz="40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000" b="1" spc="-190" dirty="0">
                <a:solidFill>
                  <a:srgbClr val="012658"/>
                </a:solidFill>
                <a:latin typeface="Trebuchet MS"/>
                <a:cs typeface="Trebuchet MS"/>
              </a:rPr>
              <a:t>were</a:t>
            </a:r>
            <a:r>
              <a:rPr sz="4000" b="1" spc="-204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000" b="1" spc="-165" dirty="0">
                <a:solidFill>
                  <a:srgbClr val="012658"/>
                </a:solidFill>
                <a:latin typeface="Trebuchet MS"/>
                <a:cs typeface="Trebuchet MS"/>
              </a:rPr>
              <a:t>"new</a:t>
            </a:r>
            <a:r>
              <a:rPr sz="4000" b="1" spc="-204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000" b="1" spc="-130" dirty="0">
                <a:solidFill>
                  <a:srgbClr val="012658"/>
                </a:solidFill>
                <a:latin typeface="Trebuchet MS"/>
                <a:cs typeface="Trebuchet MS"/>
              </a:rPr>
              <a:t>to</a:t>
            </a:r>
            <a:r>
              <a:rPr sz="4000" b="1" spc="-204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000" b="1" spc="125" dirty="0">
                <a:solidFill>
                  <a:srgbClr val="012658"/>
                </a:solidFill>
                <a:latin typeface="Trebuchet MS"/>
                <a:cs typeface="Trebuchet MS"/>
              </a:rPr>
              <a:t>CASA"</a:t>
            </a:r>
            <a:endParaRPr sz="4000">
              <a:latin typeface="Trebuchet MS"/>
              <a:cs typeface="Trebuchet MS"/>
            </a:endParaRPr>
          </a:p>
          <a:p>
            <a:pPr marL="12700" marR="1624330">
              <a:lnSpc>
                <a:spcPts val="4730"/>
              </a:lnSpc>
              <a:spcBef>
                <a:spcPts val="4470"/>
              </a:spcBef>
            </a:pPr>
            <a:r>
              <a:rPr sz="3950" b="1" spc="-60" dirty="0">
                <a:solidFill>
                  <a:srgbClr val="012658"/>
                </a:solidFill>
                <a:latin typeface="Trebuchet MS"/>
                <a:cs typeface="Trebuchet MS"/>
              </a:rPr>
              <a:t>11</a:t>
            </a:r>
            <a:r>
              <a:rPr sz="3950" b="1" spc="-17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-180" dirty="0">
                <a:solidFill>
                  <a:srgbClr val="012658"/>
                </a:solidFill>
                <a:latin typeface="Trebuchet MS"/>
                <a:cs typeface="Trebuchet MS"/>
              </a:rPr>
              <a:t>current</a:t>
            </a:r>
            <a:r>
              <a:rPr sz="3950" b="1" spc="-16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-114" dirty="0">
                <a:solidFill>
                  <a:srgbClr val="012658"/>
                </a:solidFill>
                <a:latin typeface="Trebuchet MS"/>
                <a:cs typeface="Trebuchet MS"/>
              </a:rPr>
              <a:t>volunteers</a:t>
            </a:r>
            <a:r>
              <a:rPr sz="3950" b="1" spc="-16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-25" dirty="0">
                <a:solidFill>
                  <a:srgbClr val="012658"/>
                </a:solidFill>
                <a:latin typeface="Trebuchet MS"/>
                <a:cs typeface="Trebuchet MS"/>
              </a:rPr>
              <a:t>who </a:t>
            </a:r>
            <a:r>
              <a:rPr sz="3950" b="1" spc="-135" dirty="0">
                <a:solidFill>
                  <a:srgbClr val="012658"/>
                </a:solidFill>
                <a:latin typeface="Trebuchet MS"/>
                <a:cs typeface="Trebuchet MS"/>
              </a:rPr>
              <a:t>helped</a:t>
            </a:r>
            <a:r>
              <a:rPr sz="3950" b="1" spc="-1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-180" dirty="0">
                <a:solidFill>
                  <a:srgbClr val="012658"/>
                </a:solidFill>
                <a:latin typeface="Trebuchet MS"/>
                <a:cs typeface="Trebuchet MS"/>
              </a:rPr>
              <a:t>recruit</a:t>
            </a:r>
            <a:r>
              <a:rPr sz="3950" b="1" spc="-1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-125" dirty="0">
                <a:solidFill>
                  <a:srgbClr val="012658"/>
                </a:solidFill>
                <a:latin typeface="Trebuchet MS"/>
                <a:cs typeface="Trebuchet MS"/>
              </a:rPr>
              <a:t>by</a:t>
            </a:r>
            <a:r>
              <a:rPr sz="3950" b="1" spc="-1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-50" dirty="0">
                <a:solidFill>
                  <a:srgbClr val="012658"/>
                </a:solidFill>
                <a:latin typeface="Trebuchet MS"/>
                <a:cs typeface="Trebuchet MS"/>
              </a:rPr>
              <a:t>bringing</a:t>
            </a:r>
            <a:r>
              <a:rPr sz="395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950" b="1" spc="45" dirty="0">
                <a:solidFill>
                  <a:srgbClr val="012658"/>
                </a:solidFill>
                <a:latin typeface="Trebuchet MS"/>
                <a:cs typeface="Trebuchet MS"/>
              </a:rPr>
              <a:t>guests</a:t>
            </a:r>
            <a:endParaRPr sz="3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300"/>
              </a:spcBef>
            </a:pPr>
            <a:r>
              <a:rPr sz="3800" b="1" dirty="0">
                <a:solidFill>
                  <a:srgbClr val="012658"/>
                </a:solidFill>
                <a:latin typeface="Trebuchet MS"/>
                <a:cs typeface="Trebuchet MS"/>
              </a:rPr>
              <a:t>9</a:t>
            </a:r>
            <a:r>
              <a:rPr sz="38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00" b="1" dirty="0">
                <a:solidFill>
                  <a:srgbClr val="012658"/>
                </a:solidFill>
                <a:latin typeface="Trebuchet MS"/>
                <a:cs typeface="Trebuchet MS"/>
              </a:rPr>
              <a:t>staff</a:t>
            </a:r>
            <a:r>
              <a:rPr sz="38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00" b="1" spc="-50" dirty="0">
                <a:solidFill>
                  <a:srgbClr val="012658"/>
                </a:solidFill>
                <a:latin typeface="Trebuchet MS"/>
                <a:cs typeface="Trebuchet MS"/>
              </a:rPr>
              <a:t>(including</a:t>
            </a:r>
            <a:r>
              <a:rPr sz="3800" b="1" spc="-17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00" b="1" dirty="0">
                <a:solidFill>
                  <a:srgbClr val="012658"/>
                </a:solidFill>
                <a:latin typeface="Trebuchet MS"/>
                <a:cs typeface="Trebuchet MS"/>
              </a:rPr>
              <a:t>Doug</a:t>
            </a:r>
            <a:r>
              <a:rPr sz="38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00" b="1" spc="-35" dirty="0">
                <a:solidFill>
                  <a:srgbClr val="012658"/>
                </a:solidFill>
                <a:latin typeface="Trebuchet MS"/>
                <a:cs typeface="Trebuchet MS"/>
              </a:rPr>
              <a:t>and</a:t>
            </a:r>
            <a:r>
              <a:rPr sz="3800" b="1" spc="-17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800" b="1" spc="-10" dirty="0">
                <a:solidFill>
                  <a:srgbClr val="012658"/>
                </a:solidFill>
                <a:latin typeface="Trebuchet MS"/>
                <a:cs typeface="Trebuchet MS"/>
              </a:rPr>
              <a:t>Haley)</a:t>
            </a:r>
            <a:endParaRPr sz="38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791700" y="0"/>
            <a:ext cx="8496300" cy="10287000"/>
            <a:chOff x="9791700" y="0"/>
            <a:chExt cx="8496300" cy="10287000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91700" y="1714500"/>
              <a:ext cx="6105524" cy="70770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58775" y="0"/>
              <a:ext cx="5229224" cy="55721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96925" y="3209925"/>
              <a:ext cx="4791074" cy="70770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01850" y="5572125"/>
              <a:ext cx="3486149" cy="47148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3313" y="2057400"/>
            <a:ext cx="10981372" cy="61664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04275" y="2087415"/>
            <a:ext cx="4273550" cy="4154804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 marR="5080">
              <a:lnSpc>
                <a:spcPts val="10430"/>
              </a:lnSpc>
              <a:spcBef>
                <a:spcPts val="1475"/>
              </a:spcBef>
            </a:pPr>
            <a:r>
              <a:rPr sz="9700" spc="675" dirty="0">
                <a:solidFill>
                  <a:srgbClr val="002060"/>
                </a:solidFill>
              </a:rPr>
              <a:t>Second </a:t>
            </a:r>
            <a:r>
              <a:rPr sz="9700" spc="560" dirty="0">
                <a:solidFill>
                  <a:srgbClr val="002060"/>
                </a:solidFill>
              </a:rPr>
              <a:t>MOC</a:t>
            </a:r>
            <a:endParaRPr sz="9700"/>
          </a:p>
          <a:p>
            <a:pPr marL="12700">
              <a:lnSpc>
                <a:spcPts val="10275"/>
              </a:lnSpc>
            </a:pPr>
            <a:r>
              <a:rPr sz="9700" spc="375" dirty="0">
                <a:solidFill>
                  <a:srgbClr val="002060"/>
                </a:solidFill>
              </a:rPr>
              <a:t>Event</a:t>
            </a:r>
            <a:endParaRPr sz="9700"/>
          </a:p>
        </p:txBody>
      </p:sp>
      <p:sp>
        <p:nvSpPr>
          <p:cNvPr id="3" name="object 3"/>
          <p:cNvSpPr/>
          <p:nvPr/>
        </p:nvSpPr>
        <p:spPr>
          <a:xfrm>
            <a:off x="721481" y="938544"/>
            <a:ext cx="1056640" cy="219710"/>
          </a:xfrm>
          <a:custGeom>
            <a:avLst/>
            <a:gdLst/>
            <a:ahLst/>
            <a:cxnLst/>
            <a:rect l="l" t="t" r="r" b="b"/>
            <a:pathLst>
              <a:path w="1056639" h="219709">
                <a:moveTo>
                  <a:pt x="0" y="219455"/>
                </a:moveTo>
                <a:lnTo>
                  <a:pt x="0" y="0"/>
                </a:lnTo>
                <a:lnTo>
                  <a:pt x="1056131" y="0"/>
                </a:lnTo>
                <a:lnTo>
                  <a:pt x="1056131" y="219455"/>
                </a:lnTo>
                <a:lnTo>
                  <a:pt x="0" y="219455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21547" y="6820375"/>
            <a:ext cx="6035040" cy="27940"/>
          </a:xfrm>
          <a:custGeom>
            <a:avLst/>
            <a:gdLst/>
            <a:ahLst/>
            <a:cxnLst/>
            <a:rect l="l" t="t" r="r" b="b"/>
            <a:pathLst>
              <a:path w="6035040" h="27940">
                <a:moveTo>
                  <a:pt x="6035039" y="27431"/>
                </a:moveTo>
                <a:lnTo>
                  <a:pt x="0" y="27431"/>
                </a:lnTo>
                <a:lnTo>
                  <a:pt x="0" y="0"/>
                </a:lnTo>
                <a:lnTo>
                  <a:pt x="6035039" y="0"/>
                </a:lnTo>
                <a:lnTo>
                  <a:pt x="6035039" y="27431"/>
                </a:lnTo>
                <a:close/>
              </a:path>
            </a:pathLst>
          </a:custGeom>
          <a:solidFill>
            <a:srgbClr val="F2F5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1529" y="1598133"/>
            <a:ext cx="9613257" cy="68625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077694" y="1182192"/>
            <a:ext cx="5600700" cy="7313295"/>
          </a:xfrm>
          <a:custGeom>
            <a:avLst/>
            <a:gdLst/>
            <a:ahLst/>
            <a:cxnLst/>
            <a:rect l="l" t="t" r="r" b="b"/>
            <a:pathLst>
              <a:path w="5600700" h="7313295">
                <a:moveTo>
                  <a:pt x="5600461" y="7038840"/>
                </a:moveTo>
                <a:lnTo>
                  <a:pt x="368889" y="7313015"/>
                </a:lnTo>
                <a:lnTo>
                  <a:pt x="0" y="274174"/>
                </a:lnTo>
                <a:lnTo>
                  <a:pt x="5231569" y="0"/>
                </a:lnTo>
                <a:lnTo>
                  <a:pt x="5600461" y="7038840"/>
                </a:lnTo>
                <a:close/>
              </a:path>
            </a:pathLst>
          </a:custGeom>
          <a:solidFill>
            <a:srgbClr val="EDF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66775" y="857250"/>
            <a:ext cx="447675" cy="8143875"/>
          </a:xfrm>
          <a:custGeom>
            <a:avLst/>
            <a:gdLst/>
            <a:ahLst/>
            <a:cxnLst/>
            <a:rect l="l" t="t" r="r" b="b"/>
            <a:pathLst>
              <a:path w="447675" h="8143875">
                <a:moveTo>
                  <a:pt x="447675" y="8143837"/>
                </a:moveTo>
                <a:lnTo>
                  <a:pt x="0" y="8143837"/>
                </a:lnTo>
                <a:lnTo>
                  <a:pt x="0" y="0"/>
                </a:lnTo>
                <a:lnTo>
                  <a:pt x="447675" y="0"/>
                </a:lnTo>
                <a:lnTo>
                  <a:pt x="447675" y="8143837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906875" y="857250"/>
            <a:ext cx="1379855" cy="857250"/>
          </a:xfrm>
          <a:custGeom>
            <a:avLst/>
            <a:gdLst/>
            <a:ahLst/>
            <a:cxnLst/>
            <a:rect l="l" t="t" r="r" b="b"/>
            <a:pathLst>
              <a:path w="1379855" h="857250">
                <a:moveTo>
                  <a:pt x="1379636" y="857250"/>
                </a:moveTo>
                <a:lnTo>
                  <a:pt x="0" y="857250"/>
                </a:lnTo>
                <a:lnTo>
                  <a:pt x="0" y="0"/>
                </a:lnTo>
                <a:lnTo>
                  <a:pt x="1379636" y="0"/>
                </a:lnTo>
                <a:lnTo>
                  <a:pt x="1379636" y="857250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906875" y="8648700"/>
            <a:ext cx="1381125" cy="1640205"/>
          </a:xfrm>
          <a:custGeom>
            <a:avLst/>
            <a:gdLst/>
            <a:ahLst/>
            <a:cxnLst/>
            <a:rect l="l" t="t" r="r" b="b"/>
            <a:pathLst>
              <a:path w="1381125" h="1640204">
                <a:moveTo>
                  <a:pt x="1381124" y="1640085"/>
                </a:moveTo>
                <a:lnTo>
                  <a:pt x="0" y="1640085"/>
                </a:lnTo>
                <a:lnTo>
                  <a:pt x="0" y="0"/>
                </a:lnTo>
                <a:lnTo>
                  <a:pt x="1381124" y="0"/>
                </a:lnTo>
                <a:lnTo>
                  <a:pt x="1381124" y="1640085"/>
                </a:lnTo>
                <a:close/>
              </a:path>
            </a:pathLst>
          </a:custGeom>
          <a:solidFill>
            <a:srgbClr val="EDF2F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95425"/>
            <a:ext cx="1743074" cy="2190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63300" y="2065436"/>
            <a:ext cx="5848349" cy="57245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558924" y="2281370"/>
            <a:ext cx="9072245" cy="42462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350" b="1" spc="85" dirty="0">
                <a:solidFill>
                  <a:srgbClr val="012658"/>
                </a:solidFill>
                <a:latin typeface="Trebuchet MS"/>
                <a:cs typeface="Trebuchet MS"/>
              </a:rPr>
              <a:t>Hops</a:t>
            </a:r>
            <a:r>
              <a:rPr sz="4350" b="1" spc="-22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350" b="1" spc="-45" dirty="0">
                <a:solidFill>
                  <a:srgbClr val="012658"/>
                </a:solidFill>
                <a:latin typeface="Trebuchet MS"/>
                <a:cs typeface="Trebuchet MS"/>
              </a:rPr>
              <a:t>and</a:t>
            </a:r>
            <a:r>
              <a:rPr sz="435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350" b="1" spc="-20" dirty="0">
                <a:solidFill>
                  <a:srgbClr val="012658"/>
                </a:solidFill>
                <a:latin typeface="Trebuchet MS"/>
                <a:cs typeface="Trebuchet MS"/>
              </a:rPr>
              <a:t>Heroes</a:t>
            </a:r>
            <a:r>
              <a:rPr sz="435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350" b="1" spc="-130" dirty="0">
                <a:solidFill>
                  <a:srgbClr val="012658"/>
                </a:solidFill>
                <a:latin typeface="Trebuchet MS"/>
                <a:cs typeface="Trebuchet MS"/>
              </a:rPr>
              <a:t>(November,</a:t>
            </a:r>
            <a:r>
              <a:rPr sz="435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350" b="1" spc="-10" dirty="0">
                <a:solidFill>
                  <a:srgbClr val="012658"/>
                </a:solidFill>
                <a:latin typeface="Trebuchet MS"/>
                <a:cs typeface="Trebuchet MS"/>
              </a:rPr>
              <a:t>2025)</a:t>
            </a:r>
            <a:endParaRPr sz="4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450"/>
              </a:spcBef>
            </a:pPr>
            <a:r>
              <a:rPr sz="4700" b="1" spc="-10" dirty="0">
                <a:solidFill>
                  <a:srgbClr val="012658"/>
                </a:solidFill>
                <a:latin typeface="Trebuchet MS"/>
                <a:cs typeface="Trebuchet MS"/>
              </a:rPr>
              <a:t>34</a:t>
            </a:r>
            <a:r>
              <a:rPr sz="4700" b="1" spc="-34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700" b="1" spc="-100" dirty="0">
                <a:solidFill>
                  <a:srgbClr val="012658"/>
                </a:solidFill>
                <a:latin typeface="Trebuchet MS"/>
                <a:cs typeface="Trebuchet MS"/>
              </a:rPr>
              <a:t>registrations,</a:t>
            </a:r>
            <a:r>
              <a:rPr sz="4700" b="1" spc="-254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700" b="1" spc="-10" dirty="0">
                <a:solidFill>
                  <a:srgbClr val="012658"/>
                </a:solidFill>
                <a:latin typeface="Trebuchet MS"/>
                <a:cs typeface="Trebuchet MS"/>
              </a:rPr>
              <a:t>28</a:t>
            </a:r>
            <a:r>
              <a:rPr sz="4700" b="1" spc="-2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700" b="1" spc="-155" dirty="0">
                <a:solidFill>
                  <a:srgbClr val="012658"/>
                </a:solidFill>
                <a:latin typeface="Trebuchet MS"/>
                <a:cs typeface="Trebuchet MS"/>
              </a:rPr>
              <a:t>in</a:t>
            </a:r>
            <a:r>
              <a:rPr sz="4700" b="1" spc="-24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700" b="1" spc="-85" dirty="0">
                <a:solidFill>
                  <a:srgbClr val="012658"/>
                </a:solidFill>
                <a:latin typeface="Trebuchet MS"/>
                <a:cs typeface="Trebuchet MS"/>
              </a:rPr>
              <a:t>attendance</a:t>
            </a:r>
            <a:endParaRPr sz="47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985"/>
              </a:spcBef>
            </a:pPr>
            <a:r>
              <a:rPr sz="4900" b="1" dirty="0">
                <a:solidFill>
                  <a:srgbClr val="012658"/>
                </a:solidFill>
                <a:latin typeface="Trebuchet MS"/>
                <a:cs typeface="Trebuchet MS"/>
              </a:rPr>
              <a:t>13</a:t>
            </a:r>
            <a:r>
              <a:rPr sz="4900" b="1" spc="-2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900" b="1" spc="-210" dirty="0">
                <a:solidFill>
                  <a:srgbClr val="012658"/>
                </a:solidFill>
                <a:latin typeface="Trebuchet MS"/>
                <a:cs typeface="Trebuchet MS"/>
              </a:rPr>
              <a:t>were</a:t>
            </a:r>
            <a:r>
              <a:rPr sz="4900" b="1" spc="-25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900" b="1" spc="-204" dirty="0">
                <a:solidFill>
                  <a:srgbClr val="012658"/>
                </a:solidFill>
                <a:latin typeface="Trebuchet MS"/>
                <a:cs typeface="Trebuchet MS"/>
              </a:rPr>
              <a:t>"new</a:t>
            </a:r>
            <a:r>
              <a:rPr sz="4900" b="1" spc="-25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900" b="1" spc="-150" dirty="0">
                <a:solidFill>
                  <a:srgbClr val="012658"/>
                </a:solidFill>
                <a:latin typeface="Trebuchet MS"/>
                <a:cs typeface="Trebuchet MS"/>
              </a:rPr>
              <a:t>to</a:t>
            </a:r>
            <a:r>
              <a:rPr sz="4900" b="1" spc="-25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900" b="1" spc="175" dirty="0">
                <a:solidFill>
                  <a:srgbClr val="012658"/>
                </a:solidFill>
                <a:latin typeface="Trebuchet MS"/>
                <a:cs typeface="Trebuchet MS"/>
              </a:rPr>
              <a:t>CASA"</a:t>
            </a:r>
            <a:endParaRPr sz="49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795"/>
              </a:spcBef>
            </a:pPr>
            <a:r>
              <a:rPr sz="5200" b="1" dirty="0">
                <a:solidFill>
                  <a:srgbClr val="012658"/>
                </a:solidFill>
                <a:latin typeface="Trebuchet MS"/>
                <a:cs typeface="Trebuchet MS"/>
              </a:rPr>
              <a:t>6</a:t>
            </a:r>
            <a:r>
              <a:rPr sz="5200" b="1" spc="-37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5200" b="1" spc="-20" dirty="0">
                <a:solidFill>
                  <a:srgbClr val="012658"/>
                </a:solidFill>
                <a:latin typeface="Trebuchet MS"/>
                <a:cs typeface="Trebuchet MS"/>
              </a:rPr>
              <a:t>staff</a:t>
            </a:r>
            <a:endParaRPr sz="5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7850" y="209550"/>
              <a:ext cx="6753224" cy="9867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24625" y="428625"/>
              <a:ext cx="4143374" cy="2362199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057178" y="1281938"/>
            <a:ext cx="4100829" cy="1233805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1563370" marR="5080" indent="-1551305">
              <a:lnSpc>
                <a:spcPts val="4270"/>
              </a:lnSpc>
              <a:spcBef>
                <a:spcPts val="1045"/>
              </a:spcBef>
            </a:pPr>
            <a:r>
              <a:rPr sz="4350" b="0" spc="-1015" dirty="0">
                <a:solidFill>
                  <a:srgbClr val="FFFFFF"/>
                </a:solidFill>
                <a:latin typeface="Trebuchet MS"/>
                <a:cs typeface="Trebuchet MS"/>
              </a:rPr>
              <a:t>VOLUNTEER</a:t>
            </a:r>
            <a:r>
              <a:rPr sz="4350" b="0" spc="-4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350" b="0" spc="-940" dirty="0">
                <a:solidFill>
                  <a:srgbClr val="FFFFFF"/>
                </a:solidFill>
                <a:latin typeface="Trebuchet MS"/>
                <a:cs typeface="Trebuchet MS"/>
              </a:rPr>
              <a:t>RECRUITMENT </a:t>
            </a:r>
            <a:r>
              <a:rPr sz="4350" b="0" spc="-1005" dirty="0">
                <a:solidFill>
                  <a:srgbClr val="FFFFFF"/>
                </a:solidFill>
                <a:latin typeface="Trebuchet MS"/>
                <a:cs typeface="Trebuchet MS"/>
              </a:rPr>
              <a:t>EVENT</a:t>
            </a:r>
            <a:endParaRPr sz="43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81850" y="5781675"/>
            <a:ext cx="3486149" cy="2190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310703" y="2587815"/>
            <a:ext cx="3429000" cy="516064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1950" b="1" spc="80" dirty="0">
                <a:solidFill>
                  <a:srgbClr val="FFFFFF"/>
                </a:solidFill>
                <a:latin typeface="Arial"/>
                <a:cs typeface="Arial"/>
              </a:rPr>
              <a:t>Did</a:t>
            </a:r>
            <a:r>
              <a:rPr sz="19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9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85" dirty="0">
                <a:solidFill>
                  <a:srgbClr val="FFFFFF"/>
                </a:solidFill>
                <a:latin typeface="Arial"/>
                <a:cs typeface="Arial"/>
              </a:rPr>
              <a:t>know</a:t>
            </a:r>
            <a:r>
              <a:rPr sz="1950" b="1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lang="en-US" sz="1950" b="1" spc="105" dirty="0">
                <a:solidFill>
                  <a:srgbClr val="FFFFFF"/>
                </a:solidFill>
                <a:latin typeface="Arial"/>
                <a:cs typeface="Arial"/>
              </a:rPr>
              <a:t>urrent</a:t>
            </a:r>
            <a:endParaRPr sz="1950" dirty="0">
              <a:latin typeface="Arial"/>
              <a:cs typeface="Arial"/>
            </a:endParaRPr>
          </a:p>
          <a:p>
            <a:pPr marL="12065" marR="5080" algn="ctr">
              <a:lnSpc>
                <a:spcPct val="112200"/>
              </a:lnSpc>
            </a:pPr>
            <a:r>
              <a:rPr sz="1950" b="1" dirty="0">
                <a:solidFill>
                  <a:srgbClr val="FFFFFF"/>
                </a:solidFill>
                <a:latin typeface="Arial"/>
                <a:cs typeface="Arial"/>
              </a:rPr>
              <a:t>CASA</a:t>
            </a:r>
            <a:r>
              <a:rPr sz="195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FFFFFF"/>
                </a:solidFill>
                <a:latin typeface="Arial"/>
                <a:cs typeface="Arial"/>
              </a:rPr>
              <a:t>Volunteers</a:t>
            </a:r>
            <a:r>
              <a:rPr sz="1950" b="1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35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950" b="1" spc="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FFFFFF"/>
                </a:solidFill>
                <a:latin typeface="Arial"/>
                <a:cs typeface="Arial"/>
              </a:rPr>
              <a:t>our </a:t>
            </a:r>
            <a:r>
              <a:rPr sz="1950" b="1" dirty="0">
                <a:solidFill>
                  <a:srgbClr val="FFFFFF"/>
                </a:solidFill>
                <a:latin typeface="Arial"/>
                <a:cs typeface="Arial"/>
              </a:rPr>
              <a:t>best</a:t>
            </a:r>
            <a:r>
              <a:rPr sz="1950" b="1" spc="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50" dirty="0">
                <a:solidFill>
                  <a:srgbClr val="FFFFFF"/>
                </a:solidFill>
                <a:latin typeface="Arial"/>
                <a:cs typeface="Arial"/>
              </a:rPr>
              <a:t>recruiters?</a:t>
            </a:r>
            <a:r>
              <a:rPr sz="1950" b="1" spc="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10" dirty="0">
                <a:solidFill>
                  <a:srgbClr val="FFFFFF"/>
                </a:solidFill>
                <a:latin typeface="Arial"/>
                <a:cs typeface="Arial"/>
              </a:rPr>
              <a:t>Please </a:t>
            </a:r>
            <a:r>
              <a:rPr sz="1950" b="1" spc="65" dirty="0">
                <a:solidFill>
                  <a:srgbClr val="FFFFFF"/>
                </a:solidFill>
                <a:latin typeface="Arial"/>
                <a:cs typeface="Arial"/>
              </a:rPr>
              <a:t>invite</a:t>
            </a:r>
            <a:r>
              <a:rPr sz="19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3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19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65" dirty="0">
                <a:solidFill>
                  <a:srgbClr val="FFFFFF"/>
                </a:solidFill>
                <a:latin typeface="Arial"/>
                <a:cs typeface="Arial"/>
              </a:rPr>
              <a:t>interested</a:t>
            </a:r>
            <a:r>
              <a:rPr sz="195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70" dirty="0">
                <a:solidFill>
                  <a:srgbClr val="FFFFFF"/>
                </a:solidFill>
                <a:latin typeface="Arial"/>
                <a:cs typeface="Arial"/>
              </a:rPr>
              <a:t>friend </a:t>
            </a:r>
            <a:r>
              <a:rPr sz="1950" b="1" spc="100" dirty="0">
                <a:solidFill>
                  <a:srgbClr val="FFFFFF"/>
                </a:solidFill>
                <a:latin typeface="Arial"/>
                <a:cs typeface="Arial"/>
              </a:rPr>
              <a:t>(or</a:t>
            </a:r>
            <a:r>
              <a:rPr sz="19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14" dirty="0">
                <a:solidFill>
                  <a:srgbClr val="FFFFFF"/>
                </a:solidFill>
                <a:latin typeface="Arial"/>
                <a:cs typeface="Arial"/>
              </a:rPr>
              <a:t>two!)</a:t>
            </a:r>
            <a:r>
              <a:rPr sz="19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2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9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60" dirty="0">
                <a:solidFill>
                  <a:srgbClr val="FFFFFF"/>
                </a:solidFill>
                <a:latin typeface="Arial"/>
                <a:cs typeface="Arial"/>
              </a:rPr>
              <a:t>join</a:t>
            </a:r>
            <a:r>
              <a:rPr sz="195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-55" dirty="0">
                <a:solidFill>
                  <a:srgbClr val="FFFFFF"/>
                </a:solidFill>
                <a:latin typeface="Arial"/>
                <a:cs typeface="Arial"/>
              </a:rPr>
              <a:t>us</a:t>
            </a:r>
            <a:r>
              <a:rPr sz="19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6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95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05" dirty="0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sz="1950" b="1" spc="80" dirty="0">
                <a:solidFill>
                  <a:srgbClr val="FFFFFF"/>
                </a:solidFill>
                <a:latin typeface="Arial"/>
                <a:cs typeface="Arial"/>
              </a:rPr>
              <a:t>informative</a:t>
            </a:r>
            <a:r>
              <a:rPr sz="195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70" dirty="0">
                <a:solidFill>
                  <a:srgbClr val="FFFFFF"/>
                </a:solidFill>
                <a:latin typeface="Arial"/>
                <a:cs typeface="Arial"/>
              </a:rPr>
              <a:t>evening</a:t>
            </a:r>
            <a:r>
              <a:rPr sz="195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950" b="1" spc="85" dirty="0">
                <a:solidFill>
                  <a:srgbClr val="FFFFFF"/>
                </a:solidFill>
                <a:latin typeface="Arial"/>
                <a:cs typeface="Arial"/>
              </a:rPr>
              <a:t>trivia,</a:t>
            </a:r>
            <a:r>
              <a:rPr sz="1950" b="1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75" dirty="0">
                <a:solidFill>
                  <a:srgbClr val="FFFFFF"/>
                </a:solidFill>
                <a:latin typeface="Arial"/>
                <a:cs typeface="Arial"/>
              </a:rPr>
              <a:t>food,</a:t>
            </a:r>
            <a:r>
              <a:rPr sz="195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2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95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70" dirty="0">
                <a:solidFill>
                  <a:srgbClr val="FFFFFF"/>
                </a:solidFill>
                <a:latin typeface="Arial"/>
                <a:cs typeface="Arial"/>
              </a:rPr>
              <a:t>good </a:t>
            </a:r>
            <a:r>
              <a:rPr sz="1950" b="1" spc="90" dirty="0">
                <a:solidFill>
                  <a:srgbClr val="FFFFFF"/>
                </a:solidFill>
                <a:latin typeface="Arial"/>
                <a:cs typeface="Arial"/>
              </a:rPr>
              <a:t>company</a:t>
            </a:r>
            <a:r>
              <a:rPr sz="195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95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20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sz="195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50" b="1" spc="110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1950" b="1" spc="90" dirty="0">
                <a:solidFill>
                  <a:srgbClr val="FFFFFF"/>
                </a:solidFill>
                <a:latin typeface="Arial"/>
                <a:cs typeface="Arial"/>
              </a:rPr>
              <a:t>welcome.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0"/>
              </a:spcBef>
            </a:pPr>
            <a:endParaRPr sz="1950" dirty="0">
              <a:latin typeface="Arial"/>
              <a:cs typeface="Arial"/>
            </a:endParaRPr>
          </a:p>
          <a:p>
            <a:pPr marR="65405" algn="ctr">
              <a:lnSpc>
                <a:spcPct val="100000"/>
              </a:lnSpc>
            </a:pPr>
            <a:r>
              <a:rPr sz="2050" spc="190" dirty="0">
                <a:solidFill>
                  <a:srgbClr val="FFFFFF"/>
                </a:solidFill>
                <a:latin typeface="Calibri"/>
                <a:cs typeface="Calibri"/>
              </a:rPr>
              <a:t>November</a:t>
            </a:r>
            <a:r>
              <a:rPr sz="205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50" spc="110" dirty="0">
                <a:solidFill>
                  <a:srgbClr val="FFFFFF"/>
                </a:solidFill>
                <a:latin typeface="Calibri"/>
                <a:cs typeface="Calibri"/>
              </a:rPr>
              <a:t>9,</a:t>
            </a:r>
            <a:r>
              <a:rPr sz="2050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50" spc="254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endParaRPr sz="2050" dirty="0">
              <a:latin typeface="Calibri"/>
              <a:cs typeface="Calibri"/>
            </a:endParaRPr>
          </a:p>
          <a:p>
            <a:pPr marL="57150" algn="ctr">
              <a:lnSpc>
                <a:spcPct val="100000"/>
              </a:lnSpc>
              <a:spcBef>
                <a:spcPts val="640"/>
              </a:spcBef>
            </a:pPr>
            <a:r>
              <a:rPr sz="1750" spc="210" dirty="0">
                <a:solidFill>
                  <a:srgbClr val="FFFFFF"/>
                </a:solidFill>
                <a:latin typeface="Calibri"/>
                <a:cs typeface="Calibri"/>
              </a:rPr>
              <a:t>5:30</a:t>
            </a:r>
            <a:r>
              <a:rPr sz="175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spc="19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75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spc="190" dirty="0">
                <a:solidFill>
                  <a:srgbClr val="FFFFFF"/>
                </a:solidFill>
                <a:latin typeface="Calibri"/>
                <a:cs typeface="Calibri"/>
              </a:rPr>
              <a:t>7:30</a:t>
            </a:r>
            <a:r>
              <a:rPr sz="175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50" spc="114" dirty="0">
                <a:solidFill>
                  <a:srgbClr val="FFFFFF"/>
                </a:solidFill>
                <a:latin typeface="Calibri"/>
                <a:cs typeface="Calibri"/>
              </a:rPr>
              <a:t>PM</a:t>
            </a:r>
            <a:endParaRPr sz="17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750" dirty="0">
              <a:latin typeface="Calibri"/>
              <a:cs typeface="Calibri"/>
            </a:endParaRPr>
          </a:p>
          <a:p>
            <a:pPr marL="581660" marR="516890" algn="ctr">
              <a:lnSpc>
                <a:spcPct val="104800"/>
              </a:lnSpc>
            </a:pPr>
            <a:r>
              <a:rPr sz="1550" spc="110" dirty="0">
                <a:solidFill>
                  <a:srgbClr val="FFFFFF"/>
                </a:solidFill>
                <a:latin typeface="Calibri"/>
                <a:cs typeface="Calibri"/>
              </a:rPr>
              <a:t>Missing</a:t>
            </a:r>
            <a:r>
              <a:rPr sz="1550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14" dirty="0">
                <a:solidFill>
                  <a:srgbClr val="FFFFFF"/>
                </a:solidFill>
                <a:latin typeface="Calibri"/>
                <a:cs typeface="Calibri"/>
              </a:rPr>
              <a:t>Falls</a:t>
            </a:r>
            <a:r>
              <a:rPr sz="1550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25" dirty="0">
                <a:solidFill>
                  <a:srgbClr val="FFFFFF"/>
                </a:solidFill>
                <a:latin typeface="Calibri"/>
                <a:cs typeface="Calibri"/>
              </a:rPr>
              <a:t>Brewery </a:t>
            </a:r>
            <a:r>
              <a:rPr sz="1550" spc="229" dirty="0">
                <a:solidFill>
                  <a:srgbClr val="FFFFFF"/>
                </a:solidFill>
                <a:latin typeface="Calibri"/>
                <a:cs typeface="Calibri"/>
              </a:rPr>
              <a:t>540</a:t>
            </a:r>
            <a:r>
              <a:rPr sz="15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65" dirty="0">
                <a:solidFill>
                  <a:srgbClr val="FFFFFF"/>
                </a:solidFill>
                <a:latin typeface="Calibri"/>
                <a:cs typeface="Calibri"/>
              </a:rPr>
              <a:t>S.</a:t>
            </a:r>
            <a:r>
              <a:rPr sz="15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50" dirty="0">
                <a:solidFill>
                  <a:srgbClr val="FFFFFF"/>
                </a:solidFill>
                <a:latin typeface="Calibri"/>
                <a:cs typeface="Calibri"/>
              </a:rPr>
              <a:t>Main</a:t>
            </a:r>
            <a:r>
              <a:rPr sz="15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55" dirty="0">
                <a:solidFill>
                  <a:srgbClr val="FFFFFF"/>
                </a:solidFill>
                <a:latin typeface="Calibri"/>
                <a:cs typeface="Calibri"/>
              </a:rPr>
              <a:t>St.</a:t>
            </a:r>
            <a:r>
              <a:rPr sz="15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100" dirty="0">
                <a:solidFill>
                  <a:srgbClr val="FFFFFF"/>
                </a:solidFill>
                <a:latin typeface="Calibri"/>
                <a:cs typeface="Calibri"/>
              </a:rPr>
              <a:t>Suite</a:t>
            </a:r>
            <a:r>
              <a:rPr sz="1550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35" dirty="0">
                <a:solidFill>
                  <a:srgbClr val="FFFFFF"/>
                </a:solidFill>
                <a:latin typeface="Calibri"/>
                <a:cs typeface="Calibri"/>
              </a:rPr>
              <a:t>112</a:t>
            </a:r>
            <a:endParaRPr sz="1550" dirty="0">
              <a:latin typeface="Calibri"/>
              <a:cs typeface="Calibri"/>
            </a:endParaRPr>
          </a:p>
          <a:p>
            <a:pPr marL="57150" algn="ctr">
              <a:lnSpc>
                <a:spcPct val="100000"/>
              </a:lnSpc>
              <a:spcBef>
                <a:spcPts val="90"/>
              </a:spcBef>
            </a:pPr>
            <a:r>
              <a:rPr sz="1550" spc="70" dirty="0">
                <a:solidFill>
                  <a:srgbClr val="FFFFFF"/>
                </a:solidFill>
                <a:latin typeface="Calibri"/>
                <a:cs typeface="Calibri"/>
              </a:rPr>
              <a:t>Akron,</a:t>
            </a:r>
            <a:r>
              <a:rPr sz="155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305" dirty="0">
                <a:solidFill>
                  <a:srgbClr val="FFFFFF"/>
                </a:solidFill>
                <a:latin typeface="Calibri"/>
                <a:cs typeface="Calibri"/>
              </a:rPr>
              <a:t>OH</a:t>
            </a:r>
            <a:r>
              <a:rPr sz="1550" spc="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44311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11392" y="7850576"/>
            <a:ext cx="2955925" cy="156400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1180"/>
              </a:spcBef>
            </a:pPr>
            <a:r>
              <a:rPr sz="6350" b="1" spc="50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6350" b="1" spc="-8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50" b="1" spc="-23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6350" b="1" spc="-8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50" b="1" spc="-509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6350" b="1" spc="-8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350" b="1" spc="-5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63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  <a:tabLst>
                <a:tab pos="952500" algn="l"/>
              </a:tabLst>
            </a:pPr>
            <a:r>
              <a:rPr sz="2450" b="1" spc="-150" dirty="0">
                <a:solidFill>
                  <a:srgbClr val="FF5757"/>
                </a:solidFill>
                <a:latin typeface="Arial"/>
                <a:cs typeface="Arial"/>
              </a:rPr>
              <a:t>F</a:t>
            </a:r>
            <a:r>
              <a:rPr sz="2450" b="1" spc="-310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245" dirty="0">
                <a:solidFill>
                  <a:srgbClr val="FF5757"/>
                </a:solidFill>
                <a:latin typeface="Arial"/>
                <a:cs typeface="Arial"/>
              </a:rPr>
              <a:t>O</a:t>
            </a:r>
            <a:r>
              <a:rPr sz="2450" b="1" spc="-310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-50" dirty="0">
                <a:solidFill>
                  <a:srgbClr val="FF5757"/>
                </a:solidFill>
                <a:latin typeface="Arial"/>
                <a:cs typeface="Arial"/>
              </a:rPr>
              <a:t>R</a:t>
            </a:r>
            <a:r>
              <a:rPr sz="2450" b="1" dirty="0">
                <a:solidFill>
                  <a:srgbClr val="FF5757"/>
                </a:solidFill>
                <a:latin typeface="Arial"/>
                <a:cs typeface="Arial"/>
              </a:rPr>
              <a:t>	</a:t>
            </a:r>
            <a:r>
              <a:rPr sz="2450" b="1" spc="210" dirty="0">
                <a:solidFill>
                  <a:srgbClr val="FF5757"/>
                </a:solidFill>
                <a:latin typeface="Arial"/>
                <a:cs typeface="Arial"/>
              </a:rPr>
              <a:t>C</a:t>
            </a:r>
            <a:r>
              <a:rPr sz="2450" b="1" spc="-310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155" dirty="0">
                <a:solidFill>
                  <a:srgbClr val="FF5757"/>
                </a:solidFill>
                <a:latin typeface="Arial"/>
                <a:cs typeface="Arial"/>
              </a:rPr>
              <a:t>H</a:t>
            </a:r>
            <a:r>
              <a:rPr sz="2450" b="1" spc="-305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125" dirty="0">
                <a:solidFill>
                  <a:srgbClr val="FF5757"/>
                </a:solidFill>
                <a:latin typeface="Arial"/>
                <a:cs typeface="Arial"/>
              </a:rPr>
              <a:t>I</a:t>
            </a:r>
            <a:r>
              <a:rPr sz="2450" b="1" spc="-305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-285" dirty="0">
                <a:solidFill>
                  <a:srgbClr val="FF5757"/>
                </a:solidFill>
                <a:latin typeface="Arial"/>
                <a:cs typeface="Arial"/>
              </a:rPr>
              <a:t>L</a:t>
            </a:r>
            <a:r>
              <a:rPr sz="2450" b="1" spc="-305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70" dirty="0">
                <a:solidFill>
                  <a:srgbClr val="FF5757"/>
                </a:solidFill>
                <a:latin typeface="Arial"/>
                <a:cs typeface="Arial"/>
              </a:rPr>
              <a:t>D</a:t>
            </a:r>
            <a:r>
              <a:rPr sz="2450" b="1" spc="-310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-130" dirty="0">
                <a:solidFill>
                  <a:srgbClr val="FF5757"/>
                </a:solidFill>
                <a:latin typeface="Arial"/>
                <a:cs typeface="Arial"/>
              </a:rPr>
              <a:t>R</a:t>
            </a:r>
            <a:r>
              <a:rPr sz="2450" b="1" spc="-305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-204" dirty="0">
                <a:solidFill>
                  <a:srgbClr val="FF5757"/>
                </a:solidFill>
                <a:latin typeface="Arial"/>
                <a:cs typeface="Arial"/>
              </a:rPr>
              <a:t>E</a:t>
            </a:r>
            <a:r>
              <a:rPr sz="2450" b="1" spc="-305" dirty="0">
                <a:solidFill>
                  <a:srgbClr val="FF5757"/>
                </a:solidFill>
                <a:latin typeface="Arial"/>
                <a:cs typeface="Arial"/>
              </a:rPr>
              <a:t> </a:t>
            </a:r>
            <a:r>
              <a:rPr sz="2450" b="1" spc="285" dirty="0">
                <a:solidFill>
                  <a:srgbClr val="FF5757"/>
                </a:solidFill>
                <a:latin typeface="Arial"/>
                <a:cs typeface="Arial"/>
              </a:rPr>
              <a:t>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6300" y="876300"/>
            <a:ext cx="95250" cy="8534400"/>
          </a:xfrm>
          <a:custGeom>
            <a:avLst/>
            <a:gdLst/>
            <a:ahLst/>
            <a:cxnLst/>
            <a:rect l="l" t="t" r="r" b="b"/>
            <a:pathLst>
              <a:path w="95250" h="8534400">
                <a:moveTo>
                  <a:pt x="47624" y="8534399"/>
                </a:moveTo>
                <a:lnTo>
                  <a:pt x="29087" y="8530657"/>
                </a:lnTo>
                <a:lnTo>
                  <a:pt x="13949" y="8520450"/>
                </a:lnTo>
                <a:lnTo>
                  <a:pt x="3742" y="8505312"/>
                </a:lnTo>
                <a:lnTo>
                  <a:pt x="0" y="8486774"/>
                </a:lnTo>
                <a:lnTo>
                  <a:pt x="0" y="47624"/>
                </a:lnTo>
                <a:lnTo>
                  <a:pt x="3742" y="29087"/>
                </a:lnTo>
                <a:lnTo>
                  <a:pt x="13949" y="13949"/>
                </a:lnTo>
                <a:lnTo>
                  <a:pt x="29087" y="3742"/>
                </a:lnTo>
                <a:lnTo>
                  <a:pt x="47624" y="0"/>
                </a:lnTo>
                <a:lnTo>
                  <a:pt x="66162" y="3742"/>
                </a:lnTo>
                <a:lnTo>
                  <a:pt x="81300" y="13949"/>
                </a:lnTo>
                <a:lnTo>
                  <a:pt x="91507" y="29087"/>
                </a:lnTo>
                <a:lnTo>
                  <a:pt x="95249" y="47624"/>
                </a:lnTo>
                <a:lnTo>
                  <a:pt x="95249" y="8486774"/>
                </a:lnTo>
                <a:lnTo>
                  <a:pt x="91507" y="8505312"/>
                </a:lnTo>
                <a:lnTo>
                  <a:pt x="81300" y="8520450"/>
                </a:lnTo>
                <a:lnTo>
                  <a:pt x="66162" y="8530657"/>
                </a:lnTo>
                <a:lnTo>
                  <a:pt x="47624" y="85343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497300" y="838199"/>
            <a:ext cx="704850" cy="704850"/>
          </a:xfrm>
          <a:custGeom>
            <a:avLst/>
            <a:gdLst/>
            <a:ahLst/>
            <a:cxnLst/>
            <a:rect l="l" t="t" r="r" b="b"/>
            <a:pathLst>
              <a:path w="704850" h="704850">
                <a:moveTo>
                  <a:pt x="352425" y="704850"/>
                </a:moveTo>
                <a:lnTo>
                  <a:pt x="304603" y="701632"/>
                </a:lnTo>
                <a:lnTo>
                  <a:pt x="258736" y="692261"/>
                </a:lnTo>
                <a:lnTo>
                  <a:pt x="215245" y="677154"/>
                </a:lnTo>
                <a:lnTo>
                  <a:pt x="174549" y="656733"/>
                </a:lnTo>
                <a:lnTo>
                  <a:pt x="137068" y="631417"/>
                </a:lnTo>
                <a:lnTo>
                  <a:pt x="103222" y="601627"/>
                </a:lnTo>
                <a:lnTo>
                  <a:pt x="73432" y="567781"/>
                </a:lnTo>
                <a:lnTo>
                  <a:pt x="48116" y="530300"/>
                </a:lnTo>
                <a:lnTo>
                  <a:pt x="27695" y="489604"/>
                </a:lnTo>
                <a:lnTo>
                  <a:pt x="12588" y="446113"/>
                </a:lnTo>
                <a:lnTo>
                  <a:pt x="3217" y="400247"/>
                </a:lnTo>
                <a:lnTo>
                  <a:pt x="0" y="352425"/>
                </a:lnTo>
                <a:lnTo>
                  <a:pt x="3217" y="304603"/>
                </a:lnTo>
                <a:lnTo>
                  <a:pt x="12588" y="258736"/>
                </a:lnTo>
                <a:lnTo>
                  <a:pt x="27695" y="215245"/>
                </a:lnTo>
                <a:lnTo>
                  <a:pt x="48116" y="174549"/>
                </a:lnTo>
                <a:lnTo>
                  <a:pt x="73432" y="137068"/>
                </a:lnTo>
                <a:lnTo>
                  <a:pt x="103222" y="103222"/>
                </a:lnTo>
                <a:lnTo>
                  <a:pt x="137068" y="73432"/>
                </a:lnTo>
                <a:lnTo>
                  <a:pt x="174549" y="48116"/>
                </a:lnTo>
                <a:lnTo>
                  <a:pt x="215245" y="27695"/>
                </a:lnTo>
                <a:lnTo>
                  <a:pt x="258736" y="12588"/>
                </a:lnTo>
                <a:lnTo>
                  <a:pt x="304603" y="3217"/>
                </a:lnTo>
                <a:lnTo>
                  <a:pt x="352425" y="0"/>
                </a:lnTo>
                <a:lnTo>
                  <a:pt x="400247" y="3217"/>
                </a:lnTo>
                <a:lnTo>
                  <a:pt x="446113" y="12588"/>
                </a:lnTo>
                <a:lnTo>
                  <a:pt x="489604" y="27695"/>
                </a:lnTo>
                <a:lnTo>
                  <a:pt x="530300" y="48116"/>
                </a:lnTo>
                <a:lnTo>
                  <a:pt x="567781" y="73432"/>
                </a:lnTo>
                <a:lnTo>
                  <a:pt x="601627" y="103222"/>
                </a:lnTo>
                <a:lnTo>
                  <a:pt x="631417" y="137068"/>
                </a:lnTo>
                <a:lnTo>
                  <a:pt x="656733" y="174549"/>
                </a:lnTo>
                <a:lnTo>
                  <a:pt x="677154" y="215245"/>
                </a:lnTo>
                <a:lnTo>
                  <a:pt x="692261" y="258736"/>
                </a:lnTo>
                <a:lnTo>
                  <a:pt x="701632" y="304603"/>
                </a:lnTo>
                <a:lnTo>
                  <a:pt x="704850" y="352425"/>
                </a:lnTo>
                <a:lnTo>
                  <a:pt x="701632" y="400247"/>
                </a:lnTo>
                <a:lnTo>
                  <a:pt x="692261" y="446113"/>
                </a:lnTo>
                <a:lnTo>
                  <a:pt x="677154" y="489604"/>
                </a:lnTo>
                <a:lnTo>
                  <a:pt x="656733" y="530300"/>
                </a:lnTo>
                <a:lnTo>
                  <a:pt x="631417" y="567781"/>
                </a:lnTo>
                <a:lnTo>
                  <a:pt x="601627" y="601627"/>
                </a:lnTo>
                <a:lnTo>
                  <a:pt x="567781" y="631417"/>
                </a:lnTo>
                <a:lnTo>
                  <a:pt x="530300" y="656733"/>
                </a:lnTo>
                <a:lnTo>
                  <a:pt x="489604" y="677154"/>
                </a:lnTo>
                <a:lnTo>
                  <a:pt x="446113" y="692261"/>
                </a:lnTo>
                <a:lnTo>
                  <a:pt x="400247" y="701632"/>
                </a:lnTo>
                <a:lnTo>
                  <a:pt x="352425" y="704850"/>
                </a:lnTo>
                <a:close/>
              </a:path>
            </a:pathLst>
          </a:custGeom>
          <a:solidFill>
            <a:srgbClr val="D9363D">
              <a:alpha val="9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473199" y="982167"/>
            <a:ext cx="6166485" cy="1309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400" u="sng" spc="-215" dirty="0">
                <a:uFill>
                  <a:solidFill>
                    <a:srgbClr val="D9363D"/>
                  </a:solidFill>
                </a:uFill>
                <a:latin typeface="Century Gothic"/>
                <a:cs typeface="Century Gothic"/>
              </a:rPr>
              <a:t>Re</a:t>
            </a:r>
            <a:r>
              <a:rPr sz="8400" u="none" spc="-215" dirty="0">
                <a:latin typeface="Century Gothic"/>
                <a:cs typeface="Century Gothic"/>
              </a:rPr>
              <a:t>cognition:</a:t>
            </a:r>
            <a:endParaRPr sz="8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05410">
              <a:lnSpc>
                <a:spcPct val="119100"/>
              </a:lnSpc>
              <a:spcBef>
                <a:spcPts val="90"/>
              </a:spcBef>
            </a:pPr>
            <a:r>
              <a:rPr spc="150" dirty="0"/>
              <a:t>Builds</a:t>
            </a:r>
            <a:r>
              <a:rPr spc="100" dirty="0"/>
              <a:t> </a:t>
            </a:r>
            <a:r>
              <a:rPr spc="229" dirty="0"/>
              <a:t>long-</a:t>
            </a:r>
            <a:r>
              <a:rPr spc="180" dirty="0"/>
              <a:t>term</a:t>
            </a:r>
            <a:r>
              <a:rPr spc="100" dirty="0"/>
              <a:t> </a:t>
            </a:r>
            <a:r>
              <a:rPr spc="175" dirty="0"/>
              <a:t>commitment,</a:t>
            </a:r>
            <a:r>
              <a:rPr spc="100" dirty="0"/>
              <a:t> </a:t>
            </a:r>
            <a:r>
              <a:rPr spc="250" dirty="0"/>
              <a:t>boosts</a:t>
            </a:r>
            <a:r>
              <a:rPr spc="100" dirty="0"/>
              <a:t> </a:t>
            </a:r>
            <a:r>
              <a:rPr spc="80" dirty="0"/>
              <a:t>morale, </a:t>
            </a:r>
            <a:r>
              <a:rPr spc="210" dirty="0"/>
              <a:t>and</a:t>
            </a:r>
            <a:r>
              <a:rPr spc="90" dirty="0"/>
              <a:t> </a:t>
            </a:r>
            <a:r>
              <a:rPr spc="220" dirty="0"/>
              <a:t>shows</a:t>
            </a:r>
            <a:r>
              <a:rPr spc="95" dirty="0"/>
              <a:t> </a:t>
            </a:r>
            <a:r>
              <a:rPr spc="204" dirty="0"/>
              <a:t>people</a:t>
            </a:r>
            <a:r>
              <a:rPr spc="90" dirty="0"/>
              <a:t> </a:t>
            </a:r>
            <a:r>
              <a:rPr spc="155" dirty="0"/>
              <a:t>that</a:t>
            </a:r>
            <a:r>
              <a:rPr spc="95" dirty="0"/>
              <a:t> </a:t>
            </a:r>
            <a:r>
              <a:rPr spc="105" dirty="0"/>
              <a:t>their</a:t>
            </a:r>
            <a:r>
              <a:rPr spc="90" dirty="0"/>
              <a:t> </a:t>
            </a:r>
            <a:r>
              <a:rPr spc="175" dirty="0"/>
              <a:t>unpaid</a:t>
            </a:r>
            <a:r>
              <a:rPr spc="95" dirty="0"/>
              <a:t> </a:t>
            </a:r>
            <a:r>
              <a:rPr spc="170" dirty="0"/>
              <a:t>time</a:t>
            </a:r>
            <a:r>
              <a:rPr spc="90" dirty="0"/>
              <a:t> </a:t>
            </a:r>
            <a:r>
              <a:rPr spc="185" dirty="0"/>
              <a:t>and </a:t>
            </a:r>
            <a:r>
              <a:rPr spc="165" dirty="0"/>
              <a:t>hard</a:t>
            </a:r>
            <a:r>
              <a:rPr spc="95" dirty="0"/>
              <a:t> </a:t>
            </a:r>
            <a:r>
              <a:rPr spc="120" dirty="0"/>
              <a:t>work</a:t>
            </a:r>
            <a:r>
              <a:rPr spc="95" dirty="0"/>
              <a:t> </a:t>
            </a:r>
            <a:r>
              <a:rPr spc="180" dirty="0"/>
              <a:t>directly</a:t>
            </a:r>
            <a:r>
              <a:rPr spc="95" dirty="0"/>
              <a:t> </a:t>
            </a:r>
            <a:r>
              <a:rPr spc="204" dirty="0"/>
              <a:t>support</a:t>
            </a:r>
            <a:r>
              <a:rPr spc="100" dirty="0"/>
              <a:t> </a:t>
            </a:r>
            <a:r>
              <a:rPr spc="170" dirty="0"/>
              <a:t>the</a:t>
            </a:r>
            <a:r>
              <a:rPr spc="95" dirty="0"/>
              <a:t> </a:t>
            </a:r>
            <a:r>
              <a:rPr spc="140" dirty="0"/>
              <a:t>group's</a:t>
            </a:r>
            <a:r>
              <a:rPr spc="95" dirty="0"/>
              <a:t> </a:t>
            </a:r>
            <a:r>
              <a:rPr spc="210" dirty="0"/>
              <a:t>core </a:t>
            </a:r>
            <a:r>
              <a:rPr spc="135" dirty="0"/>
              <a:t>mission.</a:t>
            </a:r>
            <a:r>
              <a:rPr spc="95" dirty="0"/>
              <a:t> </a:t>
            </a:r>
            <a:r>
              <a:rPr spc="100" dirty="0"/>
              <a:t>Meaningful</a:t>
            </a:r>
            <a:r>
              <a:rPr spc="95" dirty="0"/>
              <a:t> </a:t>
            </a:r>
            <a:r>
              <a:rPr spc="180" dirty="0"/>
              <a:t>appreciation</a:t>
            </a:r>
            <a:r>
              <a:rPr spc="95" dirty="0"/>
              <a:t> </a:t>
            </a:r>
            <a:r>
              <a:rPr spc="175" dirty="0"/>
              <a:t>transforms</a:t>
            </a:r>
            <a:r>
              <a:rPr spc="95" dirty="0"/>
              <a:t> </a:t>
            </a:r>
            <a:r>
              <a:rPr spc="165" dirty="0"/>
              <a:t>a </a:t>
            </a:r>
            <a:r>
              <a:rPr spc="190" dirty="0"/>
              <a:t>simple</a:t>
            </a:r>
            <a:r>
              <a:rPr spc="90" dirty="0"/>
              <a:t> </a:t>
            </a:r>
            <a:r>
              <a:rPr spc="204" dirty="0"/>
              <a:t>task</a:t>
            </a:r>
            <a:r>
              <a:rPr spc="90" dirty="0"/>
              <a:t> </a:t>
            </a:r>
            <a:r>
              <a:rPr spc="120" dirty="0"/>
              <a:t>into</a:t>
            </a:r>
            <a:r>
              <a:rPr spc="90" dirty="0"/>
              <a:t> </a:t>
            </a:r>
            <a:r>
              <a:rPr spc="215" dirty="0"/>
              <a:t>a</a:t>
            </a:r>
            <a:r>
              <a:rPr spc="90" dirty="0"/>
              <a:t> </a:t>
            </a:r>
            <a:r>
              <a:rPr spc="270" dirty="0"/>
              <a:t>deep</a:t>
            </a:r>
            <a:r>
              <a:rPr spc="90" dirty="0"/>
              <a:t> </a:t>
            </a:r>
            <a:r>
              <a:rPr spc="250" dirty="0"/>
              <a:t>sense</a:t>
            </a:r>
            <a:r>
              <a:rPr spc="95" dirty="0"/>
              <a:t> </a:t>
            </a:r>
            <a:r>
              <a:rPr spc="140" dirty="0"/>
              <a:t>of</a:t>
            </a:r>
            <a:r>
              <a:rPr spc="90" dirty="0"/>
              <a:t> </a:t>
            </a:r>
            <a:r>
              <a:rPr spc="155" dirty="0"/>
              <a:t>belonging</a:t>
            </a:r>
            <a:r>
              <a:rPr spc="90" dirty="0"/>
              <a:t> </a:t>
            </a:r>
            <a:r>
              <a:rPr spc="185" dirty="0"/>
              <a:t>and </a:t>
            </a:r>
            <a:r>
              <a:rPr spc="220" dirty="0"/>
              <a:t>community</a:t>
            </a:r>
            <a:r>
              <a:rPr spc="80" dirty="0"/>
              <a:t> </a:t>
            </a:r>
            <a:r>
              <a:rPr spc="155" dirty="0"/>
              <a:t>connection.</a:t>
            </a:r>
          </a:p>
        </p:txBody>
      </p:sp>
      <p:sp>
        <p:nvSpPr>
          <p:cNvPr id="6" name="object 6"/>
          <p:cNvSpPr/>
          <p:nvPr/>
        </p:nvSpPr>
        <p:spPr>
          <a:xfrm>
            <a:off x="11544300" y="3219449"/>
            <a:ext cx="5143500" cy="4191000"/>
          </a:xfrm>
          <a:custGeom>
            <a:avLst/>
            <a:gdLst/>
            <a:ahLst/>
            <a:cxnLst/>
            <a:rect l="l" t="t" r="r" b="b"/>
            <a:pathLst>
              <a:path w="5143500" h="4191000">
                <a:moveTo>
                  <a:pt x="4914899" y="4190999"/>
                </a:moveTo>
                <a:lnTo>
                  <a:pt x="228599" y="4190999"/>
                </a:lnTo>
                <a:lnTo>
                  <a:pt x="182529" y="4186355"/>
                </a:lnTo>
                <a:lnTo>
                  <a:pt x="139618" y="4173035"/>
                </a:lnTo>
                <a:lnTo>
                  <a:pt x="100787" y="4151958"/>
                </a:lnTo>
                <a:lnTo>
                  <a:pt x="66955" y="4124044"/>
                </a:lnTo>
                <a:lnTo>
                  <a:pt x="39041" y="4090212"/>
                </a:lnTo>
                <a:lnTo>
                  <a:pt x="17964" y="4051381"/>
                </a:lnTo>
                <a:lnTo>
                  <a:pt x="4644" y="4008470"/>
                </a:lnTo>
                <a:lnTo>
                  <a:pt x="0" y="3962399"/>
                </a:lnTo>
                <a:lnTo>
                  <a:pt x="0" y="228599"/>
                </a:lnTo>
                <a:lnTo>
                  <a:pt x="4644" y="182529"/>
                </a:lnTo>
                <a:lnTo>
                  <a:pt x="17964" y="139618"/>
                </a:lnTo>
                <a:lnTo>
                  <a:pt x="39041" y="100787"/>
                </a:lnTo>
                <a:lnTo>
                  <a:pt x="66955" y="66955"/>
                </a:lnTo>
                <a:lnTo>
                  <a:pt x="100787" y="39041"/>
                </a:lnTo>
                <a:lnTo>
                  <a:pt x="139618" y="17964"/>
                </a:lnTo>
                <a:lnTo>
                  <a:pt x="182529" y="4644"/>
                </a:lnTo>
                <a:lnTo>
                  <a:pt x="228599" y="0"/>
                </a:lnTo>
                <a:lnTo>
                  <a:pt x="4914899" y="0"/>
                </a:lnTo>
                <a:lnTo>
                  <a:pt x="4960970" y="4644"/>
                </a:lnTo>
                <a:lnTo>
                  <a:pt x="5003881" y="17964"/>
                </a:lnTo>
                <a:lnTo>
                  <a:pt x="5042712" y="39041"/>
                </a:lnTo>
                <a:lnTo>
                  <a:pt x="5076544" y="66955"/>
                </a:lnTo>
                <a:lnTo>
                  <a:pt x="5104458" y="100787"/>
                </a:lnTo>
                <a:lnTo>
                  <a:pt x="5125535" y="139618"/>
                </a:lnTo>
                <a:lnTo>
                  <a:pt x="5138855" y="182529"/>
                </a:lnTo>
                <a:lnTo>
                  <a:pt x="5143499" y="228599"/>
                </a:lnTo>
                <a:lnTo>
                  <a:pt x="5143499" y="3962399"/>
                </a:lnTo>
                <a:lnTo>
                  <a:pt x="5138855" y="4008470"/>
                </a:lnTo>
                <a:lnTo>
                  <a:pt x="5125535" y="4051381"/>
                </a:lnTo>
                <a:lnTo>
                  <a:pt x="5104458" y="4090212"/>
                </a:lnTo>
                <a:lnTo>
                  <a:pt x="5076544" y="4124044"/>
                </a:lnTo>
                <a:lnTo>
                  <a:pt x="5042712" y="4151958"/>
                </a:lnTo>
                <a:lnTo>
                  <a:pt x="5003881" y="4173035"/>
                </a:lnTo>
                <a:lnTo>
                  <a:pt x="4960970" y="4186355"/>
                </a:lnTo>
                <a:lnTo>
                  <a:pt x="4914899" y="4190999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931649" y="3363417"/>
            <a:ext cx="513715" cy="1309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400" b="1" spc="-150" dirty="0">
                <a:solidFill>
                  <a:srgbClr val="D9363D"/>
                </a:solidFill>
                <a:latin typeface="Century Gothic"/>
                <a:cs typeface="Century Gothic"/>
              </a:rPr>
              <a:t>“</a:t>
            </a:r>
            <a:endParaRPr sz="8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45999" y="3759616"/>
            <a:ext cx="4194175" cy="340931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30"/>
              </a:spcBef>
            </a:pPr>
            <a:r>
              <a:rPr sz="305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Meaningful appreciation </a:t>
            </a:r>
            <a:r>
              <a:rPr sz="3050" b="1" spc="100" dirty="0">
                <a:solidFill>
                  <a:srgbClr val="FFFFFF"/>
                </a:solidFill>
                <a:latin typeface="Century Gothic"/>
                <a:cs typeface="Century Gothic"/>
              </a:rPr>
              <a:t>transforms</a:t>
            </a:r>
            <a:r>
              <a:rPr sz="3050" b="1" spc="-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2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3050" b="1" spc="-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simple </a:t>
            </a:r>
            <a:r>
              <a:rPr sz="3050" b="1" spc="65" dirty="0">
                <a:solidFill>
                  <a:srgbClr val="FFFFFF"/>
                </a:solidFill>
                <a:latin typeface="Century Gothic"/>
                <a:cs typeface="Century Gothic"/>
              </a:rPr>
              <a:t>task</a:t>
            </a:r>
            <a:r>
              <a:rPr sz="3050" b="1" spc="-1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75" dirty="0">
                <a:solidFill>
                  <a:srgbClr val="FFFFFF"/>
                </a:solidFill>
                <a:latin typeface="Century Gothic"/>
                <a:cs typeface="Century Gothic"/>
              </a:rPr>
              <a:t>into</a:t>
            </a:r>
            <a:r>
              <a:rPr sz="3050" b="1" spc="-1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250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3050" b="1" spc="-175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deep</a:t>
            </a:r>
            <a:r>
              <a:rPr sz="3050" b="1" spc="-18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sense </a:t>
            </a:r>
            <a:r>
              <a:rPr sz="3050" b="1" spc="60" dirty="0">
                <a:solidFill>
                  <a:srgbClr val="FFFFFF"/>
                </a:solidFill>
                <a:latin typeface="Century Gothic"/>
                <a:cs typeface="Century Gothic"/>
              </a:rPr>
              <a:t>of</a:t>
            </a:r>
            <a:r>
              <a:rPr sz="3050" b="1" spc="-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95" dirty="0">
                <a:solidFill>
                  <a:srgbClr val="FFFFFF"/>
                </a:solidFill>
                <a:latin typeface="Century Gothic"/>
                <a:cs typeface="Century Gothic"/>
              </a:rPr>
              <a:t>belonging</a:t>
            </a:r>
            <a:r>
              <a:rPr sz="3050" b="1" spc="-160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3050" b="1" spc="-25" dirty="0">
                <a:solidFill>
                  <a:srgbClr val="FFFFFF"/>
                </a:solidFill>
                <a:latin typeface="Century Gothic"/>
                <a:cs typeface="Century Gothic"/>
              </a:rPr>
              <a:t>and </a:t>
            </a:r>
            <a:r>
              <a:rPr sz="3050" b="1" spc="-10" dirty="0">
                <a:solidFill>
                  <a:srgbClr val="FFFFFF"/>
                </a:solidFill>
                <a:latin typeface="Century Gothic"/>
                <a:cs typeface="Century Gothic"/>
              </a:rPr>
              <a:t>community connection.</a:t>
            </a:r>
            <a:endParaRPr sz="3050">
              <a:latin typeface="Century Gothic"/>
              <a:cs typeface="Century Gothic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85899" y="8858250"/>
            <a:ext cx="15316200" cy="819150"/>
            <a:chOff x="1485899" y="8858250"/>
            <a:chExt cx="15316200" cy="819150"/>
          </a:xfrm>
        </p:grpSpPr>
        <p:sp>
          <p:nvSpPr>
            <p:cNvPr id="10" name="object 10"/>
            <p:cNvSpPr/>
            <p:nvPr/>
          </p:nvSpPr>
          <p:spPr>
            <a:xfrm>
              <a:off x="1485899" y="9182100"/>
              <a:ext cx="15316200" cy="19050"/>
            </a:xfrm>
            <a:custGeom>
              <a:avLst/>
              <a:gdLst/>
              <a:ahLst/>
              <a:cxnLst/>
              <a:rect l="l" t="t" r="r" b="b"/>
              <a:pathLst>
                <a:path w="15316200" h="19050">
                  <a:moveTo>
                    <a:pt x="15316200" y="19050"/>
                  </a:moveTo>
                  <a:lnTo>
                    <a:pt x="0" y="19050"/>
                  </a:lnTo>
                  <a:lnTo>
                    <a:pt x="0" y="0"/>
                  </a:lnTo>
                  <a:lnTo>
                    <a:pt x="15316200" y="0"/>
                  </a:lnTo>
                  <a:lnTo>
                    <a:pt x="15316200" y="19050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5899" y="9182100"/>
              <a:ext cx="1809750" cy="19050"/>
            </a:xfrm>
            <a:custGeom>
              <a:avLst/>
              <a:gdLst/>
              <a:ahLst/>
              <a:cxnLst/>
              <a:rect l="l" t="t" r="r" b="b"/>
              <a:pathLst>
                <a:path w="1809750" h="19050">
                  <a:moveTo>
                    <a:pt x="1809750" y="19050"/>
                  </a:moveTo>
                  <a:lnTo>
                    <a:pt x="0" y="19050"/>
                  </a:lnTo>
                  <a:lnTo>
                    <a:pt x="0" y="0"/>
                  </a:lnTo>
                  <a:lnTo>
                    <a:pt x="1809750" y="0"/>
                  </a:lnTo>
                  <a:lnTo>
                    <a:pt x="1809750" y="19050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982948" y="8858250"/>
              <a:ext cx="819150" cy="819150"/>
            </a:xfrm>
            <a:custGeom>
              <a:avLst/>
              <a:gdLst/>
              <a:ahLst/>
              <a:cxnLst/>
              <a:rect l="l" t="t" r="r" b="b"/>
              <a:pathLst>
                <a:path w="819150" h="819150">
                  <a:moveTo>
                    <a:pt x="409574" y="819149"/>
                  </a:moveTo>
                  <a:lnTo>
                    <a:pt x="361809" y="816394"/>
                  </a:lnTo>
                  <a:lnTo>
                    <a:pt x="315663" y="808332"/>
                  </a:lnTo>
                  <a:lnTo>
                    <a:pt x="271442" y="795272"/>
                  </a:lnTo>
                  <a:lnTo>
                    <a:pt x="229454" y="777520"/>
                  </a:lnTo>
                  <a:lnTo>
                    <a:pt x="190006" y="755384"/>
                  </a:lnTo>
                  <a:lnTo>
                    <a:pt x="153406" y="729170"/>
                  </a:lnTo>
                  <a:lnTo>
                    <a:pt x="119961" y="699188"/>
                  </a:lnTo>
                  <a:lnTo>
                    <a:pt x="89979" y="665743"/>
                  </a:lnTo>
                  <a:lnTo>
                    <a:pt x="63765" y="629143"/>
                  </a:lnTo>
                  <a:lnTo>
                    <a:pt x="41629" y="589695"/>
                  </a:lnTo>
                  <a:lnTo>
                    <a:pt x="23877" y="547707"/>
                  </a:lnTo>
                  <a:lnTo>
                    <a:pt x="10817" y="503486"/>
                  </a:lnTo>
                  <a:lnTo>
                    <a:pt x="2755" y="457340"/>
                  </a:lnTo>
                  <a:lnTo>
                    <a:pt x="0" y="409574"/>
                  </a:lnTo>
                  <a:lnTo>
                    <a:pt x="2755" y="361809"/>
                  </a:lnTo>
                  <a:lnTo>
                    <a:pt x="10817" y="315663"/>
                  </a:lnTo>
                  <a:lnTo>
                    <a:pt x="23877" y="271442"/>
                  </a:lnTo>
                  <a:lnTo>
                    <a:pt x="41629" y="229454"/>
                  </a:lnTo>
                  <a:lnTo>
                    <a:pt x="63765" y="190006"/>
                  </a:lnTo>
                  <a:lnTo>
                    <a:pt x="89979" y="153406"/>
                  </a:lnTo>
                  <a:lnTo>
                    <a:pt x="119961" y="119961"/>
                  </a:lnTo>
                  <a:lnTo>
                    <a:pt x="153406" y="89979"/>
                  </a:lnTo>
                  <a:lnTo>
                    <a:pt x="190006" y="63765"/>
                  </a:lnTo>
                  <a:lnTo>
                    <a:pt x="229454" y="41629"/>
                  </a:lnTo>
                  <a:lnTo>
                    <a:pt x="271442" y="23877"/>
                  </a:lnTo>
                  <a:lnTo>
                    <a:pt x="315663" y="10817"/>
                  </a:lnTo>
                  <a:lnTo>
                    <a:pt x="361809" y="2755"/>
                  </a:lnTo>
                  <a:lnTo>
                    <a:pt x="409574" y="0"/>
                  </a:lnTo>
                  <a:lnTo>
                    <a:pt x="457340" y="2755"/>
                  </a:lnTo>
                  <a:lnTo>
                    <a:pt x="503486" y="10817"/>
                  </a:lnTo>
                  <a:lnTo>
                    <a:pt x="547707" y="23877"/>
                  </a:lnTo>
                  <a:lnTo>
                    <a:pt x="589695" y="41629"/>
                  </a:lnTo>
                  <a:lnTo>
                    <a:pt x="629143" y="63765"/>
                  </a:lnTo>
                  <a:lnTo>
                    <a:pt x="665743" y="89979"/>
                  </a:lnTo>
                  <a:lnTo>
                    <a:pt x="699188" y="119961"/>
                  </a:lnTo>
                  <a:lnTo>
                    <a:pt x="729170" y="153406"/>
                  </a:lnTo>
                  <a:lnTo>
                    <a:pt x="755384" y="190006"/>
                  </a:lnTo>
                  <a:lnTo>
                    <a:pt x="777520" y="229454"/>
                  </a:lnTo>
                  <a:lnTo>
                    <a:pt x="795272" y="271442"/>
                  </a:lnTo>
                  <a:lnTo>
                    <a:pt x="808332" y="315663"/>
                  </a:lnTo>
                  <a:lnTo>
                    <a:pt x="816394" y="361809"/>
                  </a:lnTo>
                  <a:lnTo>
                    <a:pt x="819149" y="409574"/>
                  </a:lnTo>
                  <a:lnTo>
                    <a:pt x="816394" y="457340"/>
                  </a:lnTo>
                  <a:lnTo>
                    <a:pt x="808332" y="503486"/>
                  </a:lnTo>
                  <a:lnTo>
                    <a:pt x="795272" y="547707"/>
                  </a:lnTo>
                  <a:lnTo>
                    <a:pt x="777520" y="589695"/>
                  </a:lnTo>
                  <a:lnTo>
                    <a:pt x="755384" y="629143"/>
                  </a:lnTo>
                  <a:lnTo>
                    <a:pt x="729170" y="665743"/>
                  </a:lnTo>
                  <a:lnTo>
                    <a:pt x="699188" y="699188"/>
                  </a:lnTo>
                  <a:lnTo>
                    <a:pt x="665743" y="729170"/>
                  </a:lnTo>
                  <a:lnTo>
                    <a:pt x="629143" y="755384"/>
                  </a:lnTo>
                  <a:lnTo>
                    <a:pt x="589695" y="777520"/>
                  </a:lnTo>
                  <a:lnTo>
                    <a:pt x="547707" y="795272"/>
                  </a:lnTo>
                  <a:lnTo>
                    <a:pt x="503486" y="808332"/>
                  </a:lnTo>
                  <a:lnTo>
                    <a:pt x="457340" y="816394"/>
                  </a:lnTo>
                  <a:lnTo>
                    <a:pt x="409574" y="819149"/>
                  </a:lnTo>
                  <a:close/>
                </a:path>
              </a:pathLst>
            </a:custGeom>
            <a:solidFill>
              <a:srgbClr val="FFFFFF">
                <a:alpha val="8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" y="1"/>
            <a:ext cx="18287971" cy="10286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87066" y="2157133"/>
            <a:ext cx="12513945" cy="373634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5080" algn="ctr">
              <a:lnSpc>
                <a:spcPts val="5700"/>
              </a:lnSpc>
              <a:spcBef>
                <a:spcPts val="885"/>
              </a:spcBef>
            </a:pPr>
            <a:r>
              <a:rPr sz="5350" b="1" spc="175" dirty="0">
                <a:solidFill>
                  <a:schemeClr val="tx1"/>
                </a:solidFill>
                <a:latin typeface="Calibri"/>
                <a:cs typeface="Calibri"/>
              </a:rPr>
              <a:t>Volunteer</a:t>
            </a:r>
            <a:r>
              <a:rPr sz="5350" b="1" spc="-11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195" dirty="0">
                <a:solidFill>
                  <a:schemeClr val="tx1"/>
                </a:solidFill>
                <a:latin typeface="Calibri"/>
                <a:cs typeface="Calibri"/>
              </a:rPr>
              <a:t>recognition</a:t>
            </a:r>
            <a:r>
              <a:rPr sz="5350" b="1" spc="-11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355" dirty="0">
                <a:solidFill>
                  <a:schemeClr val="tx1"/>
                </a:solidFill>
                <a:latin typeface="Calibri"/>
                <a:cs typeface="Calibri"/>
              </a:rPr>
              <a:t>is</a:t>
            </a:r>
            <a:r>
              <a:rPr sz="5350" b="1" spc="-11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240" dirty="0">
                <a:solidFill>
                  <a:schemeClr val="tx1"/>
                </a:solidFill>
                <a:latin typeface="Calibri"/>
                <a:cs typeface="Calibri"/>
              </a:rPr>
              <a:t>an</a:t>
            </a:r>
            <a:r>
              <a:rPr sz="5350" b="1" spc="-114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245" dirty="0">
                <a:solidFill>
                  <a:schemeClr val="tx1"/>
                </a:solidFill>
                <a:latin typeface="Calibri"/>
                <a:cs typeface="Calibri"/>
              </a:rPr>
              <a:t>ethical, </a:t>
            </a:r>
            <a:r>
              <a:rPr sz="5350" b="1" spc="204" dirty="0">
                <a:solidFill>
                  <a:schemeClr val="tx1"/>
                </a:solidFill>
                <a:latin typeface="Calibri"/>
                <a:cs typeface="Calibri"/>
              </a:rPr>
              <a:t>emotional,</a:t>
            </a:r>
            <a:r>
              <a:rPr sz="5350" b="1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235" dirty="0">
                <a:solidFill>
                  <a:schemeClr val="tx1"/>
                </a:solidFill>
                <a:latin typeface="Calibri"/>
                <a:cs typeface="Calibri"/>
              </a:rPr>
              <a:t>and</a:t>
            </a:r>
            <a:r>
              <a:rPr sz="5350" b="1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185" dirty="0">
                <a:solidFill>
                  <a:schemeClr val="tx1"/>
                </a:solidFill>
                <a:latin typeface="Calibri"/>
                <a:cs typeface="Calibri"/>
              </a:rPr>
              <a:t>operational</a:t>
            </a:r>
            <a:r>
              <a:rPr sz="5350" b="1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315" dirty="0">
                <a:solidFill>
                  <a:schemeClr val="tx1"/>
                </a:solidFill>
                <a:latin typeface="Calibri"/>
                <a:cs typeface="Calibri"/>
              </a:rPr>
              <a:t>necessity</a:t>
            </a:r>
            <a:r>
              <a:rPr sz="5350" b="1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b="1" spc="80" dirty="0">
                <a:solidFill>
                  <a:schemeClr val="tx1"/>
                </a:solidFill>
                <a:latin typeface="Calibri"/>
                <a:cs typeface="Calibri"/>
              </a:rPr>
              <a:t>for </a:t>
            </a:r>
            <a:r>
              <a:rPr sz="5350" b="1" spc="330" dirty="0">
                <a:solidFill>
                  <a:schemeClr val="tx1"/>
                </a:solidFill>
                <a:latin typeface="Calibri"/>
                <a:cs typeface="Calibri"/>
              </a:rPr>
              <a:t>CASA/GALS</a:t>
            </a:r>
            <a:r>
              <a:rPr sz="5350" b="1" spc="-9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265" dirty="0">
                <a:solidFill>
                  <a:schemeClr val="tx1"/>
                </a:solidFill>
                <a:latin typeface="Calibri"/>
                <a:cs typeface="Calibri"/>
              </a:rPr>
              <a:t>because</a:t>
            </a:r>
            <a:r>
              <a:rPr sz="535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dirty="0">
                <a:solidFill>
                  <a:schemeClr val="tx1"/>
                </a:solidFill>
                <a:latin typeface="Calibri"/>
                <a:cs typeface="Calibri"/>
              </a:rPr>
              <a:t>of</a:t>
            </a:r>
            <a:r>
              <a:rPr sz="535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50" dirty="0">
                <a:solidFill>
                  <a:schemeClr val="tx1"/>
                </a:solidFill>
                <a:latin typeface="Calibri"/>
                <a:cs typeface="Calibri"/>
              </a:rPr>
              <a:t>the</a:t>
            </a:r>
            <a:r>
              <a:rPr sz="5350" spc="-85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100" dirty="0">
                <a:solidFill>
                  <a:schemeClr val="tx1"/>
                </a:solidFill>
                <a:latin typeface="Calibri"/>
                <a:cs typeface="Calibri"/>
              </a:rPr>
              <a:t>high-</a:t>
            </a:r>
            <a:r>
              <a:rPr sz="5350" spc="220" dirty="0">
                <a:solidFill>
                  <a:schemeClr val="tx1"/>
                </a:solidFill>
                <a:latin typeface="Calibri"/>
                <a:cs typeface="Calibri"/>
              </a:rPr>
              <a:t>stakes, </a:t>
            </a:r>
            <a:r>
              <a:rPr sz="5350" spc="105" dirty="0">
                <a:solidFill>
                  <a:schemeClr val="tx1"/>
                </a:solidFill>
                <a:latin typeface="Calibri"/>
                <a:cs typeface="Calibri"/>
              </a:rPr>
              <a:t>emotionally</a:t>
            </a:r>
            <a:r>
              <a:rPr sz="5350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85" dirty="0">
                <a:solidFill>
                  <a:schemeClr val="tx1"/>
                </a:solidFill>
                <a:latin typeface="Calibri"/>
                <a:cs typeface="Calibri"/>
              </a:rPr>
              <a:t>draining</a:t>
            </a:r>
            <a:r>
              <a:rPr sz="5350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380" dirty="0">
                <a:solidFill>
                  <a:schemeClr val="tx1"/>
                </a:solidFill>
                <a:latin typeface="Calibri"/>
                <a:cs typeface="Calibri"/>
              </a:rPr>
              <a:t>cases</a:t>
            </a:r>
            <a:r>
              <a:rPr sz="5350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70" dirty="0">
                <a:solidFill>
                  <a:schemeClr val="tx1"/>
                </a:solidFill>
                <a:latin typeface="Calibri"/>
                <a:cs typeface="Calibri"/>
              </a:rPr>
              <a:t>involving</a:t>
            </a:r>
            <a:r>
              <a:rPr sz="5350" spc="-10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190" dirty="0">
                <a:solidFill>
                  <a:schemeClr val="tx1"/>
                </a:solidFill>
                <a:latin typeface="Calibri"/>
                <a:cs typeface="Calibri"/>
              </a:rPr>
              <a:t>child </a:t>
            </a:r>
            <a:r>
              <a:rPr sz="5350" spc="240" dirty="0">
                <a:solidFill>
                  <a:schemeClr val="tx1"/>
                </a:solidFill>
                <a:latin typeface="Calibri"/>
                <a:cs typeface="Calibri"/>
              </a:rPr>
              <a:t>abuse</a:t>
            </a:r>
            <a:r>
              <a:rPr sz="5350" spc="-1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175" dirty="0">
                <a:solidFill>
                  <a:schemeClr val="tx1"/>
                </a:solidFill>
                <a:latin typeface="Calibri"/>
                <a:cs typeface="Calibri"/>
              </a:rPr>
              <a:t>and</a:t>
            </a:r>
            <a:r>
              <a:rPr sz="5350" spc="-12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sz="5350" spc="140" dirty="0">
                <a:solidFill>
                  <a:schemeClr val="tx1"/>
                </a:solidFill>
                <a:latin typeface="Calibri"/>
                <a:cs typeface="Calibri"/>
              </a:rPr>
              <a:t>neglect</a:t>
            </a:r>
            <a:endParaRPr sz="535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00749" y="1638347"/>
            <a:ext cx="12284075" cy="8648700"/>
          </a:xfrm>
          <a:custGeom>
            <a:avLst/>
            <a:gdLst/>
            <a:ahLst/>
            <a:cxnLst/>
            <a:rect l="l" t="t" r="r" b="b"/>
            <a:pathLst>
              <a:path w="12284075" h="8648700">
                <a:moveTo>
                  <a:pt x="7759833" y="12699"/>
                </a:moveTo>
                <a:lnTo>
                  <a:pt x="7028789" y="12699"/>
                </a:lnTo>
                <a:lnTo>
                  <a:pt x="7089377" y="0"/>
                </a:lnTo>
                <a:lnTo>
                  <a:pt x="7707866" y="0"/>
                </a:lnTo>
                <a:lnTo>
                  <a:pt x="7759833" y="12699"/>
                </a:lnTo>
                <a:close/>
              </a:path>
              <a:path w="12284075" h="8648700">
                <a:moveTo>
                  <a:pt x="7966753" y="25399"/>
                </a:moveTo>
                <a:lnTo>
                  <a:pt x="6787729" y="25399"/>
                </a:lnTo>
                <a:lnTo>
                  <a:pt x="6847797" y="12699"/>
                </a:lnTo>
                <a:lnTo>
                  <a:pt x="7915168" y="12699"/>
                </a:lnTo>
                <a:lnTo>
                  <a:pt x="7966753" y="25399"/>
                </a:lnTo>
                <a:close/>
              </a:path>
              <a:path w="12284075" h="8648700">
                <a:moveTo>
                  <a:pt x="8120912" y="38099"/>
                </a:moveTo>
                <a:lnTo>
                  <a:pt x="6668002" y="38099"/>
                </a:lnTo>
                <a:lnTo>
                  <a:pt x="6727797" y="25399"/>
                </a:lnTo>
                <a:lnTo>
                  <a:pt x="8069626" y="25399"/>
                </a:lnTo>
                <a:lnTo>
                  <a:pt x="8120912" y="38099"/>
                </a:lnTo>
                <a:close/>
              </a:path>
              <a:path w="12284075" h="8648700">
                <a:moveTo>
                  <a:pt x="8223177" y="50799"/>
                </a:moveTo>
                <a:lnTo>
                  <a:pt x="6548830" y="50799"/>
                </a:lnTo>
                <a:lnTo>
                  <a:pt x="6608346" y="38099"/>
                </a:lnTo>
                <a:lnTo>
                  <a:pt x="8172096" y="38099"/>
                </a:lnTo>
                <a:lnTo>
                  <a:pt x="8223177" y="50799"/>
                </a:lnTo>
                <a:close/>
              </a:path>
              <a:path w="12284075" h="8648700">
                <a:moveTo>
                  <a:pt x="12283937" y="8648652"/>
                </a:moveTo>
                <a:lnTo>
                  <a:pt x="119253" y="8648652"/>
                </a:lnTo>
                <a:lnTo>
                  <a:pt x="85153" y="8470899"/>
                </a:lnTo>
                <a:lnTo>
                  <a:pt x="77671" y="8420099"/>
                </a:lnTo>
                <a:lnTo>
                  <a:pt x="70525" y="8369299"/>
                </a:lnTo>
                <a:lnTo>
                  <a:pt x="63716" y="8318499"/>
                </a:lnTo>
                <a:lnTo>
                  <a:pt x="57247" y="8267699"/>
                </a:lnTo>
                <a:lnTo>
                  <a:pt x="51117" y="8216899"/>
                </a:lnTo>
                <a:lnTo>
                  <a:pt x="45328" y="8166099"/>
                </a:lnTo>
                <a:lnTo>
                  <a:pt x="39881" y="8115299"/>
                </a:lnTo>
                <a:lnTo>
                  <a:pt x="34778" y="8064499"/>
                </a:lnTo>
                <a:lnTo>
                  <a:pt x="30019" y="8013699"/>
                </a:lnTo>
                <a:lnTo>
                  <a:pt x="25605" y="7962899"/>
                </a:lnTo>
                <a:lnTo>
                  <a:pt x="21538" y="7912099"/>
                </a:lnTo>
                <a:lnTo>
                  <a:pt x="17819" y="7861299"/>
                </a:lnTo>
                <a:lnTo>
                  <a:pt x="14448" y="7810499"/>
                </a:lnTo>
                <a:lnTo>
                  <a:pt x="11428" y="7759699"/>
                </a:lnTo>
                <a:lnTo>
                  <a:pt x="8759" y="7708899"/>
                </a:lnTo>
                <a:lnTo>
                  <a:pt x="6442" y="7658099"/>
                </a:lnTo>
                <a:lnTo>
                  <a:pt x="4478" y="7607299"/>
                </a:lnTo>
                <a:lnTo>
                  <a:pt x="2869" y="7556499"/>
                </a:lnTo>
                <a:lnTo>
                  <a:pt x="1615" y="7505699"/>
                </a:lnTo>
                <a:lnTo>
                  <a:pt x="718" y="7454899"/>
                </a:lnTo>
                <a:lnTo>
                  <a:pt x="179" y="7404099"/>
                </a:lnTo>
                <a:lnTo>
                  <a:pt x="0" y="7340599"/>
                </a:lnTo>
                <a:lnTo>
                  <a:pt x="248" y="7289799"/>
                </a:lnTo>
                <a:lnTo>
                  <a:pt x="990" y="7226299"/>
                </a:lnTo>
                <a:lnTo>
                  <a:pt x="2226" y="7162799"/>
                </a:lnTo>
                <a:lnTo>
                  <a:pt x="3952" y="7099299"/>
                </a:lnTo>
                <a:lnTo>
                  <a:pt x="6167" y="7048499"/>
                </a:lnTo>
                <a:lnTo>
                  <a:pt x="8869" y="6984999"/>
                </a:lnTo>
                <a:lnTo>
                  <a:pt x="12057" y="6921499"/>
                </a:lnTo>
                <a:lnTo>
                  <a:pt x="15728" y="6857999"/>
                </a:lnTo>
                <a:lnTo>
                  <a:pt x="19880" y="6807199"/>
                </a:lnTo>
                <a:lnTo>
                  <a:pt x="24511" y="6743699"/>
                </a:lnTo>
                <a:lnTo>
                  <a:pt x="29620" y="6680199"/>
                </a:lnTo>
                <a:lnTo>
                  <a:pt x="35205" y="6629399"/>
                </a:lnTo>
                <a:lnTo>
                  <a:pt x="41263" y="6565899"/>
                </a:lnTo>
                <a:lnTo>
                  <a:pt x="47794" y="6502399"/>
                </a:lnTo>
                <a:lnTo>
                  <a:pt x="54794" y="6451599"/>
                </a:lnTo>
                <a:lnTo>
                  <a:pt x="62262" y="6388099"/>
                </a:lnTo>
                <a:lnTo>
                  <a:pt x="70197" y="6324599"/>
                </a:lnTo>
                <a:lnTo>
                  <a:pt x="78595" y="6273799"/>
                </a:lnTo>
                <a:lnTo>
                  <a:pt x="87456" y="6210299"/>
                </a:lnTo>
                <a:lnTo>
                  <a:pt x="96778" y="6159499"/>
                </a:lnTo>
                <a:lnTo>
                  <a:pt x="106557" y="6095999"/>
                </a:lnTo>
                <a:lnTo>
                  <a:pt x="116794" y="6032499"/>
                </a:lnTo>
                <a:lnTo>
                  <a:pt x="127485" y="5981699"/>
                </a:lnTo>
                <a:lnTo>
                  <a:pt x="138629" y="5918199"/>
                </a:lnTo>
                <a:lnTo>
                  <a:pt x="150224" y="5867399"/>
                </a:lnTo>
                <a:lnTo>
                  <a:pt x="162268" y="5803899"/>
                </a:lnTo>
                <a:lnTo>
                  <a:pt x="174759" y="5753099"/>
                </a:lnTo>
                <a:lnTo>
                  <a:pt x="187695" y="5689599"/>
                </a:lnTo>
                <a:lnTo>
                  <a:pt x="201074" y="5638799"/>
                </a:lnTo>
                <a:lnTo>
                  <a:pt x="214895" y="5575299"/>
                </a:lnTo>
                <a:lnTo>
                  <a:pt x="229156" y="5524499"/>
                </a:lnTo>
                <a:lnTo>
                  <a:pt x="243854" y="5473699"/>
                </a:lnTo>
                <a:lnTo>
                  <a:pt x="258987" y="5410199"/>
                </a:lnTo>
                <a:lnTo>
                  <a:pt x="274555" y="5359399"/>
                </a:lnTo>
                <a:lnTo>
                  <a:pt x="290554" y="5295899"/>
                </a:lnTo>
                <a:lnTo>
                  <a:pt x="306983" y="5245099"/>
                </a:lnTo>
                <a:lnTo>
                  <a:pt x="323840" y="5194299"/>
                </a:lnTo>
                <a:lnTo>
                  <a:pt x="341124" y="5130799"/>
                </a:lnTo>
                <a:lnTo>
                  <a:pt x="358832" y="5079999"/>
                </a:lnTo>
                <a:lnTo>
                  <a:pt x="376962" y="5029199"/>
                </a:lnTo>
                <a:lnTo>
                  <a:pt x="395512" y="4965699"/>
                </a:lnTo>
                <a:lnTo>
                  <a:pt x="414481" y="4914899"/>
                </a:lnTo>
                <a:lnTo>
                  <a:pt x="433867" y="4864099"/>
                </a:lnTo>
                <a:lnTo>
                  <a:pt x="453668" y="4800599"/>
                </a:lnTo>
                <a:lnTo>
                  <a:pt x="473881" y="4749799"/>
                </a:lnTo>
                <a:lnTo>
                  <a:pt x="494505" y="4698999"/>
                </a:lnTo>
                <a:lnTo>
                  <a:pt x="515539" y="4648199"/>
                </a:lnTo>
                <a:lnTo>
                  <a:pt x="536979" y="4597399"/>
                </a:lnTo>
                <a:lnTo>
                  <a:pt x="558825" y="4533899"/>
                </a:lnTo>
                <a:lnTo>
                  <a:pt x="581074" y="4483099"/>
                </a:lnTo>
                <a:lnTo>
                  <a:pt x="603724" y="4432299"/>
                </a:lnTo>
                <a:lnTo>
                  <a:pt x="626774" y="4381499"/>
                </a:lnTo>
                <a:lnTo>
                  <a:pt x="650222" y="4330699"/>
                </a:lnTo>
                <a:lnTo>
                  <a:pt x="674065" y="4279899"/>
                </a:lnTo>
                <a:lnTo>
                  <a:pt x="698302" y="4229099"/>
                </a:lnTo>
                <a:lnTo>
                  <a:pt x="722931" y="4178299"/>
                </a:lnTo>
                <a:lnTo>
                  <a:pt x="747950" y="4127499"/>
                </a:lnTo>
                <a:lnTo>
                  <a:pt x="773357" y="4076699"/>
                </a:lnTo>
                <a:lnTo>
                  <a:pt x="799151" y="4025899"/>
                </a:lnTo>
                <a:lnTo>
                  <a:pt x="825328" y="3975099"/>
                </a:lnTo>
                <a:lnTo>
                  <a:pt x="851888" y="3924299"/>
                </a:lnTo>
                <a:lnTo>
                  <a:pt x="878829" y="3873499"/>
                </a:lnTo>
                <a:lnTo>
                  <a:pt x="906148" y="3822699"/>
                </a:lnTo>
                <a:lnTo>
                  <a:pt x="933844" y="3771899"/>
                </a:lnTo>
                <a:lnTo>
                  <a:pt x="961914" y="3721099"/>
                </a:lnTo>
                <a:lnTo>
                  <a:pt x="990358" y="3670299"/>
                </a:lnTo>
                <a:lnTo>
                  <a:pt x="1019172" y="3619499"/>
                </a:lnTo>
                <a:lnTo>
                  <a:pt x="1048356" y="3568699"/>
                </a:lnTo>
                <a:lnTo>
                  <a:pt x="1077906" y="3530599"/>
                </a:lnTo>
                <a:lnTo>
                  <a:pt x="1107822" y="3479799"/>
                </a:lnTo>
                <a:lnTo>
                  <a:pt x="1138101" y="3428999"/>
                </a:lnTo>
                <a:lnTo>
                  <a:pt x="1168742" y="3378199"/>
                </a:lnTo>
                <a:lnTo>
                  <a:pt x="1199743" y="3327399"/>
                </a:lnTo>
                <a:lnTo>
                  <a:pt x="1231100" y="3289299"/>
                </a:lnTo>
                <a:lnTo>
                  <a:pt x="1262814" y="3238499"/>
                </a:lnTo>
                <a:lnTo>
                  <a:pt x="1294882" y="3187699"/>
                </a:lnTo>
                <a:lnTo>
                  <a:pt x="1327301" y="3149599"/>
                </a:lnTo>
                <a:lnTo>
                  <a:pt x="1360071" y="3098799"/>
                </a:lnTo>
                <a:lnTo>
                  <a:pt x="1393189" y="3047999"/>
                </a:lnTo>
                <a:lnTo>
                  <a:pt x="1426653" y="3009899"/>
                </a:lnTo>
                <a:lnTo>
                  <a:pt x="1460461" y="2959099"/>
                </a:lnTo>
                <a:lnTo>
                  <a:pt x="1494612" y="2920999"/>
                </a:lnTo>
                <a:lnTo>
                  <a:pt x="1529103" y="2870199"/>
                </a:lnTo>
                <a:lnTo>
                  <a:pt x="1563933" y="2832099"/>
                </a:lnTo>
                <a:lnTo>
                  <a:pt x="1599099" y="2781299"/>
                </a:lnTo>
                <a:lnTo>
                  <a:pt x="1634601" y="2743199"/>
                </a:lnTo>
                <a:lnTo>
                  <a:pt x="1670435" y="2692399"/>
                </a:lnTo>
                <a:lnTo>
                  <a:pt x="1706600" y="2654299"/>
                </a:lnTo>
                <a:lnTo>
                  <a:pt x="1743095" y="2603499"/>
                </a:lnTo>
                <a:lnTo>
                  <a:pt x="1817063" y="2527299"/>
                </a:lnTo>
                <a:lnTo>
                  <a:pt x="1854534" y="2476499"/>
                </a:lnTo>
                <a:lnTo>
                  <a:pt x="1930437" y="2400299"/>
                </a:lnTo>
                <a:lnTo>
                  <a:pt x="1968866" y="2349499"/>
                </a:lnTo>
                <a:lnTo>
                  <a:pt x="2046670" y="2273299"/>
                </a:lnTo>
                <a:lnTo>
                  <a:pt x="2125722" y="2197099"/>
                </a:lnTo>
                <a:lnTo>
                  <a:pt x="2165711" y="2146299"/>
                </a:lnTo>
                <a:lnTo>
                  <a:pt x="2246606" y="2070099"/>
                </a:lnTo>
                <a:lnTo>
                  <a:pt x="2328711" y="1993899"/>
                </a:lnTo>
                <a:lnTo>
                  <a:pt x="2454103" y="1879599"/>
                </a:lnTo>
                <a:lnTo>
                  <a:pt x="2582132" y="1765299"/>
                </a:lnTo>
                <a:lnTo>
                  <a:pt x="2668925" y="1689099"/>
                </a:lnTo>
                <a:lnTo>
                  <a:pt x="2712747" y="1663699"/>
                </a:lnTo>
                <a:lnTo>
                  <a:pt x="2845895" y="1549399"/>
                </a:lnTo>
                <a:lnTo>
                  <a:pt x="2890832" y="1523999"/>
                </a:lnTo>
                <a:lnTo>
                  <a:pt x="2981525" y="1447799"/>
                </a:lnTo>
                <a:lnTo>
                  <a:pt x="3027278" y="1422399"/>
                </a:lnTo>
                <a:lnTo>
                  <a:pt x="3119587" y="1346199"/>
                </a:lnTo>
                <a:lnTo>
                  <a:pt x="3166139" y="1320799"/>
                </a:lnTo>
                <a:lnTo>
                  <a:pt x="3212953" y="1282699"/>
                </a:lnTo>
                <a:lnTo>
                  <a:pt x="3260028" y="1257299"/>
                </a:lnTo>
                <a:lnTo>
                  <a:pt x="3307362" y="1219199"/>
                </a:lnTo>
                <a:lnTo>
                  <a:pt x="3354953" y="1193799"/>
                </a:lnTo>
                <a:lnTo>
                  <a:pt x="3402798" y="1155699"/>
                </a:lnTo>
                <a:lnTo>
                  <a:pt x="3499246" y="1104899"/>
                </a:lnTo>
                <a:lnTo>
                  <a:pt x="3547845" y="1066799"/>
                </a:lnTo>
                <a:lnTo>
                  <a:pt x="3645782" y="1015999"/>
                </a:lnTo>
                <a:lnTo>
                  <a:pt x="3695117" y="977899"/>
                </a:lnTo>
                <a:lnTo>
                  <a:pt x="3996132" y="825499"/>
                </a:lnTo>
                <a:lnTo>
                  <a:pt x="4047117" y="787399"/>
                </a:lnTo>
                <a:lnTo>
                  <a:pt x="4201437" y="711199"/>
                </a:lnTo>
                <a:lnTo>
                  <a:pt x="4253324" y="698499"/>
                </a:lnTo>
                <a:lnTo>
                  <a:pt x="4516033" y="571499"/>
                </a:lnTo>
                <a:lnTo>
                  <a:pt x="4569215" y="558799"/>
                </a:lnTo>
                <a:lnTo>
                  <a:pt x="4676206" y="507999"/>
                </a:lnTo>
                <a:lnTo>
                  <a:pt x="4730011" y="495299"/>
                </a:lnTo>
                <a:lnTo>
                  <a:pt x="4838229" y="444499"/>
                </a:lnTo>
                <a:lnTo>
                  <a:pt x="4892638" y="431799"/>
                </a:lnTo>
                <a:lnTo>
                  <a:pt x="4947246" y="406399"/>
                </a:lnTo>
                <a:lnTo>
                  <a:pt x="5002049" y="393699"/>
                </a:lnTo>
                <a:lnTo>
                  <a:pt x="5057046" y="368299"/>
                </a:lnTo>
                <a:lnTo>
                  <a:pt x="5167615" y="342899"/>
                </a:lnTo>
                <a:lnTo>
                  <a:pt x="5223182" y="317499"/>
                </a:lnTo>
                <a:lnTo>
                  <a:pt x="5334875" y="292099"/>
                </a:lnTo>
                <a:lnTo>
                  <a:pt x="5390996" y="266699"/>
                </a:lnTo>
                <a:lnTo>
                  <a:pt x="6136320" y="101599"/>
                </a:lnTo>
                <a:lnTo>
                  <a:pt x="6194797" y="101599"/>
                </a:lnTo>
                <a:lnTo>
                  <a:pt x="6371146" y="63499"/>
                </a:lnTo>
                <a:lnTo>
                  <a:pt x="6430228" y="63499"/>
                </a:lnTo>
                <a:lnTo>
                  <a:pt x="6489457" y="50799"/>
                </a:lnTo>
                <a:lnTo>
                  <a:pt x="8325023" y="50799"/>
                </a:lnTo>
                <a:lnTo>
                  <a:pt x="8426441" y="76199"/>
                </a:lnTo>
                <a:lnTo>
                  <a:pt x="8476987" y="76199"/>
                </a:lnTo>
                <a:lnTo>
                  <a:pt x="8527422" y="88899"/>
                </a:lnTo>
                <a:lnTo>
                  <a:pt x="8577746" y="88899"/>
                </a:lnTo>
                <a:lnTo>
                  <a:pt x="8678052" y="114299"/>
                </a:lnTo>
                <a:lnTo>
                  <a:pt x="8728033" y="114299"/>
                </a:lnTo>
                <a:lnTo>
                  <a:pt x="8877272" y="152399"/>
                </a:lnTo>
                <a:lnTo>
                  <a:pt x="8926780" y="152399"/>
                </a:lnTo>
                <a:lnTo>
                  <a:pt x="9654155" y="342899"/>
                </a:lnTo>
                <a:lnTo>
                  <a:pt x="9701577" y="368299"/>
                </a:lnTo>
                <a:lnTo>
                  <a:pt x="9842993" y="406399"/>
                </a:lnTo>
                <a:lnTo>
                  <a:pt x="9889844" y="431799"/>
                </a:lnTo>
                <a:lnTo>
                  <a:pt x="9983110" y="457199"/>
                </a:lnTo>
                <a:lnTo>
                  <a:pt x="10029522" y="482599"/>
                </a:lnTo>
                <a:lnTo>
                  <a:pt x="10075785" y="495299"/>
                </a:lnTo>
                <a:lnTo>
                  <a:pt x="10121898" y="520699"/>
                </a:lnTo>
                <a:lnTo>
                  <a:pt x="10213668" y="546099"/>
                </a:lnTo>
                <a:lnTo>
                  <a:pt x="10259323" y="571499"/>
                </a:lnTo>
                <a:lnTo>
                  <a:pt x="10304823" y="584199"/>
                </a:lnTo>
                <a:lnTo>
                  <a:pt x="10395353" y="634999"/>
                </a:lnTo>
                <a:lnTo>
                  <a:pt x="10440380" y="647699"/>
                </a:lnTo>
                <a:lnTo>
                  <a:pt x="10485248" y="673099"/>
                </a:lnTo>
                <a:lnTo>
                  <a:pt x="10529955" y="685799"/>
                </a:lnTo>
                <a:lnTo>
                  <a:pt x="10618880" y="736599"/>
                </a:lnTo>
                <a:lnTo>
                  <a:pt x="10663096" y="749299"/>
                </a:lnTo>
                <a:lnTo>
                  <a:pt x="10794746" y="825499"/>
                </a:lnTo>
                <a:lnTo>
                  <a:pt x="10838292" y="838199"/>
                </a:lnTo>
                <a:lnTo>
                  <a:pt x="11095941" y="990599"/>
                </a:lnTo>
                <a:lnTo>
                  <a:pt x="11138267" y="1003299"/>
                </a:lnTo>
                <a:lnTo>
                  <a:pt x="11347187" y="1130299"/>
                </a:lnTo>
                <a:lnTo>
                  <a:pt x="11388420" y="1168399"/>
                </a:lnTo>
                <a:lnTo>
                  <a:pt x="11631868" y="1320799"/>
                </a:lnTo>
                <a:lnTo>
                  <a:pt x="11671772" y="1358899"/>
                </a:lnTo>
                <a:lnTo>
                  <a:pt x="11790312" y="1435099"/>
                </a:lnTo>
                <a:lnTo>
                  <a:pt x="11829431" y="1473199"/>
                </a:lnTo>
                <a:lnTo>
                  <a:pt x="11945584" y="1549399"/>
                </a:lnTo>
                <a:lnTo>
                  <a:pt x="11983898" y="1587499"/>
                </a:lnTo>
                <a:lnTo>
                  <a:pt x="12022006" y="1612899"/>
                </a:lnTo>
                <a:lnTo>
                  <a:pt x="12059910" y="1650999"/>
                </a:lnTo>
                <a:lnTo>
                  <a:pt x="12097607" y="1676399"/>
                </a:lnTo>
                <a:lnTo>
                  <a:pt x="12283937" y="1838616"/>
                </a:lnTo>
                <a:lnTo>
                  <a:pt x="12283937" y="8648652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995890" y="3449648"/>
            <a:ext cx="9542145" cy="381254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5080" indent="939165" algn="r">
              <a:lnSpc>
                <a:spcPts val="4880"/>
              </a:lnSpc>
              <a:spcBef>
                <a:spcPts val="730"/>
              </a:spcBef>
            </a:pPr>
            <a:r>
              <a:rPr sz="4500" spc="260" dirty="0">
                <a:solidFill>
                  <a:srgbClr val="FFFFFF"/>
                </a:solidFill>
                <a:latin typeface="Calibri"/>
                <a:cs typeface="Calibri"/>
              </a:rPr>
              <a:t>Because</a:t>
            </a:r>
            <a:r>
              <a:rPr sz="4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254" dirty="0">
                <a:solidFill>
                  <a:srgbClr val="FFFFFF"/>
                </a:solidFill>
                <a:latin typeface="Calibri"/>
                <a:cs typeface="Calibri"/>
              </a:rPr>
              <a:t>CASA/GALs</a:t>
            </a:r>
            <a:r>
              <a:rPr sz="45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65" dirty="0">
                <a:solidFill>
                  <a:srgbClr val="FFFFFF"/>
                </a:solidFill>
                <a:latin typeface="Calibri"/>
                <a:cs typeface="Calibri"/>
              </a:rPr>
              <a:t>cannot</a:t>
            </a:r>
            <a:r>
              <a:rPr sz="4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60" dirty="0">
                <a:solidFill>
                  <a:srgbClr val="FFFFFF"/>
                </a:solidFill>
                <a:latin typeface="Calibri"/>
                <a:cs typeface="Calibri"/>
              </a:rPr>
              <a:t>share </a:t>
            </a:r>
            <a:r>
              <a:rPr sz="4500" spc="120" dirty="0">
                <a:solidFill>
                  <a:srgbClr val="FFFFFF"/>
                </a:solidFill>
                <a:latin typeface="Calibri"/>
                <a:cs typeface="Calibri"/>
              </a:rPr>
              <a:t>confidential</a:t>
            </a:r>
            <a:r>
              <a:rPr sz="45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50" dirty="0">
                <a:solidFill>
                  <a:srgbClr val="FFFFFF"/>
                </a:solidFill>
                <a:latin typeface="Calibri"/>
                <a:cs typeface="Calibri"/>
              </a:rPr>
              <a:t>details</a:t>
            </a:r>
            <a:r>
              <a:rPr sz="45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dirty="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sz="45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14" dirty="0">
                <a:solidFill>
                  <a:srgbClr val="FFFFFF"/>
                </a:solidFill>
                <a:latin typeface="Calibri"/>
                <a:cs typeface="Calibri"/>
              </a:rPr>
              <a:t>friends,</a:t>
            </a:r>
            <a:r>
              <a:rPr sz="45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5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4500" spc="65" dirty="0">
                <a:solidFill>
                  <a:srgbClr val="FFFFFF"/>
                </a:solidFill>
                <a:latin typeface="Calibri"/>
                <a:cs typeface="Calibri"/>
              </a:rPr>
              <a:t>frequently</a:t>
            </a:r>
            <a:r>
              <a:rPr sz="4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204" dirty="0">
                <a:solidFill>
                  <a:srgbClr val="FFFFFF"/>
                </a:solidFill>
                <a:latin typeface="Calibri"/>
                <a:cs typeface="Calibri"/>
              </a:rPr>
              <a:t>face</a:t>
            </a:r>
            <a:r>
              <a:rPr sz="4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210" dirty="0">
                <a:solidFill>
                  <a:srgbClr val="FFFFFF"/>
                </a:solidFill>
                <a:latin typeface="Calibri"/>
                <a:cs typeface="Calibri"/>
              </a:rPr>
              <a:t>systemic</a:t>
            </a:r>
            <a:r>
              <a:rPr sz="4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70" dirty="0">
                <a:solidFill>
                  <a:srgbClr val="FFFFFF"/>
                </a:solidFill>
                <a:latin typeface="Calibri"/>
                <a:cs typeface="Calibri"/>
              </a:rPr>
              <a:t>frustration, </a:t>
            </a:r>
            <a:r>
              <a:rPr sz="4500" spc="125" dirty="0">
                <a:solidFill>
                  <a:srgbClr val="FFFFFF"/>
                </a:solidFill>
                <a:latin typeface="Calibri"/>
                <a:cs typeface="Calibri"/>
              </a:rPr>
              <a:t>structured</a:t>
            </a:r>
            <a:r>
              <a:rPr sz="45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95" dirty="0">
                <a:solidFill>
                  <a:srgbClr val="FFFFFF"/>
                </a:solidFill>
                <a:latin typeface="Calibri"/>
                <a:cs typeface="Calibri"/>
              </a:rPr>
              <a:t>recognition</a:t>
            </a:r>
            <a:r>
              <a:rPr sz="45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235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45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6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45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70" dirty="0">
                <a:solidFill>
                  <a:srgbClr val="FFFFFF"/>
                </a:solidFill>
                <a:latin typeface="Calibri"/>
                <a:cs typeface="Calibri"/>
              </a:rPr>
              <a:t>primary </a:t>
            </a:r>
            <a:r>
              <a:rPr sz="4500" spc="150" dirty="0">
                <a:solidFill>
                  <a:srgbClr val="FFFFFF"/>
                </a:solidFill>
                <a:latin typeface="Calibri"/>
                <a:cs typeface="Calibri"/>
              </a:rPr>
              <a:t>defense</a:t>
            </a:r>
            <a:r>
              <a:rPr sz="45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55" dirty="0">
                <a:solidFill>
                  <a:srgbClr val="FFFFFF"/>
                </a:solidFill>
                <a:latin typeface="Calibri"/>
                <a:cs typeface="Calibri"/>
              </a:rPr>
              <a:t>against</a:t>
            </a:r>
            <a:r>
              <a:rPr sz="45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60" dirty="0">
                <a:solidFill>
                  <a:srgbClr val="FFFFFF"/>
                </a:solidFill>
                <a:latin typeface="Calibri"/>
                <a:cs typeface="Calibri"/>
              </a:rPr>
              <a:t>advocate</a:t>
            </a:r>
            <a:r>
              <a:rPr sz="45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80" dirty="0">
                <a:solidFill>
                  <a:srgbClr val="FFFFFF"/>
                </a:solidFill>
                <a:latin typeface="Calibri"/>
                <a:cs typeface="Calibri"/>
              </a:rPr>
              <a:t>burnout</a:t>
            </a:r>
            <a:r>
              <a:rPr sz="45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0" spc="15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4500">
              <a:latin typeface="Calibri"/>
              <a:cs typeface="Calibri"/>
            </a:endParaRPr>
          </a:p>
          <a:p>
            <a:pPr marR="5080" algn="r">
              <a:lnSpc>
                <a:spcPts val="4780"/>
              </a:lnSpc>
            </a:pPr>
            <a:r>
              <a:rPr sz="4500" spc="40" dirty="0">
                <a:solidFill>
                  <a:srgbClr val="FFFFFF"/>
                </a:solidFill>
                <a:latin typeface="Calibri"/>
                <a:cs typeface="Calibri"/>
              </a:rPr>
              <a:t>turnover.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69597" y="180259"/>
            <a:ext cx="271145" cy="2470785"/>
          </a:xfrm>
          <a:custGeom>
            <a:avLst/>
            <a:gdLst/>
            <a:ahLst/>
            <a:cxnLst/>
            <a:rect l="l" t="t" r="r" b="b"/>
            <a:pathLst>
              <a:path w="271145" h="2470785">
                <a:moveTo>
                  <a:pt x="7921" y="152748"/>
                </a:moveTo>
                <a:lnTo>
                  <a:pt x="0" y="45158"/>
                </a:lnTo>
                <a:lnTo>
                  <a:pt x="759" y="39011"/>
                </a:lnTo>
                <a:lnTo>
                  <a:pt x="4722" y="27018"/>
                </a:lnTo>
                <a:lnTo>
                  <a:pt x="38164" y="927"/>
                </a:lnTo>
                <a:lnTo>
                  <a:pt x="50761" y="0"/>
                </a:lnTo>
                <a:lnTo>
                  <a:pt x="56908" y="759"/>
                </a:lnTo>
                <a:lnTo>
                  <a:pt x="93341" y="32194"/>
                </a:lnTo>
                <a:lnTo>
                  <a:pt x="102914" y="145754"/>
                </a:lnTo>
                <a:lnTo>
                  <a:pt x="102155" y="151901"/>
                </a:lnTo>
                <a:lnTo>
                  <a:pt x="70719" y="188334"/>
                </a:lnTo>
                <a:lnTo>
                  <a:pt x="52153" y="190913"/>
                </a:lnTo>
                <a:lnTo>
                  <a:pt x="46005" y="190154"/>
                </a:lnTo>
                <a:lnTo>
                  <a:pt x="9572" y="158718"/>
                </a:lnTo>
                <a:lnTo>
                  <a:pt x="7921" y="152748"/>
                </a:lnTo>
                <a:close/>
              </a:path>
              <a:path w="271145" h="2470785">
                <a:moveTo>
                  <a:pt x="35898" y="532719"/>
                </a:moveTo>
                <a:lnTo>
                  <a:pt x="27976" y="425130"/>
                </a:lnTo>
                <a:lnTo>
                  <a:pt x="28735" y="418982"/>
                </a:lnTo>
                <a:lnTo>
                  <a:pt x="32699" y="406989"/>
                </a:lnTo>
                <a:lnTo>
                  <a:pt x="66141" y="380898"/>
                </a:lnTo>
                <a:lnTo>
                  <a:pt x="78738" y="379971"/>
                </a:lnTo>
                <a:lnTo>
                  <a:pt x="84885" y="380730"/>
                </a:lnTo>
                <a:lnTo>
                  <a:pt x="121318" y="412166"/>
                </a:lnTo>
                <a:lnTo>
                  <a:pt x="130891" y="525725"/>
                </a:lnTo>
                <a:lnTo>
                  <a:pt x="130132" y="531873"/>
                </a:lnTo>
                <a:lnTo>
                  <a:pt x="98696" y="568305"/>
                </a:lnTo>
                <a:lnTo>
                  <a:pt x="80129" y="570884"/>
                </a:lnTo>
                <a:lnTo>
                  <a:pt x="73982" y="570125"/>
                </a:lnTo>
                <a:lnTo>
                  <a:pt x="37549" y="538689"/>
                </a:lnTo>
                <a:lnTo>
                  <a:pt x="35898" y="532719"/>
                </a:lnTo>
                <a:close/>
              </a:path>
              <a:path w="271145" h="2470785">
                <a:moveTo>
                  <a:pt x="63875" y="912691"/>
                </a:moveTo>
                <a:lnTo>
                  <a:pt x="55953" y="805101"/>
                </a:lnTo>
                <a:lnTo>
                  <a:pt x="56712" y="798954"/>
                </a:lnTo>
                <a:lnTo>
                  <a:pt x="60676" y="786961"/>
                </a:lnTo>
                <a:lnTo>
                  <a:pt x="94118" y="760870"/>
                </a:lnTo>
                <a:lnTo>
                  <a:pt x="106714" y="759942"/>
                </a:lnTo>
                <a:lnTo>
                  <a:pt x="112862" y="760701"/>
                </a:lnTo>
                <a:lnTo>
                  <a:pt x="149295" y="792137"/>
                </a:lnTo>
                <a:lnTo>
                  <a:pt x="158867" y="905697"/>
                </a:lnTo>
                <a:lnTo>
                  <a:pt x="158108" y="911844"/>
                </a:lnTo>
                <a:lnTo>
                  <a:pt x="126673" y="948277"/>
                </a:lnTo>
                <a:lnTo>
                  <a:pt x="108106" y="950856"/>
                </a:lnTo>
                <a:lnTo>
                  <a:pt x="101958" y="950096"/>
                </a:lnTo>
                <a:lnTo>
                  <a:pt x="65526" y="918661"/>
                </a:lnTo>
                <a:lnTo>
                  <a:pt x="63875" y="912691"/>
                </a:lnTo>
                <a:close/>
              </a:path>
              <a:path w="271145" h="2470785">
                <a:moveTo>
                  <a:pt x="91851" y="1292662"/>
                </a:moveTo>
                <a:lnTo>
                  <a:pt x="83930" y="1185073"/>
                </a:lnTo>
                <a:lnTo>
                  <a:pt x="84689" y="1178925"/>
                </a:lnTo>
                <a:lnTo>
                  <a:pt x="88652" y="1166932"/>
                </a:lnTo>
                <a:lnTo>
                  <a:pt x="122094" y="1140841"/>
                </a:lnTo>
                <a:lnTo>
                  <a:pt x="134691" y="1139914"/>
                </a:lnTo>
                <a:lnTo>
                  <a:pt x="140839" y="1140673"/>
                </a:lnTo>
                <a:lnTo>
                  <a:pt x="177271" y="1172108"/>
                </a:lnTo>
                <a:lnTo>
                  <a:pt x="186844" y="1285668"/>
                </a:lnTo>
                <a:lnTo>
                  <a:pt x="186085" y="1291815"/>
                </a:lnTo>
                <a:lnTo>
                  <a:pt x="154649" y="1328248"/>
                </a:lnTo>
                <a:lnTo>
                  <a:pt x="136083" y="1330827"/>
                </a:lnTo>
                <a:lnTo>
                  <a:pt x="129935" y="1330068"/>
                </a:lnTo>
                <a:lnTo>
                  <a:pt x="93502" y="1298632"/>
                </a:lnTo>
                <a:lnTo>
                  <a:pt x="91851" y="1292662"/>
                </a:lnTo>
                <a:close/>
              </a:path>
              <a:path w="271145" h="2470785">
                <a:moveTo>
                  <a:pt x="119828" y="1672634"/>
                </a:moveTo>
                <a:lnTo>
                  <a:pt x="111906" y="1565044"/>
                </a:lnTo>
                <a:lnTo>
                  <a:pt x="112665" y="1558896"/>
                </a:lnTo>
                <a:lnTo>
                  <a:pt x="116629" y="1546904"/>
                </a:lnTo>
                <a:lnTo>
                  <a:pt x="150071" y="1520813"/>
                </a:lnTo>
                <a:lnTo>
                  <a:pt x="162668" y="1519885"/>
                </a:lnTo>
                <a:lnTo>
                  <a:pt x="168815" y="1520644"/>
                </a:lnTo>
                <a:lnTo>
                  <a:pt x="205248" y="1552080"/>
                </a:lnTo>
                <a:lnTo>
                  <a:pt x="214821" y="1665640"/>
                </a:lnTo>
                <a:lnTo>
                  <a:pt x="214062" y="1671787"/>
                </a:lnTo>
                <a:lnTo>
                  <a:pt x="182626" y="1708220"/>
                </a:lnTo>
                <a:lnTo>
                  <a:pt x="164059" y="1710799"/>
                </a:lnTo>
                <a:lnTo>
                  <a:pt x="157912" y="1710039"/>
                </a:lnTo>
                <a:lnTo>
                  <a:pt x="121479" y="1678604"/>
                </a:lnTo>
                <a:lnTo>
                  <a:pt x="119828" y="1672634"/>
                </a:lnTo>
                <a:close/>
              </a:path>
              <a:path w="271145" h="2470785">
                <a:moveTo>
                  <a:pt x="147805" y="2052605"/>
                </a:moveTo>
                <a:lnTo>
                  <a:pt x="139883" y="1945015"/>
                </a:lnTo>
                <a:lnTo>
                  <a:pt x="140642" y="1938868"/>
                </a:lnTo>
                <a:lnTo>
                  <a:pt x="144606" y="1926875"/>
                </a:lnTo>
                <a:lnTo>
                  <a:pt x="178048" y="1900784"/>
                </a:lnTo>
                <a:lnTo>
                  <a:pt x="190644" y="1899857"/>
                </a:lnTo>
                <a:lnTo>
                  <a:pt x="196792" y="1900615"/>
                </a:lnTo>
                <a:lnTo>
                  <a:pt x="233225" y="1932051"/>
                </a:lnTo>
                <a:lnTo>
                  <a:pt x="242797" y="2045611"/>
                </a:lnTo>
                <a:lnTo>
                  <a:pt x="242038" y="2051758"/>
                </a:lnTo>
                <a:lnTo>
                  <a:pt x="210603" y="2088191"/>
                </a:lnTo>
                <a:lnTo>
                  <a:pt x="192036" y="2090770"/>
                </a:lnTo>
                <a:lnTo>
                  <a:pt x="185889" y="2090011"/>
                </a:lnTo>
                <a:lnTo>
                  <a:pt x="149456" y="2058575"/>
                </a:lnTo>
                <a:lnTo>
                  <a:pt x="147805" y="2052605"/>
                </a:lnTo>
                <a:close/>
              </a:path>
              <a:path w="271145" h="2470785">
                <a:moveTo>
                  <a:pt x="175781" y="2432577"/>
                </a:moveTo>
                <a:lnTo>
                  <a:pt x="167860" y="2324987"/>
                </a:lnTo>
                <a:lnTo>
                  <a:pt x="168619" y="2318839"/>
                </a:lnTo>
                <a:lnTo>
                  <a:pt x="172582" y="2306846"/>
                </a:lnTo>
                <a:lnTo>
                  <a:pt x="206024" y="2280756"/>
                </a:lnTo>
                <a:lnTo>
                  <a:pt x="218621" y="2279828"/>
                </a:lnTo>
                <a:lnTo>
                  <a:pt x="224769" y="2280587"/>
                </a:lnTo>
                <a:lnTo>
                  <a:pt x="261201" y="2312023"/>
                </a:lnTo>
                <a:lnTo>
                  <a:pt x="270774" y="2425583"/>
                </a:lnTo>
                <a:lnTo>
                  <a:pt x="270015" y="2431730"/>
                </a:lnTo>
                <a:lnTo>
                  <a:pt x="238580" y="2468163"/>
                </a:lnTo>
                <a:lnTo>
                  <a:pt x="220013" y="2470741"/>
                </a:lnTo>
                <a:lnTo>
                  <a:pt x="213865" y="2469982"/>
                </a:lnTo>
                <a:lnTo>
                  <a:pt x="177433" y="2438547"/>
                </a:lnTo>
                <a:lnTo>
                  <a:pt x="175781" y="2432577"/>
                </a:lnTo>
                <a:close/>
              </a:path>
            </a:pathLst>
          </a:custGeom>
          <a:solidFill>
            <a:srgbClr val="0E9D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38516" y="11"/>
            <a:ext cx="9077325" cy="1901825"/>
          </a:xfrm>
          <a:custGeom>
            <a:avLst/>
            <a:gdLst/>
            <a:ahLst/>
            <a:cxnLst/>
            <a:rect l="l" t="t" r="r" b="b"/>
            <a:pathLst>
              <a:path w="9077325" h="1901825">
                <a:moveTo>
                  <a:pt x="3417074" y="0"/>
                </a:moveTo>
                <a:lnTo>
                  <a:pt x="3004096" y="0"/>
                </a:lnTo>
                <a:lnTo>
                  <a:pt x="208026" y="1617243"/>
                </a:lnTo>
                <a:lnTo>
                  <a:pt x="208026" y="0"/>
                </a:lnTo>
                <a:lnTo>
                  <a:pt x="0" y="0"/>
                </a:lnTo>
                <a:lnTo>
                  <a:pt x="0" y="1797646"/>
                </a:lnTo>
                <a:lnTo>
                  <a:pt x="8178" y="1838134"/>
                </a:lnTo>
                <a:lnTo>
                  <a:pt x="30467" y="1871192"/>
                </a:lnTo>
                <a:lnTo>
                  <a:pt x="63538" y="1893481"/>
                </a:lnTo>
                <a:lnTo>
                  <a:pt x="104013" y="1901672"/>
                </a:lnTo>
                <a:lnTo>
                  <a:pt x="117627" y="1900770"/>
                </a:lnTo>
                <a:lnTo>
                  <a:pt x="156019" y="1887753"/>
                </a:lnTo>
                <a:lnTo>
                  <a:pt x="623684" y="1617243"/>
                </a:lnTo>
                <a:lnTo>
                  <a:pt x="3417074" y="1435"/>
                </a:lnTo>
                <a:lnTo>
                  <a:pt x="3417074" y="0"/>
                </a:lnTo>
                <a:close/>
              </a:path>
              <a:path w="9077325" h="1901825">
                <a:moveTo>
                  <a:pt x="9077122" y="0"/>
                </a:moveTo>
                <a:lnTo>
                  <a:pt x="7374522" y="0"/>
                </a:lnTo>
                <a:lnTo>
                  <a:pt x="7377100" y="25234"/>
                </a:lnTo>
                <a:lnTo>
                  <a:pt x="7388060" y="72136"/>
                </a:lnTo>
                <a:lnTo>
                  <a:pt x="7401534" y="118008"/>
                </a:lnTo>
                <a:lnTo>
                  <a:pt x="7417435" y="162801"/>
                </a:lnTo>
                <a:lnTo>
                  <a:pt x="7435685" y="206413"/>
                </a:lnTo>
                <a:lnTo>
                  <a:pt x="7456195" y="248793"/>
                </a:lnTo>
                <a:lnTo>
                  <a:pt x="7478916" y="289839"/>
                </a:lnTo>
                <a:lnTo>
                  <a:pt x="7503744" y="329501"/>
                </a:lnTo>
                <a:lnTo>
                  <a:pt x="7530617" y="367677"/>
                </a:lnTo>
                <a:lnTo>
                  <a:pt x="7559459" y="404304"/>
                </a:lnTo>
                <a:lnTo>
                  <a:pt x="7590193" y="439305"/>
                </a:lnTo>
                <a:lnTo>
                  <a:pt x="7622743" y="472605"/>
                </a:lnTo>
                <a:lnTo>
                  <a:pt x="7657020" y="504126"/>
                </a:lnTo>
                <a:lnTo>
                  <a:pt x="7692961" y="533781"/>
                </a:lnTo>
                <a:lnTo>
                  <a:pt x="7730490" y="561505"/>
                </a:lnTo>
                <a:lnTo>
                  <a:pt x="7769517" y="587222"/>
                </a:lnTo>
                <a:lnTo>
                  <a:pt x="7809979" y="610857"/>
                </a:lnTo>
                <a:lnTo>
                  <a:pt x="7851800" y="632333"/>
                </a:lnTo>
                <a:lnTo>
                  <a:pt x="7894891" y="651560"/>
                </a:lnTo>
                <a:lnTo>
                  <a:pt x="7939176" y="668464"/>
                </a:lnTo>
                <a:lnTo>
                  <a:pt x="7984604" y="682993"/>
                </a:lnTo>
                <a:lnTo>
                  <a:pt x="8031061" y="695045"/>
                </a:lnTo>
                <a:lnTo>
                  <a:pt x="8078495" y="704545"/>
                </a:lnTo>
                <a:lnTo>
                  <a:pt x="8126831" y="711441"/>
                </a:lnTo>
                <a:lnTo>
                  <a:pt x="8175980" y="715619"/>
                </a:lnTo>
                <a:lnTo>
                  <a:pt x="8225866" y="717042"/>
                </a:lnTo>
                <a:lnTo>
                  <a:pt x="8275764" y="715619"/>
                </a:lnTo>
                <a:lnTo>
                  <a:pt x="8324901" y="711441"/>
                </a:lnTo>
                <a:lnTo>
                  <a:pt x="8373237" y="704545"/>
                </a:lnTo>
                <a:lnTo>
                  <a:pt x="8420671" y="695045"/>
                </a:lnTo>
                <a:lnTo>
                  <a:pt x="8467128" y="682993"/>
                </a:lnTo>
                <a:lnTo>
                  <a:pt x="8512543" y="668464"/>
                </a:lnTo>
                <a:lnTo>
                  <a:pt x="8556828" y="651560"/>
                </a:lnTo>
                <a:lnTo>
                  <a:pt x="8599919" y="632333"/>
                </a:lnTo>
                <a:lnTo>
                  <a:pt x="8641728" y="610857"/>
                </a:lnTo>
                <a:lnTo>
                  <a:pt x="8682190" y="587222"/>
                </a:lnTo>
                <a:lnTo>
                  <a:pt x="8721217" y="561505"/>
                </a:lnTo>
                <a:lnTo>
                  <a:pt x="8758733" y="533781"/>
                </a:lnTo>
                <a:lnTo>
                  <a:pt x="8794674" y="504126"/>
                </a:lnTo>
                <a:lnTo>
                  <a:pt x="8828938" y="472605"/>
                </a:lnTo>
                <a:lnTo>
                  <a:pt x="8861488" y="439305"/>
                </a:lnTo>
                <a:lnTo>
                  <a:pt x="8892210" y="404304"/>
                </a:lnTo>
                <a:lnTo>
                  <a:pt x="8921051" y="367677"/>
                </a:lnTo>
                <a:lnTo>
                  <a:pt x="8947912" y="329501"/>
                </a:lnTo>
                <a:lnTo>
                  <a:pt x="8972740" y="289839"/>
                </a:lnTo>
                <a:lnTo>
                  <a:pt x="8995461" y="248793"/>
                </a:lnTo>
                <a:lnTo>
                  <a:pt x="9015971" y="206413"/>
                </a:lnTo>
                <a:lnTo>
                  <a:pt x="9034208" y="162801"/>
                </a:lnTo>
                <a:lnTo>
                  <a:pt x="9050109" y="118008"/>
                </a:lnTo>
                <a:lnTo>
                  <a:pt x="9063584" y="72136"/>
                </a:lnTo>
                <a:lnTo>
                  <a:pt x="9074544" y="25234"/>
                </a:lnTo>
                <a:lnTo>
                  <a:pt x="9077122" y="0"/>
                </a:lnTo>
                <a:close/>
              </a:path>
            </a:pathLst>
          </a:custGeom>
          <a:solidFill>
            <a:srgbClr val="175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53570" y="772343"/>
            <a:ext cx="3588385" cy="3493135"/>
          </a:xfrm>
          <a:custGeom>
            <a:avLst/>
            <a:gdLst/>
            <a:ahLst/>
            <a:cxnLst/>
            <a:rect l="l" t="t" r="r" b="b"/>
            <a:pathLst>
              <a:path w="3588385" h="3493135">
                <a:moveTo>
                  <a:pt x="1794986" y="3492636"/>
                </a:moveTo>
                <a:lnTo>
                  <a:pt x="1746384" y="3491999"/>
                </a:lnTo>
                <a:lnTo>
                  <a:pt x="1698102" y="3490127"/>
                </a:lnTo>
                <a:lnTo>
                  <a:pt x="1650155" y="3487025"/>
                </a:lnTo>
                <a:lnTo>
                  <a:pt x="1602559" y="3482710"/>
                </a:lnTo>
                <a:lnTo>
                  <a:pt x="1555331" y="3477199"/>
                </a:lnTo>
                <a:lnTo>
                  <a:pt x="1508488" y="3470505"/>
                </a:lnTo>
                <a:lnTo>
                  <a:pt x="1462045" y="3462646"/>
                </a:lnTo>
                <a:lnTo>
                  <a:pt x="1416018" y="3453637"/>
                </a:lnTo>
                <a:lnTo>
                  <a:pt x="1370425" y="3443495"/>
                </a:lnTo>
                <a:lnTo>
                  <a:pt x="1325280" y="3432234"/>
                </a:lnTo>
                <a:lnTo>
                  <a:pt x="1280601" y="3419871"/>
                </a:lnTo>
                <a:lnTo>
                  <a:pt x="1236404" y="3406421"/>
                </a:lnTo>
                <a:lnTo>
                  <a:pt x="1192705" y="3391901"/>
                </a:lnTo>
                <a:lnTo>
                  <a:pt x="1149521" y="3376326"/>
                </a:lnTo>
                <a:lnTo>
                  <a:pt x="1106867" y="3359712"/>
                </a:lnTo>
                <a:lnTo>
                  <a:pt x="1064760" y="3342075"/>
                </a:lnTo>
                <a:lnTo>
                  <a:pt x="1023216" y="3323431"/>
                </a:lnTo>
                <a:lnTo>
                  <a:pt x="982252" y="3303795"/>
                </a:lnTo>
                <a:lnTo>
                  <a:pt x="941883" y="3283184"/>
                </a:lnTo>
                <a:lnTo>
                  <a:pt x="902127" y="3261613"/>
                </a:lnTo>
                <a:lnTo>
                  <a:pt x="862999" y="3239098"/>
                </a:lnTo>
                <a:lnTo>
                  <a:pt x="824515" y="3215656"/>
                </a:lnTo>
                <a:lnTo>
                  <a:pt x="786693" y="3191300"/>
                </a:lnTo>
                <a:lnTo>
                  <a:pt x="749547" y="3166049"/>
                </a:lnTo>
                <a:lnTo>
                  <a:pt x="713095" y="3139917"/>
                </a:lnTo>
                <a:lnTo>
                  <a:pt x="677353" y="3112920"/>
                </a:lnTo>
                <a:lnTo>
                  <a:pt x="642337" y="3085074"/>
                </a:lnTo>
                <a:lnTo>
                  <a:pt x="608063" y="3056396"/>
                </a:lnTo>
                <a:lnTo>
                  <a:pt x="574547" y="3026900"/>
                </a:lnTo>
                <a:lnTo>
                  <a:pt x="541807" y="2996602"/>
                </a:lnTo>
                <a:lnTo>
                  <a:pt x="509857" y="2965519"/>
                </a:lnTo>
                <a:lnTo>
                  <a:pt x="478715" y="2933667"/>
                </a:lnTo>
                <a:lnTo>
                  <a:pt x="448397" y="2901060"/>
                </a:lnTo>
                <a:lnTo>
                  <a:pt x="418918" y="2867716"/>
                </a:lnTo>
                <a:lnTo>
                  <a:pt x="390296" y="2833649"/>
                </a:lnTo>
                <a:lnTo>
                  <a:pt x="362547" y="2798876"/>
                </a:lnTo>
                <a:lnTo>
                  <a:pt x="335686" y="2763413"/>
                </a:lnTo>
                <a:lnTo>
                  <a:pt x="309730" y="2727275"/>
                </a:lnTo>
                <a:lnTo>
                  <a:pt x="284696" y="2690478"/>
                </a:lnTo>
                <a:lnTo>
                  <a:pt x="260599" y="2653038"/>
                </a:lnTo>
                <a:lnTo>
                  <a:pt x="237456" y="2614971"/>
                </a:lnTo>
                <a:lnTo>
                  <a:pt x="215284" y="2576292"/>
                </a:lnTo>
                <a:lnTo>
                  <a:pt x="194098" y="2537018"/>
                </a:lnTo>
                <a:lnTo>
                  <a:pt x="173915" y="2497165"/>
                </a:lnTo>
                <a:lnTo>
                  <a:pt x="154750" y="2456747"/>
                </a:lnTo>
                <a:lnTo>
                  <a:pt x="136622" y="2415782"/>
                </a:lnTo>
                <a:lnTo>
                  <a:pt x="119544" y="2374284"/>
                </a:lnTo>
                <a:lnTo>
                  <a:pt x="103535" y="2332270"/>
                </a:lnTo>
                <a:lnTo>
                  <a:pt x="88610" y="2289756"/>
                </a:lnTo>
                <a:lnTo>
                  <a:pt x="74785" y="2246757"/>
                </a:lnTo>
                <a:lnTo>
                  <a:pt x="62077" y="2203290"/>
                </a:lnTo>
                <a:lnTo>
                  <a:pt x="50502" y="2159369"/>
                </a:lnTo>
                <a:lnTo>
                  <a:pt x="40077" y="2115011"/>
                </a:lnTo>
                <a:lnTo>
                  <a:pt x="30816" y="2070232"/>
                </a:lnTo>
                <a:lnTo>
                  <a:pt x="22738" y="2025047"/>
                </a:lnTo>
                <a:lnTo>
                  <a:pt x="15858" y="1979473"/>
                </a:lnTo>
                <a:lnTo>
                  <a:pt x="10192" y="1933526"/>
                </a:lnTo>
                <a:lnTo>
                  <a:pt x="5757" y="1887220"/>
                </a:lnTo>
                <a:lnTo>
                  <a:pt x="2569" y="1840572"/>
                </a:lnTo>
                <a:lnTo>
                  <a:pt x="645" y="1793598"/>
                </a:lnTo>
                <a:lnTo>
                  <a:pt x="0" y="1746313"/>
                </a:lnTo>
                <a:lnTo>
                  <a:pt x="645" y="1699028"/>
                </a:lnTo>
                <a:lnTo>
                  <a:pt x="2569" y="1652054"/>
                </a:lnTo>
                <a:lnTo>
                  <a:pt x="5757" y="1605406"/>
                </a:lnTo>
                <a:lnTo>
                  <a:pt x="10192" y="1559101"/>
                </a:lnTo>
                <a:lnTo>
                  <a:pt x="15858" y="1513153"/>
                </a:lnTo>
                <a:lnTo>
                  <a:pt x="22738" y="1467579"/>
                </a:lnTo>
                <a:lnTo>
                  <a:pt x="30816" y="1422394"/>
                </a:lnTo>
                <a:lnTo>
                  <a:pt x="40077" y="1377615"/>
                </a:lnTo>
                <a:lnTo>
                  <a:pt x="50502" y="1333257"/>
                </a:lnTo>
                <a:lnTo>
                  <a:pt x="62077" y="1289337"/>
                </a:lnTo>
                <a:lnTo>
                  <a:pt x="74785" y="1245869"/>
                </a:lnTo>
                <a:lnTo>
                  <a:pt x="88610" y="1202870"/>
                </a:lnTo>
                <a:lnTo>
                  <a:pt x="103535" y="1160356"/>
                </a:lnTo>
                <a:lnTo>
                  <a:pt x="119544" y="1118342"/>
                </a:lnTo>
                <a:lnTo>
                  <a:pt x="136622" y="1076844"/>
                </a:lnTo>
                <a:lnTo>
                  <a:pt x="154750" y="1035879"/>
                </a:lnTo>
                <a:lnTo>
                  <a:pt x="173915" y="995462"/>
                </a:lnTo>
                <a:lnTo>
                  <a:pt x="194098" y="955608"/>
                </a:lnTo>
                <a:lnTo>
                  <a:pt x="215284" y="916334"/>
                </a:lnTo>
                <a:lnTo>
                  <a:pt x="237456" y="877656"/>
                </a:lnTo>
                <a:lnTo>
                  <a:pt x="260599" y="839588"/>
                </a:lnTo>
                <a:lnTo>
                  <a:pt x="284696" y="802148"/>
                </a:lnTo>
                <a:lnTo>
                  <a:pt x="309730" y="765351"/>
                </a:lnTo>
                <a:lnTo>
                  <a:pt x="335686" y="729213"/>
                </a:lnTo>
                <a:lnTo>
                  <a:pt x="362547" y="693750"/>
                </a:lnTo>
                <a:lnTo>
                  <a:pt x="390296" y="658977"/>
                </a:lnTo>
                <a:lnTo>
                  <a:pt x="418918" y="624910"/>
                </a:lnTo>
                <a:lnTo>
                  <a:pt x="448397" y="591566"/>
                </a:lnTo>
                <a:lnTo>
                  <a:pt x="478715" y="558959"/>
                </a:lnTo>
                <a:lnTo>
                  <a:pt x="509857" y="527107"/>
                </a:lnTo>
                <a:lnTo>
                  <a:pt x="541807" y="496024"/>
                </a:lnTo>
                <a:lnTo>
                  <a:pt x="574547" y="465727"/>
                </a:lnTo>
                <a:lnTo>
                  <a:pt x="608063" y="436231"/>
                </a:lnTo>
                <a:lnTo>
                  <a:pt x="642337" y="407552"/>
                </a:lnTo>
                <a:lnTo>
                  <a:pt x="677353" y="379706"/>
                </a:lnTo>
                <a:lnTo>
                  <a:pt x="713095" y="352709"/>
                </a:lnTo>
                <a:lnTo>
                  <a:pt x="749547" y="326577"/>
                </a:lnTo>
                <a:lnTo>
                  <a:pt x="786693" y="301326"/>
                </a:lnTo>
                <a:lnTo>
                  <a:pt x="824515" y="276971"/>
                </a:lnTo>
                <a:lnTo>
                  <a:pt x="862999" y="253528"/>
                </a:lnTo>
                <a:lnTo>
                  <a:pt x="902127" y="231013"/>
                </a:lnTo>
                <a:lnTo>
                  <a:pt x="941883" y="209442"/>
                </a:lnTo>
                <a:lnTo>
                  <a:pt x="982252" y="188831"/>
                </a:lnTo>
                <a:lnTo>
                  <a:pt x="1023216" y="169195"/>
                </a:lnTo>
                <a:lnTo>
                  <a:pt x="1064760" y="150551"/>
                </a:lnTo>
                <a:lnTo>
                  <a:pt x="1106867" y="132914"/>
                </a:lnTo>
                <a:lnTo>
                  <a:pt x="1149521" y="116300"/>
                </a:lnTo>
                <a:lnTo>
                  <a:pt x="1192705" y="100725"/>
                </a:lnTo>
                <a:lnTo>
                  <a:pt x="1236404" y="86205"/>
                </a:lnTo>
                <a:lnTo>
                  <a:pt x="1280601" y="72756"/>
                </a:lnTo>
                <a:lnTo>
                  <a:pt x="1325280" y="60392"/>
                </a:lnTo>
                <a:lnTo>
                  <a:pt x="1370425" y="49132"/>
                </a:lnTo>
                <a:lnTo>
                  <a:pt x="1416018" y="38989"/>
                </a:lnTo>
                <a:lnTo>
                  <a:pt x="1462045" y="29980"/>
                </a:lnTo>
                <a:lnTo>
                  <a:pt x="1508488" y="22121"/>
                </a:lnTo>
                <a:lnTo>
                  <a:pt x="1555331" y="15428"/>
                </a:lnTo>
                <a:lnTo>
                  <a:pt x="1602559" y="9916"/>
                </a:lnTo>
                <a:lnTo>
                  <a:pt x="1650155" y="5601"/>
                </a:lnTo>
                <a:lnTo>
                  <a:pt x="1698102" y="2500"/>
                </a:lnTo>
                <a:lnTo>
                  <a:pt x="1746384" y="627"/>
                </a:lnTo>
                <a:lnTo>
                  <a:pt x="1794986" y="0"/>
                </a:lnTo>
                <a:lnTo>
                  <a:pt x="1843587" y="627"/>
                </a:lnTo>
                <a:lnTo>
                  <a:pt x="1891870" y="2500"/>
                </a:lnTo>
                <a:lnTo>
                  <a:pt x="1939818" y="5601"/>
                </a:lnTo>
                <a:lnTo>
                  <a:pt x="1987414" y="9916"/>
                </a:lnTo>
                <a:lnTo>
                  <a:pt x="2034642" y="15428"/>
                </a:lnTo>
                <a:lnTo>
                  <a:pt x="2081486" y="22121"/>
                </a:lnTo>
                <a:lnTo>
                  <a:pt x="2127931" y="29980"/>
                </a:lnTo>
                <a:lnTo>
                  <a:pt x="2173958" y="38989"/>
                </a:lnTo>
                <a:lnTo>
                  <a:pt x="2219553" y="49132"/>
                </a:lnTo>
                <a:lnTo>
                  <a:pt x="2264698" y="60392"/>
                </a:lnTo>
                <a:lnTo>
                  <a:pt x="2309378" y="72756"/>
                </a:lnTo>
                <a:lnTo>
                  <a:pt x="2353577" y="86205"/>
                </a:lnTo>
                <a:lnTo>
                  <a:pt x="2397277" y="100725"/>
                </a:lnTo>
                <a:lnTo>
                  <a:pt x="2440464" y="116300"/>
                </a:lnTo>
                <a:lnTo>
                  <a:pt x="2483119" y="132914"/>
                </a:lnTo>
                <a:lnTo>
                  <a:pt x="2525228" y="150551"/>
                </a:lnTo>
                <a:lnTo>
                  <a:pt x="2566774" y="169195"/>
                </a:lnTo>
                <a:lnTo>
                  <a:pt x="2607740" y="188831"/>
                </a:lnTo>
                <a:lnTo>
                  <a:pt x="2648110" y="209442"/>
                </a:lnTo>
                <a:lnTo>
                  <a:pt x="2687869" y="231013"/>
                </a:lnTo>
                <a:lnTo>
                  <a:pt x="2726999" y="253528"/>
                </a:lnTo>
                <a:lnTo>
                  <a:pt x="2765485" y="276971"/>
                </a:lnTo>
                <a:lnTo>
                  <a:pt x="2803309" y="301326"/>
                </a:lnTo>
                <a:lnTo>
                  <a:pt x="2840457" y="326577"/>
                </a:lnTo>
                <a:lnTo>
                  <a:pt x="2876911" y="352709"/>
                </a:lnTo>
                <a:lnTo>
                  <a:pt x="2912656" y="379706"/>
                </a:lnTo>
                <a:lnTo>
                  <a:pt x="2947675" y="407552"/>
                </a:lnTo>
                <a:lnTo>
                  <a:pt x="2981951" y="436231"/>
                </a:lnTo>
                <a:lnTo>
                  <a:pt x="3015469" y="465727"/>
                </a:lnTo>
                <a:lnTo>
                  <a:pt x="3048212" y="496024"/>
                </a:lnTo>
                <a:lnTo>
                  <a:pt x="3080163" y="527107"/>
                </a:lnTo>
                <a:lnTo>
                  <a:pt x="3111308" y="558959"/>
                </a:lnTo>
                <a:lnTo>
                  <a:pt x="3141629" y="591566"/>
                </a:lnTo>
                <a:lnTo>
                  <a:pt x="3171109" y="624910"/>
                </a:lnTo>
                <a:lnTo>
                  <a:pt x="3199734" y="658977"/>
                </a:lnTo>
                <a:lnTo>
                  <a:pt x="3227486" y="693750"/>
                </a:lnTo>
                <a:lnTo>
                  <a:pt x="3254349" y="729213"/>
                </a:lnTo>
                <a:lnTo>
                  <a:pt x="3280306" y="765351"/>
                </a:lnTo>
                <a:lnTo>
                  <a:pt x="3305343" y="802148"/>
                </a:lnTo>
                <a:lnTo>
                  <a:pt x="3329442" y="839588"/>
                </a:lnTo>
                <a:lnTo>
                  <a:pt x="3352587" y="877656"/>
                </a:lnTo>
                <a:lnTo>
                  <a:pt x="3374761" y="916334"/>
                </a:lnTo>
                <a:lnTo>
                  <a:pt x="3395949" y="955608"/>
                </a:lnTo>
                <a:lnTo>
                  <a:pt x="3416134" y="995462"/>
                </a:lnTo>
                <a:lnTo>
                  <a:pt x="3435300" y="1035879"/>
                </a:lnTo>
                <a:lnTo>
                  <a:pt x="3453431" y="1076844"/>
                </a:lnTo>
                <a:lnTo>
                  <a:pt x="3470510" y="1118342"/>
                </a:lnTo>
                <a:lnTo>
                  <a:pt x="3486521" y="1160356"/>
                </a:lnTo>
                <a:lnTo>
                  <a:pt x="3501448" y="1202870"/>
                </a:lnTo>
                <a:lnTo>
                  <a:pt x="3515274" y="1245869"/>
                </a:lnTo>
                <a:lnTo>
                  <a:pt x="3527983" y="1289337"/>
                </a:lnTo>
                <a:lnTo>
                  <a:pt x="3539559" y="1333257"/>
                </a:lnTo>
                <a:lnTo>
                  <a:pt x="3549986" y="1377615"/>
                </a:lnTo>
                <a:lnTo>
                  <a:pt x="3559247" y="1422394"/>
                </a:lnTo>
                <a:lnTo>
                  <a:pt x="3567326" y="1467579"/>
                </a:lnTo>
                <a:lnTo>
                  <a:pt x="3574207" y="1513153"/>
                </a:lnTo>
                <a:lnTo>
                  <a:pt x="3579873" y="1559101"/>
                </a:lnTo>
                <a:lnTo>
                  <a:pt x="3584309" y="1605406"/>
                </a:lnTo>
                <a:lnTo>
                  <a:pt x="3587497" y="1652054"/>
                </a:lnTo>
                <a:lnTo>
                  <a:pt x="3587803" y="1659518"/>
                </a:lnTo>
                <a:lnTo>
                  <a:pt x="3587803" y="1833108"/>
                </a:lnTo>
                <a:lnTo>
                  <a:pt x="3584309" y="1887220"/>
                </a:lnTo>
                <a:lnTo>
                  <a:pt x="3579873" y="1933526"/>
                </a:lnTo>
                <a:lnTo>
                  <a:pt x="3574207" y="1979473"/>
                </a:lnTo>
                <a:lnTo>
                  <a:pt x="3567326" y="2025047"/>
                </a:lnTo>
                <a:lnTo>
                  <a:pt x="3559247" y="2070232"/>
                </a:lnTo>
                <a:lnTo>
                  <a:pt x="3549986" y="2115011"/>
                </a:lnTo>
                <a:lnTo>
                  <a:pt x="3539559" y="2159369"/>
                </a:lnTo>
                <a:lnTo>
                  <a:pt x="3527983" y="2203290"/>
                </a:lnTo>
                <a:lnTo>
                  <a:pt x="3515274" y="2246757"/>
                </a:lnTo>
                <a:lnTo>
                  <a:pt x="3501448" y="2289756"/>
                </a:lnTo>
                <a:lnTo>
                  <a:pt x="3486521" y="2332270"/>
                </a:lnTo>
                <a:lnTo>
                  <a:pt x="3470510" y="2374284"/>
                </a:lnTo>
                <a:lnTo>
                  <a:pt x="3453431" y="2415782"/>
                </a:lnTo>
                <a:lnTo>
                  <a:pt x="3435300" y="2456747"/>
                </a:lnTo>
                <a:lnTo>
                  <a:pt x="3416134" y="2497165"/>
                </a:lnTo>
                <a:lnTo>
                  <a:pt x="3395949" y="2537018"/>
                </a:lnTo>
                <a:lnTo>
                  <a:pt x="3374761" y="2576292"/>
                </a:lnTo>
                <a:lnTo>
                  <a:pt x="3352587" y="2614971"/>
                </a:lnTo>
                <a:lnTo>
                  <a:pt x="3329442" y="2653038"/>
                </a:lnTo>
                <a:lnTo>
                  <a:pt x="3305343" y="2690478"/>
                </a:lnTo>
                <a:lnTo>
                  <a:pt x="3280306" y="2727275"/>
                </a:lnTo>
                <a:lnTo>
                  <a:pt x="3254349" y="2763413"/>
                </a:lnTo>
                <a:lnTo>
                  <a:pt x="3227486" y="2798876"/>
                </a:lnTo>
                <a:lnTo>
                  <a:pt x="3199734" y="2833649"/>
                </a:lnTo>
                <a:lnTo>
                  <a:pt x="3171109" y="2867716"/>
                </a:lnTo>
                <a:lnTo>
                  <a:pt x="3141629" y="2901060"/>
                </a:lnTo>
                <a:lnTo>
                  <a:pt x="3111308" y="2933667"/>
                </a:lnTo>
                <a:lnTo>
                  <a:pt x="3080163" y="2965519"/>
                </a:lnTo>
                <a:lnTo>
                  <a:pt x="3048212" y="2996602"/>
                </a:lnTo>
                <a:lnTo>
                  <a:pt x="3015469" y="3026900"/>
                </a:lnTo>
                <a:lnTo>
                  <a:pt x="2981951" y="3056396"/>
                </a:lnTo>
                <a:lnTo>
                  <a:pt x="2947675" y="3085074"/>
                </a:lnTo>
                <a:lnTo>
                  <a:pt x="2912656" y="3112920"/>
                </a:lnTo>
                <a:lnTo>
                  <a:pt x="2876911" y="3139917"/>
                </a:lnTo>
                <a:lnTo>
                  <a:pt x="2840457" y="3166049"/>
                </a:lnTo>
                <a:lnTo>
                  <a:pt x="2803309" y="3191300"/>
                </a:lnTo>
                <a:lnTo>
                  <a:pt x="2765485" y="3215656"/>
                </a:lnTo>
                <a:lnTo>
                  <a:pt x="2726999" y="3239098"/>
                </a:lnTo>
                <a:lnTo>
                  <a:pt x="2687869" y="3261613"/>
                </a:lnTo>
                <a:lnTo>
                  <a:pt x="2648110" y="3283184"/>
                </a:lnTo>
                <a:lnTo>
                  <a:pt x="2607740" y="3303795"/>
                </a:lnTo>
                <a:lnTo>
                  <a:pt x="2566774" y="3323431"/>
                </a:lnTo>
                <a:lnTo>
                  <a:pt x="2525228" y="3342075"/>
                </a:lnTo>
                <a:lnTo>
                  <a:pt x="2483119" y="3359712"/>
                </a:lnTo>
                <a:lnTo>
                  <a:pt x="2440464" y="3376326"/>
                </a:lnTo>
                <a:lnTo>
                  <a:pt x="2397277" y="3391901"/>
                </a:lnTo>
                <a:lnTo>
                  <a:pt x="2353577" y="3406421"/>
                </a:lnTo>
                <a:lnTo>
                  <a:pt x="2309378" y="3419871"/>
                </a:lnTo>
                <a:lnTo>
                  <a:pt x="2264698" y="3432234"/>
                </a:lnTo>
                <a:lnTo>
                  <a:pt x="2219553" y="3443495"/>
                </a:lnTo>
                <a:lnTo>
                  <a:pt x="2173958" y="3453637"/>
                </a:lnTo>
                <a:lnTo>
                  <a:pt x="2127931" y="3462646"/>
                </a:lnTo>
                <a:lnTo>
                  <a:pt x="2081486" y="3470505"/>
                </a:lnTo>
                <a:lnTo>
                  <a:pt x="2034642" y="3477199"/>
                </a:lnTo>
                <a:lnTo>
                  <a:pt x="1987414" y="3482710"/>
                </a:lnTo>
                <a:lnTo>
                  <a:pt x="1939818" y="3487025"/>
                </a:lnTo>
                <a:lnTo>
                  <a:pt x="1891870" y="3490127"/>
                </a:lnTo>
                <a:lnTo>
                  <a:pt x="1843587" y="3491999"/>
                </a:lnTo>
                <a:lnTo>
                  <a:pt x="1794986" y="3492636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4424610"/>
            <a:ext cx="4406265" cy="5007610"/>
            <a:chOff x="0" y="4424610"/>
            <a:chExt cx="4406265" cy="5007610"/>
          </a:xfrm>
        </p:grpSpPr>
        <p:sp>
          <p:nvSpPr>
            <p:cNvPr id="8" name="object 8"/>
            <p:cNvSpPr/>
            <p:nvPr/>
          </p:nvSpPr>
          <p:spPr>
            <a:xfrm>
              <a:off x="0" y="4424610"/>
              <a:ext cx="1779905" cy="2656205"/>
            </a:xfrm>
            <a:custGeom>
              <a:avLst/>
              <a:gdLst/>
              <a:ahLst/>
              <a:cxnLst/>
              <a:rect l="l" t="t" r="r" b="b"/>
              <a:pathLst>
                <a:path w="1779905" h="2656204">
                  <a:moveTo>
                    <a:pt x="1695979" y="2655615"/>
                  </a:moveTo>
                  <a:lnTo>
                    <a:pt x="0" y="2655615"/>
                  </a:lnTo>
                  <a:lnTo>
                    <a:pt x="0" y="2471737"/>
                  </a:lnTo>
                  <a:lnTo>
                    <a:pt x="1593913" y="2471737"/>
                  </a:lnTo>
                  <a:lnTo>
                    <a:pt x="1593913" y="185737"/>
                  </a:lnTo>
                  <a:lnTo>
                    <a:pt x="0" y="185737"/>
                  </a:lnTo>
                  <a:lnTo>
                    <a:pt x="0" y="0"/>
                  </a:lnTo>
                  <a:lnTo>
                    <a:pt x="1686782" y="0"/>
                  </a:lnTo>
                  <a:lnTo>
                    <a:pt x="1752433" y="27217"/>
                  </a:lnTo>
                  <a:lnTo>
                    <a:pt x="1779679" y="92868"/>
                  </a:lnTo>
                  <a:lnTo>
                    <a:pt x="1779679" y="2564606"/>
                  </a:lnTo>
                  <a:lnTo>
                    <a:pt x="1772346" y="2600735"/>
                  </a:lnTo>
                  <a:lnTo>
                    <a:pt x="1752433" y="2630257"/>
                  </a:lnTo>
                  <a:lnTo>
                    <a:pt x="1722911" y="2650170"/>
                  </a:lnTo>
                  <a:lnTo>
                    <a:pt x="1695979" y="2655615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48321" y="6297789"/>
              <a:ext cx="3157855" cy="3134360"/>
            </a:xfrm>
            <a:custGeom>
              <a:avLst/>
              <a:gdLst/>
              <a:ahLst/>
              <a:cxnLst/>
              <a:rect l="l" t="t" r="r" b="b"/>
              <a:pathLst>
                <a:path w="3157854" h="3134359">
                  <a:moveTo>
                    <a:pt x="607021" y="2943771"/>
                  </a:moveTo>
                  <a:lnTo>
                    <a:pt x="196532" y="2943771"/>
                  </a:lnTo>
                  <a:lnTo>
                    <a:pt x="196837" y="2938322"/>
                  </a:lnTo>
                  <a:lnTo>
                    <a:pt x="196900" y="2937370"/>
                  </a:lnTo>
                  <a:lnTo>
                    <a:pt x="200406" y="2889605"/>
                  </a:lnTo>
                  <a:lnTo>
                    <a:pt x="204774" y="2841015"/>
                  </a:lnTo>
                  <a:lnTo>
                    <a:pt x="209931" y="2792526"/>
                  </a:lnTo>
                  <a:lnTo>
                    <a:pt x="215874" y="2744152"/>
                  </a:lnTo>
                  <a:lnTo>
                    <a:pt x="222618" y="2695892"/>
                  </a:lnTo>
                  <a:lnTo>
                    <a:pt x="230162" y="2647746"/>
                  </a:lnTo>
                  <a:lnTo>
                    <a:pt x="238493" y="2599702"/>
                  </a:lnTo>
                  <a:lnTo>
                    <a:pt x="51066" y="2565616"/>
                  </a:lnTo>
                  <a:lnTo>
                    <a:pt x="42849" y="2612809"/>
                  </a:lnTo>
                  <a:lnTo>
                    <a:pt x="35496" y="2659189"/>
                  </a:lnTo>
                  <a:lnTo>
                    <a:pt x="28829" y="2705785"/>
                  </a:lnTo>
                  <a:lnTo>
                    <a:pt x="22821" y="2752598"/>
                  </a:lnTo>
                  <a:lnTo>
                    <a:pt x="17513" y="2799626"/>
                  </a:lnTo>
                  <a:lnTo>
                    <a:pt x="12903" y="2846857"/>
                  </a:lnTo>
                  <a:lnTo>
                    <a:pt x="8978" y="2894279"/>
                  </a:lnTo>
                  <a:lnTo>
                    <a:pt x="5753" y="2941917"/>
                  </a:lnTo>
                  <a:lnTo>
                    <a:pt x="3251" y="2989732"/>
                  </a:lnTo>
                  <a:lnTo>
                    <a:pt x="1447" y="3037738"/>
                  </a:lnTo>
                  <a:lnTo>
                    <a:pt x="355" y="3085909"/>
                  </a:lnTo>
                  <a:lnTo>
                    <a:pt x="0" y="3134271"/>
                  </a:lnTo>
                  <a:lnTo>
                    <a:pt x="190500" y="3134271"/>
                  </a:lnTo>
                  <a:lnTo>
                    <a:pt x="607021" y="3134271"/>
                  </a:lnTo>
                  <a:lnTo>
                    <a:pt x="607021" y="2943771"/>
                  </a:lnTo>
                  <a:close/>
                </a:path>
                <a:path w="3157854" h="3134359">
                  <a:moveTo>
                    <a:pt x="714032" y="1450644"/>
                  </a:moveTo>
                  <a:lnTo>
                    <a:pt x="557301" y="1342453"/>
                  </a:lnTo>
                  <a:lnTo>
                    <a:pt x="551967" y="1350111"/>
                  </a:lnTo>
                  <a:lnTo>
                    <a:pt x="526745" y="1387449"/>
                  </a:lnTo>
                  <a:lnTo>
                    <a:pt x="502043" y="1425155"/>
                  </a:lnTo>
                  <a:lnTo>
                    <a:pt x="477875" y="1463230"/>
                  </a:lnTo>
                  <a:lnTo>
                    <a:pt x="454228" y="1501686"/>
                  </a:lnTo>
                  <a:lnTo>
                    <a:pt x="431126" y="1540484"/>
                  </a:lnTo>
                  <a:lnTo>
                    <a:pt x="408559" y="1579651"/>
                  </a:lnTo>
                  <a:lnTo>
                    <a:pt x="386537" y="1619161"/>
                  </a:lnTo>
                  <a:lnTo>
                    <a:pt x="365074" y="1659013"/>
                  </a:lnTo>
                  <a:lnTo>
                    <a:pt x="344157" y="1699221"/>
                  </a:lnTo>
                  <a:lnTo>
                    <a:pt x="323811" y="1739747"/>
                  </a:lnTo>
                  <a:lnTo>
                    <a:pt x="304038" y="1780616"/>
                  </a:lnTo>
                  <a:lnTo>
                    <a:pt x="284822" y="1821802"/>
                  </a:lnTo>
                  <a:lnTo>
                    <a:pt x="276847" y="1839569"/>
                  </a:lnTo>
                  <a:lnTo>
                    <a:pt x="450494" y="1917725"/>
                  </a:lnTo>
                  <a:lnTo>
                    <a:pt x="470916" y="1873338"/>
                  </a:lnTo>
                  <a:lnTo>
                    <a:pt x="492036" y="1829333"/>
                  </a:lnTo>
                  <a:lnTo>
                    <a:pt x="513867" y="1785721"/>
                  </a:lnTo>
                  <a:lnTo>
                    <a:pt x="536409" y="1742490"/>
                  </a:lnTo>
                  <a:lnTo>
                    <a:pt x="559663" y="1699641"/>
                  </a:lnTo>
                  <a:lnTo>
                    <a:pt x="583628" y="1657184"/>
                  </a:lnTo>
                  <a:lnTo>
                    <a:pt x="608291" y="1615109"/>
                  </a:lnTo>
                  <a:lnTo>
                    <a:pt x="633666" y="1573415"/>
                  </a:lnTo>
                  <a:lnTo>
                    <a:pt x="659739" y="1532102"/>
                  </a:lnTo>
                  <a:lnTo>
                    <a:pt x="686536" y="1491183"/>
                  </a:lnTo>
                  <a:lnTo>
                    <a:pt x="714032" y="1450644"/>
                  </a:lnTo>
                  <a:close/>
                </a:path>
                <a:path w="3157854" h="3134359">
                  <a:moveTo>
                    <a:pt x="1619148" y="596544"/>
                  </a:moveTo>
                  <a:lnTo>
                    <a:pt x="1520240" y="433781"/>
                  </a:lnTo>
                  <a:lnTo>
                    <a:pt x="1486725" y="454393"/>
                  </a:lnTo>
                  <a:lnTo>
                    <a:pt x="1448638" y="478561"/>
                  </a:lnTo>
                  <a:lnTo>
                    <a:pt x="1410931" y="503262"/>
                  </a:lnTo>
                  <a:lnTo>
                    <a:pt x="1373593" y="528485"/>
                  </a:lnTo>
                  <a:lnTo>
                    <a:pt x="1336649" y="554215"/>
                  </a:lnTo>
                  <a:lnTo>
                    <a:pt x="1300086" y="580466"/>
                  </a:lnTo>
                  <a:lnTo>
                    <a:pt x="1263916" y="607212"/>
                  </a:lnTo>
                  <a:lnTo>
                    <a:pt x="1228140" y="634466"/>
                  </a:lnTo>
                  <a:lnTo>
                    <a:pt x="1192771" y="662216"/>
                  </a:lnTo>
                  <a:lnTo>
                    <a:pt x="1157795" y="690448"/>
                  </a:lnTo>
                  <a:lnTo>
                    <a:pt x="1123251" y="719175"/>
                  </a:lnTo>
                  <a:lnTo>
                    <a:pt x="1089113" y="748372"/>
                  </a:lnTo>
                  <a:lnTo>
                    <a:pt x="1061161" y="772972"/>
                  </a:lnTo>
                  <a:lnTo>
                    <a:pt x="1187665" y="915352"/>
                  </a:lnTo>
                  <a:lnTo>
                    <a:pt x="1224546" y="883119"/>
                  </a:lnTo>
                  <a:lnTo>
                    <a:pt x="1261897" y="851535"/>
                  </a:lnTo>
                  <a:lnTo>
                    <a:pt x="1299718" y="820597"/>
                  </a:lnTo>
                  <a:lnTo>
                    <a:pt x="1338008" y="790308"/>
                  </a:lnTo>
                  <a:lnTo>
                    <a:pt x="1376756" y="760679"/>
                  </a:lnTo>
                  <a:lnTo>
                    <a:pt x="1415986" y="731697"/>
                  </a:lnTo>
                  <a:lnTo>
                    <a:pt x="1455674" y="703364"/>
                  </a:lnTo>
                  <a:lnTo>
                    <a:pt x="1495844" y="675678"/>
                  </a:lnTo>
                  <a:lnTo>
                    <a:pt x="1536471" y="648652"/>
                  </a:lnTo>
                  <a:lnTo>
                    <a:pt x="1577581" y="622274"/>
                  </a:lnTo>
                  <a:lnTo>
                    <a:pt x="1619148" y="596544"/>
                  </a:lnTo>
                  <a:close/>
                </a:path>
                <a:path w="3157854" h="3134359">
                  <a:moveTo>
                    <a:pt x="1940521" y="2943771"/>
                  </a:moveTo>
                  <a:lnTo>
                    <a:pt x="1369021" y="2943771"/>
                  </a:lnTo>
                  <a:lnTo>
                    <a:pt x="1369021" y="3134271"/>
                  </a:lnTo>
                  <a:lnTo>
                    <a:pt x="1940521" y="3134271"/>
                  </a:lnTo>
                  <a:lnTo>
                    <a:pt x="1940521" y="2943771"/>
                  </a:lnTo>
                  <a:close/>
                </a:path>
                <a:path w="3157854" h="3134359">
                  <a:moveTo>
                    <a:pt x="2794076" y="189052"/>
                  </a:moveTo>
                  <a:lnTo>
                    <a:pt x="2770987" y="0"/>
                  </a:lnTo>
                  <a:lnTo>
                    <a:pt x="2729268" y="5334"/>
                  </a:lnTo>
                  <a:lnTo>
                    <a:pt x="2682671" y="12014"/>
                  </a:lnTo>
                  <a:lnTo>
                    <a:pt x="2636291" y="19367"/>
                  </a:lnTo>
                  <a:lnTo>
                    <a:pt x="2590139" y="27393"/>
                  </a:lnTo>
                  <a:lnTo>
                    <a:pt x="2544229" y="36080"/>
                  </a:lnTo>
                  <a:lnTo>
                    <a:pt x="2498547" y="45427"/>
                  </a:lnTo>
                  <a:lnTo>
                    <a:pt x="2453106" y="55422"/>
                  </a:lnTo>
                  <a:lnTo>
                    <a:pt x="2407920" y="66078"/>
                  </a:lnTo>
                  <a:lnTo>
                    <a:pt x="2362974" y="77381"/>
                  </a:lnTo>
                  <a:lnTo>
                    <a:pt x="2318296" y="89306"/>
                  </a:lnTo>
                  <a:lnTo>
                    <a:pt x="2273871" y="101879"/>
                  </a:lnTo>
                  <a:lnTo>
                    <a:pt x="2229726" y="115087"/>
                  </a:lnTo>
                  <a:lnTo>
                    <a:pt x="2213191" y="120294"/>
                  </a:lnTo>
                  <a:lnTo>
                    <a:pt x="2270087" y="302018"/>
                  </a:lnTo>
                  <a:lnTo>
                    <a:pt x="2316797" y="287807"/>
                  </a:lnTo>
                  <a:lnTo>
                    <a:pt x="2363698" y="274396"/>
                  </a:lnTo>
                  <a:lnTo>
                    <a:pt x="2410777" y="261759"/>
                  </a:lnTo>
                  <a:lnTo>
                    <a:pt x="2458047" y="249923"/>
                  </a:lnTo>
                  <a:lnTo>
                    <a:pt x="2505506" y="238874"/>
                  </a:lnTo>
                  <a:lnTo>
                    <a:pt x="2553131" y="228600"/>
                  </a:lnTo>
                  <a:lnTo>
                    <a:pt x="2600960" y="219113"/>
                  </a:lnTo>
                  <a:lnTo>
                    <a:pt x="2648966" y="210426"/>
                  </a:lnTo>
                  <a:lnTo>
                    <a:pt x="2697327" y="202488"/>
                  </a:lnTo>
                  <a:lnTo>
                    <a:pt x="2745524" y="195389"/>
                  </a:lnTo>
                  <a:lnTo>
                    <a:pt x="2794076" y="189052"/>
                  </a:lnTo>
                  <a:close/>
                </a:path>
                <a:path w="3157854" h="3134359">
                  <a:moveTo>
                    <a:pt x="3157753" y="2943771"/>
                  </a:moveTo>
                  <a:lnTo>
                    <a:pt x="2967253" y="2943771"/>
                  </a:lnTo>
                  <a:lnTo>
                    <a:pt x="2702522" y="2943771"/>
                  </a:lnTo>
                  <a:lnTo>
                    <a:pt x="2702522" y="3134271"/>
                  </a:lnTo>
                  <a:lnTo>
                    <a:pt x="3157753" y="3134271"/>
                  </a:lnTo>
                  <a:lnTo>
                    <a:pt x="3157753" y="3018002"/>
                  </a:lnTo>
                  <a:lnTo>
                    <a:pt x="3157753" y="2943771"/>
                  </a:lnTo>
                  <a:close/>
                </a:path>
                <a:path w="3157854" h="3134359">
                  <a:moveTo>
                    <a:pt x="3157753" y="1684502"/>
                  </a:moveTo>
                  <a:lnTo>
                    <a:pt x="2967253" y="1684502"/>
                  </a:lnTo>
                  <a:lnTo>
                    <a:pt x="2967253" y="2256002"/>
                  </a:lnTo>
                  <a:lnTo>
                    <a:pt x="3157753" y="2256002"/>
                  </a:lnTo>
                  <a:lnTo>
                    <a:pt x="3157753" y="1684502"/>
                  </a:lnTo>
                  <a:close/>
                </a:path>
                <a:path w="3157854" h="3134359">
                  <a:moveTo>
                    <a:pt x="3157753" y="351002"/>
                  </a:moveTo>
                  <a:lnTo>
                    <a:pt x="2967253" y="351002"/>
                  </a:lnTo>
                  <a:lnTo>
                    <a:pt x="2967253" y="922502"/>
                  </a:lnTo>
                  <a:lnTo>
                    <a:pt x="3157753" y="922502"/>
                  </a:lnTo>
                  <a:lnTo>
                    <a:pt x="3157753" y="351002"/>
                  </a:lnTo>
                  <a:close/>
                </a:path>
              </a:pathLst>
            </a:custGeom>
            <a:solidFill>
              <a:srgbClr val="0E9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550" y="209550"/>
              <a:ext cx="11115674" cy="9648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15700" y="209550"/>
              <a:ext cx="6762749" cy="9439274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800"/>
              </a:lnSpc>
            </a:pPr>
            <a:r>
              <a:rPr sz="6300" spc="-155" dirty="0">
                <a:solidFill>
                  <a:srgbClr val="012645"/>
                </a:solidFill>
                <a:latin typeface="Trebuchet MS"/>
                <a:cs typeface="Trebuchet MS"/>
              </a:rPr>
              <a:t>The</a:t>
            </a:r>
            <a:r>
              <a:rPr sz="6300" spc="-335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6300" spc="-80" dirty="0">
                <a:solidFill>
                  <a:srgbClr val="012645"/>
                </a:solidFill>
                <a:latin typeface="Trebuchet MS"/>
                <a:cs typeface="Trebuchet MS"/>
              </a:rPr>
              <a:t>Strategic</a:t>
            </a:r>
            <a:r>
              <a:rPr sz="6300" spc="-335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6300" spc="-70" dirty="0">
                <a:solidFill>
                  <a:srgbClr val="012645"/>
                </a:solidFill>
                <a:latin typeface="Trebuchet MS"/>
                <a:cs typeface="Trebuchet MS"/>
              </a:rPr>
              <a:t>Impact</a:t>
            </a:r>
            <a:r>
              <a:rPr sz="6300" spc="-330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6300" spc="-25" dirty="0">
                <a:solidFill>
                  <a:srgbClr val="012645"/>
                </a:solidFill>
                <a:latin typeface="Trebuchet MS"/>
                <a:cs typeface="Trebuchet MS"/>
              </a:rPr>
              <a:t>of </a:t>
            </a:r>
            <a:r>
              <a:rPr sz="6300" spc="325" dirty="0">
                <a:solidFill>
                  <a:srgbClr val="012645"/>
                </a:solidFill>
                <a:latin typeface="Trebuchet MS"/>
                <a:cs typeface="Trebuchet MS"/>
              </a:rPr>
              <a:t>CASA</a:t>
            </a:r>
            <a:r>
              <a:rPr sz="6300" spc="-330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6300" spc="-10" dirty="0">
                <a:solidFill>
                  <a:srgbClr val="012645"/>
                </a:solidFill>
                <a:latin typeface="Trebuchet MS"/>
                <a:cs typeface="Trebuchet MS"/>
              </a:rPr>
              <a:t>Recognition</a:t>
            </a:r>
            <a:endParaRPr sz="63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7700" y="2781300"/>
            <a:ext cx="447674" cy="53625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58899" y="3376859"/>
            <a:ext cx="8804275" cy="51587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2499995">
              <a:lnSpc>
                <a:spcPct val="116300"/>
              </a:lnSpc>
              <a:spcBef>
                <a:spcPts val="90"/>
              </a:spcBef>
            </a:pPr>
            <a:r>
              <a:rPr sz="5000" b="1" spc="-80" dirty="0">
                <a:solidFill>
                  <a:srgbClr val="D02E2E"/>
                </a:solidFill>
                <a:latin typeface="Trebuchet MS"/>
                <a:cs typeface="Trebuchet MS"/>
              </a:rPr>
              <a:t>Prevents</a:t>
            </a:r>
            <a:r>
              <a:rPr sz="5000" b="1" spc="-250" dirty="0">
                <a:solidFill>
                  <a:srgbClr val="D02E2E"/>
                </a:solidFill>
                <a:latin typeface="Trebuchet MS"/>
                <a:cs typeface="Trebuchet MS"/>
              </a:rPr>
              <a:t> </a:t>
            </a:r>
            <a:r>
              <a:rPr sz="5000" b="1" spc="60" dirty="0">
                <a:solidFill>
                  <a:srgbClr val="D02E2E"/>
                </a:solidFill>
                <a:latin typeface="Trebuchet MS"/>
                <a:cs typeface="Trebuchet MS"/>
              </a:rPr>
              <a:t>Compassion </a:t>
            </a:r>
            <a:r>
              <a:rPr sz="5000" b="1" spc="-20" dirty="0">
                <a:solidFill>
                  <a:srgbClr val="D02E2E"/>
                </a:solidFill>
                <a:latin typeface="Trebuchet MS"/>
                <a:cs typeface="Trebuchet MS"/>
              </a:rPr>
              <a:t>Fatigue:</a:t>
            </a:r>
            <a:endParaRPr sz="5000">
              <a:latin typeface="Trebuchet MS"/>
              <a:cs typeface="Trebuchet MS"/>
            </a:endParaRPr>
          </a:p>
          <a:p>
            <a:pPr marL="341630">
              <a:lnSpc>
                <a:spcPct val="100000"/>
              </a:lnSpc>
              <a:spcBef>
                <a:spcPts val="195"/>
              </a:spcBef>
            </a:pPr>
            <a:r>
              <a:rPr sz="3900" b="1" spc="185" dirty="0">
                <a:solidFill>
                  <a:srgbClr val="012645"/>
                </a:solidFill>
                <a:latin typeface="Trebuchet MS"/>
                <a:cs typeface="Trebuchet MS"/>
              </a:rPr>
              <a:t>CASA</a:t>
            </a:r>
            <a:r>
              <a:rPr sz="3900" b="1" spc="-225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30" dirty="0">
                <a:solidFill>
                  <a:srgbClr val="012645"/>
                </a:solidFill>
                <a:latin typeface="Trebuchet MS"/>
                <a:cs typeface="Trebuchet MS"/>
              </a:rPr>
              <a:t>advocates</a:t>
            </a:r>
            <a:r>
              <a:rPr sz="3900" b="1" spc="-210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10" dirty="0">
                <a:solidFill>
                  <a:srgbClr val="012645"/>
                </a:solidFill>
                <a:latin typeface="Trebuchet MS"/>
                <a:cs typeface="Trebuchet MS"/>
              </a:rPr>
              <a:t>regularly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0" dirty="0">
                <a:solidFill>
                  <a:srgbClr val="012645"/>
                </a:solidFill>
                <a:latin typeface="Trebuchet MS"/>
                <a:cs typeface="Trebuchet MS"/>
              </a:rPr>
              <a:t>digest</a:t>
            </a:r>
            <a:endParaRPr sz="3900">
              <a:latin typeface="Trebuchet MS"/>
              <a:cs typeface="Trebuchet MS"/>
            </a:endParaRPr>
          </a:p>
          <a:p>
            <a:pPr marL="341630" marR="5080">
              <a:lnSpc>
                <a:spcPct val="115399"/>
              </a:lnSpc>
            </a:pPr>
            <a:r>
              <a:rPr sz="3900" b="1" spc="-130" dirty="0">
                <a:solidFill>
                  <a:srgbClr val="012645"/>
                </a:solidFill>
                <a:latin typeface="Trebuchet MS"/>
                <a:cs typeface="Trebuchet MS"/>
              </a:rPr>
              <a:t>traumatic </a:t>
            </a:r>
            <a:r>
              <a:rPr sz="3900" b="1" dirty="0">
                <a:solidFill>
                  <a:srgbClr val="012645"/>
                </a:solidFill>
                <a:latin typeface="Trebuchet MS"/>
                <a:cs typeface="Trebuchet MS"/>
              </a:rPr>
              <a:t>case</a:t>
            </a:r>
            <a:r>
              <a:rPr sz="3900" b="1" spc="-120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80" dirty="0">
                <a:solidFill>
                  <a:srgbClr val="012645"/>
                </a:solidFill>
                <a:latin typeface="Trebuchet MS"/>
                <a:cs typeface="Trebuchet MS"/>
              </a:rPr>
              <a:t>files.</a:t>
            </a:r>
            <a:r>
              <a:rPr sz="3900" b="1" spc="-120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50" dirty="0">
                <a:solidFill>
                  <a:srgbClr val="012645"/>
                </a:solidFill>
                <a:latin typeface="Trebuchet MS"/>
                <a:cs typeface="Trebuchet MS"/>
              </a:rPr>
              <a:t>Regular, </a:t>
            </a:r>
            <a:r>
              <a:rPr sz="3900" b="1" spc="-10" dirty="0">
                <a:solidFill>
                  <a:srgbClr val="012645"/>
                </a:solidFill>
                <a:latin typeface="Trebuchet MS"/>
                <a:cs typeface="Trebuchet MS"/>
              </a:rPr>
              <a:t>trauma-</a:t>
            </a:r>
            <a:r>
              <a:rPr sz="3900" b="1" spc="-110" dirty="0">
                <a:solidFill>
                  <a:srgbClr val="012645"/>
                </a:solidFill>
                <a:latin typeface="Trebuchet MS"/>
                <a:cs typeface="Trebuchet MS"/>
              </a:rPr>
              <a:t>informed</a:t>
            </a:r>
            <a:r>
              <a:rPr sz="3900" b="1" spc="-190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95" dirty="0">
                <a:solidFill>
                  <a:srgbClr val="012645"/>
                </a:solidFill>
                <a:latin typeface="Trebuchet MS"/>
                <a:cs typeface="Trebuchet MS"/>
              </a:rPr>
              <a:t>recognition</a:t>
            </a:r>
            <a:r>
              <a:rPr sz="3900" b="1" spc="-185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65" dirty="0">
                <a:solidFill>
                  <a:srgbClr val="012645"/>
                </a:solidFill>
                <a:latin typeface="Trebuchet MS"/>
                <a:cs typeface="Trebuchet MS"/>
              </a:rPr>
              <a:t>reminds</a:t>
            </a:r>
            <a:r>
              <a:rPr sz="3900" b="1" spc="-185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40" dirty="0">
                <a:solidFill>
                  <a:srgbClr val="012645"/>
                </a:solidFill>
                <a:latin typeface="Trebuchet MS"/>
                <a:cs typeface="Trebuchet MS"/>
              </a:rPr>
              <a:t>them</a:t>
            </a:r>
            <a:r>
              <a:rPr sz="3900" b="1" spc="-195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25" dirty="0">
                <a:solidFill>
                  <a:srgbClr val="012645"/>
                </a:solidFill>
                <a:latin typeface="Trebuchet MS"/>
                <a:cs typeface="Trebuchet MS"/>
              </a:rPr>
              <a:t>of </a:t>
            </a:r>
            <a:r>
              <a:rPr sz="3900" b="1" spc="-185" dirty="0">
                <a:solidFill>
                  <a:srgbClr val="012645"/>
                </a:solidFill>
                <a:latin typeface="Trebuchet MS"/>
                <a:cs typeface="Trebuchet MS"/>
              </a:rPr>
              <a:t>their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65" dirty="0">
                <a:solidFill>
                  <a:srgbClr val="012645"/>
                </a:solidFill>
                <a:latin typeface="Trebuchet MS"/>
                <a:cs typeface="Trebuchet MS"/>
              </a:rPr>
              <a:t>worth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70" dirty="0">
                <a:solidFill>
                  <a:srgbClr val="012645"/>
                </a:solidFill>
                <a:latin typeface="Trebuchet MS"/>
                <a:cs typeface="Trebuchet MS"/>
              </a:rPr>
              <a:t>when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20" dirty="0">
                <a:solidFill>
                  <a:srgbClr val="012645"/>
                </a:solidFill>
                <a:latin typeface="Trebuchet MS"/>
                <a:cs typeface="Trebuchet MS"/>
              </a:rPr>
              <a:t>legal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30" dirty="0">
                <a:solidFill>
                  <a:srgbClr val="012645"/>
                </a:solidFill>
                <a:latin typeface="Trebuchet MS"/>
                <a:cs typeface="Trebuchet MS"/>
              </a:rPr>
              <a:t>outcomes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25" dirty="0">
                <a:solidFill>
                  <a:srgbClr val="012645"/>
                </a:solidFill>
                <a:latin typeface="Trebuchet MS"/>
                <a:cs typeface="Trebuchet MS"/>
              </a:rPr>
              <a:t>are </a:t>
            </a:r>
            <a:r>
              <a:rPr sz="3900" b="1" dirty="0">
                <a:solidFill>
                  <a:srgbClr val="012645"/>
                </a:solidFill>
                <a:latin typeface="Trebuchet MS"/>
                <a:cs typeface="Trebuchet MS"/>
              </a:rPr>
              <a:t>slow</a:t>
            </a:r>
            <a:r>
              <a:rPr sz="3900" b="1" spc="-25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145" dirty="0">
                <a:solidFill>
                  <a:srgbClr val="012645"/>
                </a:solidFill>
                <a:latin typeface="Trebuchet MS"/>
                <a:cs typeface="Trebuchet MS"/>
              </a:rPr>
              <a:t>or</a:t>
            </a:r>
            <a:r>
              <a:rPr sz="3900" b="1" spc="-204" dirty="0">
                <a:solidFill>
                  <a:srgbClr val="012645"/>
                </a:solidFill>
                <a:latin typeface="Trebuchet MS"/>
                <a:cs typeface="Trebuchet MS"/>
              </a:rPr>
              <a:t> </a:t>
            </a:r>
            <a:r>
              <a:rPr sz="3900" b="1" spc="-40" dirty="0">
                <a:solidFill>
                  <a:srgbClr val="012645"/>
                </a:solidFill>
                <a:latin typeface="Trebuchet MS"/>
                <a:cs typeface="Trebuchet MS"/>
              </a:rPr>
              <a:t>heartbreaking.</a:t>
            </a:r>
            <a:endParaRPr sz="39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66775" y="1285875"/>
            <a:ext cx="16773525" cy="7505700"/>
            <a:chOff x="866775" y="1285875"/>
            <a:chExt cx="16773525" cy="750570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6775" y="8572500"/>
              <a:ext cx="9591674" cy="2190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53850" y="1285875"/>
              <a:ext cx="5886449" cy="75056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246981" y="915606"/>
            <a:ext cx="8578215" cy="11118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7100" b="0" spc="140" dirty="0">
                <a:solidFill>
                  <a:srgbClr val="000000"/>
                </a:solidFill>
                <a:latin typeface="Calibri"/>
                <a:cs typeface="Calibri"/>
              </a:rPr>
              <a:t>Recogntion/Retention</a:t>
            </a:r>
            <a:endParaRPr sz="7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257800" y="3758564"/>
            <a:ext cx="7774940" cy="1579245"/>
            <a:chOff x="5257800" y="3758564"/>
            <a:chExt cx="7774940" cy="1579245"/>
          </a:xfrm>
        </p:grpSpPr>
        <p:sp>
          <p:nvSpPr>
            <p:cNvPr id="4" name="object 4"/>
            <p:cNvSpPr/>
            <p:nvPr/>
          </p:nvSpPr>
          <p:spPr>
            <a:xfrm>
              <a:off x="5257800" y="3758564"/>
              <a:ext cx="7774940" cy="1579245"/>
            </a:xfrm>
            <a:custGeom>
              <a:avLst/>
              <a:gdLst/>
              <a:ahLst/>
              <a:cxnLst/>
              <a:rect l="l" t="t" r="r" b="b"/>
              <a:pathLst>
                <a:path w="7774940" h="1579245">
                  <a:moveTo>
                    <a:pt x="7616857" y="1578673"/>
                  </a:moveTo>
                  <a:lnTo>
                    <a:pt x="157829" y="1578673"/>
                  </a:lnTo>
                  <a:lnTo>
                    <a:pt x="107948" y="1570662"/>
                  </a:lnTo>
                  <a:lnTo>
                    <a:pt x="64622" y="1548259"/>
                  </a:lnTo>
                  <a:lnTo>
                    <a:pt x="30455" y="1514078"/>
                  </a:lnTo>
                  <a:lnTo>
                    <a:pt x="8047" y="1470734"/>
                  </a:lnTo>
                  <a:lnTo>
                    <a:pt x="0" y="1420844"/>
                  </a:lnTo>
                  <a:lnTo>
                    <a:pt x="0" y="157829"/>
                  </a:lnTo>
                  <a:lnTo>
                    <a:pt x="8047" y="107947"/>
                  </a:lnTo>
                  <a:lnTo>
                    <a:pt x="30455" y="64622"/>
                  </a:lnTo>
                  <a:lnTo>
                    <a:pt x="64622" y="30455"/>
                  </a:lnTo>
                  <a:lnTo>
                    <a:pt x="107948" y="8047"/>
                  </a:lnTo>
                  <a:lnTo>
                    <a:pt x="157829" y="0"/>
                  </a:lnTo>
                  <a:lnTo>
                    <a:pt x="7616857" y="0"/>
                  </a:lnTo>
                  <a:lnTo>
                    <a:pt x="7666738" y="8047"/>
                  </a:lnTo>
                  <a:lnTo>
                    <a:pt x="7710063" y="30455"/>
                  </a:lnTo>
                  <a:lnTo>
                    <a:pt x="7744230" y="64622"/>
                  </a:lnTo>
                  <a:lnTo>
                    <a:pt x="7766638" y="107947"/>
                  </a:lnTo>
                  <a:lnTo>
                    <a:pt x="7774686" y="157829"/>
                  </a:lnTo>
                  <a:lnTo>
                    <a:pt x="7774686" y="1420844"/>
                  </a:lnTo>
                  <a:lnTo>
                    <a:pt x="7766634" y="1470734"/>
                  </a:lnTo>
                  <a:lnTo>
                    <a:pt x="7744203" y="1514078"/>
                  </a:lnTo>
                  <a:lnTo>
                    <a:pt x="7709983" y="1548259"/>
                  </a:lnTo>
                  <a:lnTo>
                    <a:pt x="7666667" y="1570662"/>
                  </a:lnTo>
                  <a:lnTo>
                    <a:pt x="7616857" y="1578673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720714" y="4099559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896873" y="896873"/>
                  </a:moveTo>
                  <a:lnTo>
                    <a:pt x="0" y="896873"/>
                  </a:lnTo>
                  <a:lnTo>
                    <a:pt x="0" y="0"/>
                  </a:lnTo>
                  <a:lnTo>
                    <a:pt x="896873" y="0"/>
                  </a:lnTo>
                  <a:lnTo>
                    <a:pt x="896873" y="896873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720714" y="4099559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0" y="0"/>
                  </a:moveTo>
                  <a:lnTo>
                    <a:pt x="896838" y="0"/>
                  </a:lnTo>
                  <a:lnTo>
                    <a:pt x="896838" y="896838"/>
                  </a:lnTo>
                  <a:lnTo>
                    <a:pt x="0" y="896838"/>
                  </a:lnTo>
                  <a:lnTo>
                    <a:pt x="0" y="0"/>
                  </a:lnTo>
                  <a:close/>
                </a:path>
              </a:pathLst>
            </a:custGeom>
            <a:ln w="571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257800" y="5732145"/>
            <a:ext cx="7774940" cy="1579245"/>
            <a:chOff x="5257800" y="5732145"/>
            <a:chExt cx="7774940" cy="1579245"/>
          </a:xfrm>
        </p:grpSpPr>
        <p:sp>
          <p:nvSpPr>
            <p:cNvPr id="8" name="object 8"/>
            <p:cNvSpPr/>
            <p:nvPr/>
          </p:nvSpPr>
          <p:spPr>
            <a:xfrm>
              <a:off x="5257800" y="5732145"/>
              <a:ext cx="7774940" cy="1579245"/>
            </a:xfrm>
            <a:custGeom>
              <a:avLst/>
              <a:gdLst/>
              <a:ahLst/>
              <a:cxnLst/>
              <a:rect l="l" t="t" r="r" b="b"/>
              <a:pathLst>
                <a:path w="7774940" h="1579245">
                  <a:moveTo>
                    <a:pt x="7616857" y="1578673"/>
                  </a:moveTo>
                  <a:lnTo>
                    <a:pt x="157829" y="1578673"/>
                  </a:lnTo>
                  <a:lnTo>
                    <a:pt x="107948" y="1570662"/>
                  </a:lnTo>
                  <a:lnTo>
                    <a:pt x="64622" y="1548259"/>
                  </a:lnTo>
                  <a:lnTo>
                    <a:pt x="30455" y="1514078"/>
                  </a:lnTo>
                  <a:lnTo>
                    <a:pt x="8047" y="1470734"/>
                  </a:lnTo>
                  <a:lnTo>
                    <a:pt x="0" y="1420844"/>
                  </a:lnTo>
                  <a:lnTo>
                    <a:pt x="0" y="157829"/>
                  </a:lnTo>
                  <a:lnTo>
                    <a:pt x="8047" y="107948"/>
                  </a:lnTo>
                  <a:lnTo>
                    <a:pt x="30455" y="64622"/>
                  </a:lnTo>
                  <a:lnTo>
                    <a:pt x="64622" y="30455"/>
                  </a:lnTo>
                  <a:lnTo>
                    <a:pt x="107948" y="8047"/>
                  </a:lnTo>
                  <a:lnTo>
                    <a:pt x="157829" y="0"/>
                  </a:lnTo>
                  <a:lnTo>
                    <a:pt x="7616857" y="0"/>
                  </a:lnTo>
                  <a:lnTo>
                    <a:pt x="7666738" y="8047"/>
                  </a:lnTo>
                  <a:lnTo>
                    <a:pt x="7710063" y="30455"/>
                  </a:lnTo>
                  <a:lnTo>
                    <a:pt x="7744230" y="64622"/>
                  </a:lnTo>
                  <a:lnTo>
                    <a:pt x="7766638" y="107948"/>
                  </a:lnTo>
                  <a:lnTo>
                    <a:pt x="7774686" y="157829"/>
                  </a:lnTo>
                  <a:lnTo>
                    <a:pt x="7774686" y="1420844"/>
                  </a:lnTo>
                  <a:lnTo>
                    <a:pt x="7766634" y="1470734"/>
                  </a:lnTo>
                  <a:lnTo>
                    <a:pt x="7744203" y="1514078"/>
                  </a:lnTo>
                  <a:lnTo>
                    <a:pt x="7709983" y="1548259"/>
                  </a:lnTo>
                  <a:lnTo>
                    <a:pt x="7666667" y="1570662"/>
                  </a:lnTo>
                  <a:lnTo>
                    <a:pt x="7616857" y="1578673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20714" y="607218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896873" y="896873"/>
                  </a:moveTo>
                  <a:lnTo>
                    <a:pt x="0" y="896873"/>
                  </a:lnTo>
                  <a:lnTo>
                    <a:pt x="0" y="0"/>
                  </a:lnTo>
                  <a:lnTo>
                    <a:pt x="896873" y="0"/>
                  </a:lnTo>
                  <a:lnTo>
                    <a:pt x="896873" y="896873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20714" y="607218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0" y="0"/>
                  </a:moveTo>
                  <a:lnTo>
                    <a:pt x="896838" y="0"/>
                  </a:lnTo>
                  <a:lnTo>
                    <a:pt x="896838" y="896838"/>
                  </a:lnTo>
                  <a:lnTo>
                    <a:pt x="0" y="896838"/>
                  </a:lnTo>
                  <a:lnTo>
                    <a:pt x="0" y="0"/>
                  </a:lnTo>
                  <a:close/>
                </a:path>
              </a:pathLst>
            </a:custGeom>
            <a:ln w="571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5257800" y="7704772"/>
            <a:ext cx="7774940" cy="1579245"/>
            <a:chOff x="5257800" y="7704772"/>
            <a:chExt cx="7774940" cy="1579245"/>
          </a:xfrm>
        </p:grpSpPr>
        <p:sp>
          <p:nvSpPr>
            <p:cNvPr id="12" name="object 12"/>
            <p:cNvSpPr/>
            <p:nvPr/>
          </p:nvSpPr>
          <p:spPr>
            <a:xfrm>
              <a:off x="5257800" y="7704772"/>
              <a:ext cx="7774940" cy="1579245"/>
            </a:xfrm>
            <a:custGeom>
              <a:avLst/>
              <a:gdLst/>
              <a:ahLst/>
              <a:cxnLst/>
              <a:rect l="l" t="t" r="r" b="b"/>
              <a:pathLst>
                <a:path w="7774940" h="1579245">
                  <a:moveTo>
                    <a:pt x="7616857" y="1578673"/>
                  </a:moveTo>
                  <a:lnTo>
                    <a:pt x="157829" y="1578673"/>
                  </a:lnTo>
                  <a:lnTo>
                    <a:pt x="107948" y="1570662"/>
                  </a:lnTo>
                  <a:lnTo>
                    <a:pt x="64622" y="1548259"/>
                  </a:lnTo>
                  <a:lnTo>
                    <a:pt x="30455" y="1514078"/>
                  </a:lnTo>
                  <a:lnTo>
                    <a:pt x="8047" y="1470734"/>
                  </a:lnTo>
                  <a:lnTo>
                    <a:pt x="0" y="1420844"/>
                  </a:lnTo>
                  <a:lnTo>
                    <a:pt x="0" y="157829"/>
                  </a:lnTo>
                  <a:lnTo>
                    <a:pt x="8047" y="107948"/>
                  </a:lnTo>
                  <a:lnTo>
                    <a:pt x="30455" y="64622"/>
                  </a:lnTo>
                  <a:lnTo>
                    <a:pt x="64622" y="30455"/>
                  </a:lnTo>
                  <a:lnTo>
                    <a:pt x="107948" y="8047"/>
                  </a:lnTo>
                  <a:lnTo>
                    <a:pt x="157829" y="0"/>
                  </a:lnTo>
                  <a:lnTo>
                    <a:pt x="7616857" y="0"/>
                  </a:lnTo>
                  <a:lnTo>
                    <a:pt x="7666738" y="8047"/>
                  </a:lnTo>
                  <a:lnTo>
                    <a:pt x="7710063" y="30455"/>
                  </a:lnTo>
                  <a:lnTo>
                    <a:pt x="7744230" y="64622"/>
                  </a:lnTo>
                  <a:lnTo>
                    <a:pt x="7766638" y="107948"/>
                  </a:lnTo>
                  <a:lnTo>
                    <a:pt x="7774686" y="157829"/>
                  </a:lnTo>
                  <a:lnTo>
                    <a:pt x="7774686" y="1420844"/>
                  </a:lnTo>
                  <a:lnTo>
                    <a:pt x="7766634" y="1470734"/>
                  </a:lnTo>
                  <a:lnTo>
                    <a:pt x="7744203" y="1514078"/>
                  </a:lnTo>
                  <a:lnTo>
                    <a:pt x="7709983" y="1548259"/>
                  </a:lnTo>
                  <a:lnTo>
                    <a:pt x="7666667" y="1570662"/>
                  </a:lnTo>
                  <a:lnTo>
                    <a:pt x="7616857" y="1578673"/>
                  </a:lnTo>
                  <a:close/>
                </a:path>
              </a:pathLst>
            </a:custGeom>
            <a:solidFill>
              <a:srgbClr val="F2F5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20714" y="804576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896873" y="896873"/>
                  </a:moveTo>
                  <a:lnTo>
                    <a:pt x="0" y="896873"/>
                  </a:lnTo>
                  <a:lnTo>
                    <a:pt x="0" y="0"/>
                  </a:lnTo>
                  <a:lnTo>
                    <a:pt x="896873" y="0"/>
                  </a:lnTo>
                  <a:lnTo>
                    <a:pt x="896873" y="896873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720714" y="8045767"/>
              <a:ext cx="897255" cy="897255"/>
            </a:xfrm>
            <a:custGeom>
              <a:avLst/>
              <a:gdLst/>
              <a:ahLst/>
              <a:cxnLst/>
              <a:rect l="l" t="t" r="r" b="b"/>
              <a:pathLst>
                <a:path w="897254" h="897254">
                  <a:moveTo>
                    <a:pt x="0" y="0"/>
                  </a:moveTo>
                  <a:lnTo>
                    <a:pt x="896838" y="0"/>
                  </a:lnTo>
                  <a:lnTo>
                    <a:pt x="896838" y="896838"/>
                  </a:lnTo>
                  <a:lnTo>
                    <a:pt x="0" y="896838"/>
                  </a:lnTo>
                  <a:lnTo>
                    <a:pt x="0" y="0"/>
                  </a:lnTo>
                  <a:close/>
                </a:path>
              </a:pathLst>
            </a:custGeom>
            <a:ln w="571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245099" y="3047623"/>
            <a:ext cx="7214234" cy="60305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850" b="1" spc="140" dirty="0">
                <a:latin typeface="Calibri"/>
                <a:cs typeface="Calibri"/>
              </a:rPr>
              <a:t>In-</a:t>
            </a:r>
            <a:r>
              <a:rPr sz="3850" b="1" spc="195" dirty="0">
                <a:latin typeface="Calibri"/>
                <a:cs typeface="Calibri"/>
              </a:rPr>
              <a:t>person</a:t>
            </a:r>
            <a:endParaRPr sz="3850">
              <a:latin typeface="Calibri"/>
              <a:cs typeface="Calibri"/>
            </a:endParaRPr>
          </a:p>
          <a:p>
            <a:pPr marL="1825625">
              <a:lnSpc>
                <a:spcPct val="100000"/>
              </a:lnSpc>
              <a:spcBef>
                <a:spcPts val="4290"/>
              </a:spcBef>
            </a:pPr>
            <a:r>
              <a:rPr sz="4050" spc="120" dirty="0">
                <a:latin typeface="Calibri"/>
                <a:cs typeface="Calibri"/>
              </a:rPr>
              <a:t>Book</a:t>
            </a:r>
            <a:r>
              <a:rPr sz="4050" spc="-80" dirty="0">
                <a:latin typeface="Calibri"/>
                <a:cs typeface="Calibri"/>
              </a:rPr>
              <a:t> </a:t>
            </a:r>
            <a:r>
              <a:rPr sz="4050" spc="235" dirty="0">
                <a:latin typeface="Calibri"/>
                <a:cs typeface="Calibri"/>
              </a:rPr>
              <a:t>Club</a:t>
            </a:r>
            <a:endParaRPr sz="4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4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4050">
              <a:latin typeface="Calibri"/>
              <a:cs typeface="Calibri"/>
            </a:endParaRPr>
          </a:p>
          <a:p>
            <a:pPr marL="1825625">
              <a:lnSpc>
                <a:spcPct val="100000"/>
              </a:lnSpc>
            </a:pPr>
            <a:r>
              <a:rPr sz="4050" spc="110" dirty="0">
                <a:latin typeface="Calibri"/>
                <a:cs typeface="Calibri"/>
              </a:rPr>
              <a:t>Recruitment</a:t>
            </a:r>
            <a:r>
              <a:rPr sz="4050" spc="-80" dirty="0">
                <a:latin typeface="Calibri"/>
                <a:cs typeface="Calibri"/>
              </a:rPr>
              <a:t> </a:t>
            </a:r>
            <a:r>
              <a:rPr sz="4050" spc="114" dirty="0">
                <a:latin typeface="Calibri"/>
                <a:cs typeface="Calibri"/>
              </a:rPr>
              <a:t>Events</a:t>
            </a:r>
            <a:endParaRPr sz="4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85"/>
              </a:spcBef>
            </a:pPr>
            <a:endParaRPr sz="4050">
              <a:latin typeface="Calibri"/>
              <a:cs typeface="Calibri"/>
            </a:endParaRPr>
          </a:p>
          <a:p>
            <a:pPr marL="1825625" marR="5080">
              <a:lnSpc>
                <a:spcPts val="4800"/>
              </a:lnSpc>
            </a:pPr>
            <a:r>
              <a:rPr sz="4050" spc="145" dirty="0">
                <a:latin typeface="Calibri"/>
                <a:cs typeface="Calibri"/>
              </a:rPr>
              <a:t>Speaking</a:t>
            </a:r>
            <a:r>
              <a:rPr sz="4050" spc="-90" dirty="0">
                <a:latin typeface="Calibri"/>
                <a:cs typeface="Calibri"/>
              </a:rPr>
              <a:t> </a:t>
            </a:r>
            <a:r>
              <a:rPr sz="4050" spc="85" dirty="0">
                <a:latin typeface="Calibri"/>
                <a:cs typeface="Calibri"/>
              </a:rPr>
              <a:t>on</a:t>
            </a:r>
            <a:r>
              <a:rPr sz="4050" spc="-90" dirty="0">
                <a:latin typeface="Calibri"/>
                <a:cs typeface="Calibri"/>
              </a:rPr>
              <a:t> </a:t>
            </a:r>
            <a:r>
              <a:rPr sz="4050" spc="55" dirty="0">
                <a:latin typeface="Calibri"/>
                <a:cs typeface="Calibri"/>
              </a:rPr>
              <a:t>the</a:t>
            </a:r>
            <a:r>
              <a:rPr sz="4050" spc="-90" dirty="0">
                <a:latin typeface="Calibri"/>
                <a:cs typeface="Calibri"/>
              </a:rPr>
              <a:t> </a:t>
            </a:r>
            <a:r>
              <a:rPr sz="4050" spc="260" dirty="0">
                <a:latin typeface="Calibri"/>
                <a:cs typeface="Calibri"/>
              </a:rPr>
              <a:t>CASA </a:t>
            </a:r>
            <a:r>
              <a:rPr sz="4050" spc="160" dirty="0">
                <a:latin typeface="Calibri"/>
                <a:cs typeface="Calibri"/>
              </a:rPr>
              <a:t>Panel</a:t>
            </a:r>
            <a:r>
              <a:rPr sz="4050" spc="-80" dirty="0">
                <a:latin typeface="Calibri"/>
                <a:cs typeface="Calibri"/>
              </a:rPr>
              <a:t> </a:t>
            </a:r>
            <a:r>
              <a:rPr sz="4050" spc="50" dirty="0">
                <a:latin typeface="Calibri"/>
                <a:cs typeface="Calibri"/>
              </a:rPr>
              <a:t>during</a:t>
            </a:r>
            <a:r>
              <a:rPr sz="4050" spc="-75" dirty="0">
                <a:latin typeface="Calibri"/>
                <a:cs typeface="Calibri"/>
              </a:rPr>
              <a:t> </a:t>
            </a:r>
            <a:r>
              <a:rPr sz="4050" spc="135" dirty="0">
                <a:latin typeface="Calibri"/>
                <a:cs typeface="Calibri"/>
              </a:rPr>
              <a:t>Pre-</a:t>
            </a:r>
            <a:r>
              <a:rPr sz="4050" spc="120" dirty="0">
                <a:latin typeface="Calibri"/>
                <a:cs typeface="Calibri"/>
              </a:rPr>
              <a:t>service</a:t>
            </a:r>
            <a:endParaRPr sz="405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3268325" y="1219200"/>
            <a:ext cx="361950" cy="361950"/>
          </a:xfrm>
          <a:custGeom>
            <a:avLst/>
            <a:gdLst/>
            <a:ahLst/>
            <a:cxnLst/>
            <a:rect l="l" t="t" r="r" b="b"/>
            <a:pathLst>
              <a:path w="361950" h="361950">
                <a:moveTo>
                  <a:pt x="180975" y="361950"/>
                </a:moveTo>
                <a:lnTo>
                  <a:pt x="132864" y="355485"/>
                </a:lnTo>
                <a:lnTo>
                  <a:pt x="89633" y="337241"/>
                </a:lnTo>
                <a:lnTo>
                  <a:pt x="53006" y="308943"/>
                </a:lnTo>
                <a:lnTo>
                  <a:pt x="24708" y="272316"/>
                </a:lnTo>
                <a:lnTo>
                  <a:pt x="6464" y="229085"/>
                </a:lnTo>
                <a:lnTo>
                  <a:pt x="0" y="180975"/>
                </a:lnTo>
                <a:lnTo>
                  <a:pt x="6464" y="132864"/>
                </a:lnTo>
                <a:lnTo>
                  <a:pt x="24708" y="89633"/>
                </a:lnTo>
                <a:lnTo>
                  <a:pt x="53006" y="53006"/>
                </a:lnTo>
                <a:lnTo>
                  <a:pt x="89633" y="24708"/>
                </a:lnTo>
                <a:lnTo>
                  <a:pt x="132864" y="6464"/>
                </a:lnTo>
                <a:lnTo>
                  <a:pt x="180975" y="0"/>
                </a:lnTo>
                <a:lnTo>
                  <a:pt x="229085" y="6464"/>
                </a:lnTo>
                <a:lnTo>
                  <a:pt x="272316" y="24708"/>
                </a:lnTo>
                <a:lnTo>
                  <a:pt x="308943" y="53006"/>
                </a:lnTo>
                <a:lnTo>
                  <a:pt x="337241" y="89633"/>
                </a:lnTo>
                <a:lnTo>
                  <a:pt x="355485" y="132864"/>
                </a:lnTo>
                <a:lnTo>
                  <a:pt x="361950" y="180975"/>
                </a:lnTo>
                <a:lnTo>
                  <a:pt x="355485" y="229085"/>
                </a:lnTo>
                <a:lnTo>
                  <a:pt x="337241" y="272316"/>
                </a:lnTo>
                <a:lnTo>
                  <a:pt x="308943" y="308943"/>
                </a:lnTo>
                <a:lnTo>
                  <a:pt x="272316" y="337241"/>
                </a:lnTo>
                <a:lnTo>
                  <a:pt x="229085" y="355485"/>
                </a:lnTo>
                <a:lnTo>
                  <a:pt x="180975" y="361950"/>
                </a:lnTo>
                <a:close/>
              </a:path>
            </a:pathLst>
          </a:custGeom>
          <a:solidFill>
            <a:srgbClr val="1759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735050" y="1295399"/>
            <a:ext cx="361950" cy="66675"/>
          </a:xfrm>
          <a:custGeom>
            <a:avLst/>
            <a:gdLst/>
            <a:ahLst/>
            <a:cxnLst/>
            <a:rect l="l" t="t" r="r" b="b"/>
            <a:pathLst>
              <a:path w="361950" h="66675">
                <a:moveTo>
                  <a:pt x="333374" y="66674"/>
                </a:moveTo>
                <a:lnTo>
                  <a:pt x="28574" y="66674"/>
                </a:lnTo>
                <a:lnTo>
                  <a:pt x="17452" y="64429"/>
                </a:lnTo>
                <a:lnTo>
                  <a:pt x="8369" y="58305"/>
                </a:lnTo>
                <a:lnTo>
                  <a:pt x="2245" y="49222"/>
                </a:lnTo>
                <a:lnTo>
                  <a:pt x="0" y="38099"/>
                </a:lnTo>
                <a:lnTo>
                  <a:pt x="0" y="28574"/>
                </a:lnTo>
                <a:lnTo>
                  <a:pt x="2245" y="17452"/>
                </a:lnTo>
                <a:lnTo>
                  <a:pt x="8369" y="8369"/>
                </a:lnTo>
                <a:lnTo>
                  <a:pt x="17452" y="2245"/>
                </a:lnTo>
                <a:lnTo>
                  <a:pt x="28574" y="0"/>
                </a:lnTo>
                <a:lnTo>
                  <a:pt x="333374" y="0"/>
                </a:lnTo>
                <a:lnTo>
                  <a:pt x="344497" y="2245"/>
                </a:lnTo>
                <a:lnTo>
                  <a:pt x="353580" y="8369"/>
                </a:lnTo>
                <a:lnTo>
                  <a:pt x="359704" y="17452"/>
                </a:lnTo>
                <a:lnTo>
                  <a:pt x="361949" y="28574"/>
                </a:lnTo>
                <a:lnTo>
                  <a:pt x="361949" y="38099"/>
                </a:lnTo>
                <a:lnTo>
                  <a:pt x="359704" y="49222"/>
                </a:lnTo>
                <a:lnTo>
                  <a:pt x="353580" y="58305"/>
                </a:lnTo>
                <a:lnTo>
                  <a:pt x="344497" y="64429"/>
                </a:lnTo>
                <a:lnTo>
                  <a:pt x="333374" y="66674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3735050" y="1447799"/>
            <a:ext cx="257175" cy="66675"/>
          </a:xfrm>
          <a:custGeom>
            <a:avLst/>
            <a:gdLst/>
            <a:ahLst/>
            <a:cxnLst/>
            <a:rect l="l" t="t" r="r" b="b"/>
            <a:pathLst>
              <a:path w="257175" h="66675">
                <a:moveTo>
                  <a:pt x="228599" y="66674"/>
                </a:moveTo>
                <a:lnTo>
                  <a:pt x="28574" y="66674"/>
                </a:lnTo>
                <a:lnTo>
                  <a:pt x="17452" y="64429"/>
                </a:lnTo>
                <a:lnTo>
                  <a:pt x="8369" y="58305"/>
                </a:lnTo>
                <a:lnTo>
                  <a:pt x="2245" y="49222"/>
                </a:lnTo>
                <a:lnTo>
                  <a:pt x="0" y="38099"/>
                </a:lnTo>
                <a:lnTo>
                  <a:pt x="0" y="28574"/>
                </a:lnTo>
                <a:lnTo>
                  <a:pt x="2245" y="17452"/>
                </a:lnTo>
                <a:lnTo>
                  <a:pt x="8369" y="8369"/>
                </a:lnTo>
                <a:lnTo>
                  <a:pt x="17452" y="2245"/>
                </a:lnTo>
                <a:lnTo>
                  <a:pt x="28574" y="0"/>
                </a:lnTo>
                <a:lnTo>
                  <a:pt x="228599" y="0"/>
                </a:lnTo>
                <a:lnTo>
                  <a:pt x="239722" y="2245"/>
                </a:lnTo>
                <a:lnTo>
                  <a:pt x="248805" y="8369"/>
                </a:lnTo>
                <a:lnTo>
                  <a:pt x="254929" y="17452"/>
                </a:lnTo>
                <a:lnTo>
                  <a:pt x="257174" y="28574"/>
                </a:lnTo>
                <a:lnTo>
                  <a:pt x="257174" y="38099"/>
                </a:lnTo>
                <a:lnTo>
                  <a:pt x="254929" y="49222"/>
                </a:lnTo>
                <a:lnTo>
                  <a:pt x="248805" y="58305"/>
                </a:lnTo>
                <a:lnTo>
                  <a:pt x="239722" y="64429"/>
                </a:lnTo>
                <a:lnTo>
                  <a:pt x="228599" y="66674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35050" y="1600199"/>
            <a:ext cx="171449" cy="6667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3601698" y="895350"/>
            <a:ext cx="47625" cy="171450"/>
          </a:xfrm>
          <a:custGeom>
            <a:avLst/>
            <a:gdLst/>
            <a:ahLst/>
            <a:cxnLst/>
            <a:rect l="l" t="t" r="r" b="b"/>
            <a:pathLst>
              <a:path w="47625" h="171450">
                <a:moveTo>
                  <a:pt x="28574" y="171449"/>
                </a:moveTo>
                <a:lnTo>
                  <a:pt x="19049" y="171449"/>
                </a:lnTo>
                <a:lnTo>
                  <a:pt x="11634" y="169952"/>
                </a:lnTo>
                <a:lnTo>
                  <a:pt x="5579" y="165870"/>
                </a:lnTo>
                <a:lnTo>
                  <a:pt x="1497" y="159815"/>
                </a:lnTo>
                <a:lnTo>
                  <a:pt x="0" y="152399"/>
                </a:lnTo>
                <a:lnTo>
                  <a:pt x="0" y="19049"/>
                </a:lnTo>
                <a:lnTo>
                  <a:pt x="1497" y="11634"/>
                </a:lnTo>
                <a:lnTo>
                  <a:pt x="5579" y="5579"/>
                </a:lnTo>
                <a:lnTo>
                  <a:pt x="11634" y="1497"/>
                </a:lnTo>
                <a:lnTo>
                  <a:pt x="19049" y="0"/>
                </a:lnTo>
                <a:lnTo>
                  <a:pt x="28574" y="0"/>
                </a:lnTo>
                <a:lnTo>
                  <a:pt x="35990" y="1497"/>
                </a:lnTo>
                <a:lnTo>
                  <a:pt x="42045" y="5579"/>
                </a:lnTo>
                <a:lnTo>
                  <a:pt x="46127" y="11634"/>
                </a:lnTo>
                <a:lnTo>
                  <a:pt x="47624" y="19049"/>
                </a:lnTo>
                <a:lnTo>
                  <a:pt x="47624" y="152399"/>
                </a:lnTo>
                <a:lnTo>
                  <a:pt x="46127" y="159815"/>
                </a:lnTo>
                <a:lnTo>
                  <a:pt x="42045" y="165870"/>
                </a:lnTo>
                <a:lnTo>
                  <a:pt x="35990" y="169952"/>
                </a:lnTo>
                <a:lnTo>
                  <a:pt x="28574" y="17144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601698" y="1781175"/>
            <a:ext cx="47625" cy="171450"/>
          </a:xfrm>
          <a:custGeom>
            <a:avLst/>
            <a:gdLst/>
            <a:ahLst/>
            <a:cxnLst/>
            <a:rect l="l" t="t" r="r" b="b"/>
            <a:pathLst>
              <a:path w="47625" h="171450">
                <a:moveTo>
                  <a:pt x="28574" y="171449"/>
                </a:moveTo>
                <a:lnTo>
                  <a:pt x="19049" y="171449"/>
                </a:lnTo>
                <a:lnTo>
                  <a:pt x="11634" y="169952"/>
                </a:lnTo>
                <a:lnTo>
                  <a:pt x="5579" y="165870"/>
                </a:lnTo>
                <a:lnTo>
                  <a:pt x="1497" y="159815"/>
                </a:lnTo>
                <a:lnTo>
                  <a:pt x="0" y="152399"/>
                </a:lnTo>
                <a:lnTo>
                  <a:pt x="0" y="19049"/>
                </a:lnTo>
                <a:lnTo>
                  <a:pt x="1497" y="11634"/>
                </a:lnTo>
                <a:lnTo>
                  <a:pt x="5579" y="5579"/>
                </a:lnTo>
                <a:lnTo>
                  <a:pt x="11634" y="1497"/>
                </a:lnTo>
                <a:lnTo>
                  <a:pt x="19049" y="0"/>
                </a:lnTo>
                <a:lnTo>
                  <a:pt x="28574" y="0"/>
                </a:lnTo>
                <a:lnTo>
                  <a:pt x="35990" y="1497"/>
                </a:lnTo>
                <a:lnTo>
                  <a:pt x="42045" y="5579"/>
                </a:lnTo>
                <a:lnTo>
                  <a:pt x="46127" y="11634"/>
                </a:lnTo>
                <a:lnTo>
                  <a:pt x="47624" y="19049"/>
                </a:lnTo>
                <a:lnTo>
                  <a:pt x="47624" y="152399"/>
                </a:lnTo>
                <a:lnTo>
                  <a:pt x="46127" y="159815"/>
                </a:lnTo>
                <a:lnTo>
                  <a:pt x="42045" y="165870"/>
                </a:lnTo>
                <a:lnTo>
                  <a:pt x="35990" y="169952"/>
                </a:lnTo>
                <a:lnTo>
                  <a:pt x="28574" y="17144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34950" y="1323975"/>
            <a:ext cx="171450" cy="47625"/>
          </a:xfrm>
          <a:custGeom>
            <a:avLst/>
            <a:gdLst/>
            <a:ahLst/>
            <a:cxnLst/>
            <a:rect l="l" t="t" r="r" b="b"/>
            <a:pathLst>
              <a:path w="171450" h="47625">
                <a:moveTo>
                  <a:pt x="152399" y="47624"/>
                </a:moveTo>
                <a:lnTo>
                  <a:pt x="19049" y="47624"/>
                </a:lnTo>
                <a:lnTo>
                  <a:pt x="11634" y="46127"/>
                </a:lnTo>
                <a:lnTo>
                  <a:pt x="5579" y="42045"/>
                </a:lnTo>
                <a:lnTo>
                  <a:pt x="1497" y="35990"/>
                </a:lnTo>
                <a:lnTo>
                  <a:pt x="0" y="28574"/>
                </a:lnTo>
                <a:lnTo>
                  <a:pt x="0" y="19049"/>
                </a:lnTo>
                <a:lnTo>
                  <a:pt x="1497" y="11634"/>
                </a:lnTo>
                <a:lnTo>
                  <a:pt x="5579" y="5579"/>
                </a:lnTo>
                <a:lnTo>
                  <a:pt x="11634" y="1497"/>
                </a:lnTo>
                <a:lnTo>
                  <a:pt x="19049" y="0"/>
                </a:lnTo>
                <a:lnTo>
                  <a:pt x="152399" y="0"/>
                </a:lnTo>
                <a:lnTo>
                  <a:pt x="159815" y="1497"/>
                </a:lnTo>
                <a:lnTo>
                  <a:pt x="165870" y="5579"/>
                </a:lnTo>
                <a:lnTo>
                  <a:pt x="169952" y="11634"/>
                </a:lnTo>
                <a:lnTo>
                  <a:pt x="171449" y="19049"/>
                </a:lnTo>
                <a:lnTo>
                  <a:pt x="171449" y="28574"/>
                </a:lnTo>
                <a:lnTo>
                  <a:pt x="169952" y="35990"/>
                </a:lnTo>
                <a:lnTo>
                  <a:pt x="165870" y="42045"/>
                </a:lnTo>
                <a:lnTo>
                  <a:pt x="159815" y="46127"/>
                </a:lnTo>
                <a:lnTo>
                  <a:pt x="152399" y="47624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287500" y="1323975"/>
            <a:ext cx="171450" cy="47625"/>
          </a:xfrm>
          <a:custGeom>
            <a:avLst/>
            <a:gdLst/>
            <a:ahLst/>
            <a:cxnLst/>
            <a:rect l="l" t="t" r="r" b="b"/>
            <a:pathLst>
              <a:path w="171450" h="47625">
                <a:moveTo>
                  <a:pt x="152399" y="47624"/>
                </a:moveTo>
                <a:lnTo>
                  <a:pt x="19049" y="47624"/>
                </a:lnTo>
                <a:lnTo>
                  <a:pt x="11634" y="46127"/>
                </a:lnTo>
                <a:lnTo>
                  <a:pt x="5579" y="42045"/>
                </a:lnTo>
                <a:lnTo>
                  <a:pt x="1497" y="35990"/>
                </a:lnTo>
                <a:lnTo>
                  <a:pt x="0" y="28574"/>
                </a:lnTo>
                <a:lnTo>
                  <a:pt x="0" y="19049"/>
                </a:lnTo>
                <a:lnTo>
                  <a:pt x="1497" y="11634"/>
                </a:lnTo>
                <a:lnTo>
                  <a:pt x="5579" y="5579"/>
                </a:lnTo>
                <a:lnTo>
                  <a:pt x="11634" y="1497"/>
                </a:lnTo>
                <a:lnTo>
                  <a:pt x="19049" y="0"/>
                </a:lnTo>
                <a:lnTo>
                  <a:pt x="152399" y="0"/>
                </a:lnTo>
                <a:lnTo>
                  <a:pt x="159815" y="1497"/>
                </a:lnTo>
                <a:lnTo>
                  <a:pt x="165870" y="5579"/>
                </a:lnTo>
                <a:lnTo>
                  <a:pt x="169952" y="11634"/>
                </a:lnTo>
                <a:lnTo>
                  <a:pt x="171449" y="19049"/>
                </a:lnTo>
                <a:lnTo>
                  <a:pt x="171449" y="28574"/>
                </a:lnTo>
                <a:lnTo>
                  <a:pt x="169952" y="35990"/>
                </a:lnTo>
                <a:lnTo>
                  <a:pt x="165870" y="42045"/>
                </a:lnTo>
                <a:lnTo>
                  <a:pt x="159815" y="46127"/>
                </a:lnTo>
                <a:lnTo>
                  <a:pt x="152399" y="47624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14973300" y="971550"/>
            <a:ext cx="1066165" cy="723900"/>
            <a:chOff x="14973300" y="971550"/>
            <a:chExt cx="1066165" cy="723900"/>
          </a:xfrm>
        </p:grpSpPr>
        <p:sp>
          <p:nvSpPr>
            <p:cNvPr id="25" name="object 25"/>
            <p:cNvSpPr/>
            <p:nvPr/>
          </p:nvSpPr>
          <p:spPr>
            <a:xfrm>
              <a:off x="14973300" y="971550"/>
              <a:ext cx="1066165" cy="723900"/>
            </a:xfrm>
            <a:custGeom>
              <a:avLst/>
              <a:gdLst/>
              <a:ahLst/>
              <a:cxnLst/>
              <a:rect l="l" t="t" r="r" b="b"/>
              <a:pathLst>
                <a:path w="1066165" h="723900">
                  <a:moveTo>
                    <a:pt x="933450" y="723900"/>
                  </a:moveTo>
                  <a:lnTo>
                    <a:pt x="133350" y="723900"/>
                  </a:lnTo>
                  <a:lnTo>
                    <a:pt x="91201" y="717101"/>
                  </a:lnTo>
                  <a:lnTo>
                    <a:pt x="54595" y="698171"/>
                  </a:lnTo>
                  <a:lnTo>
                    <a:pt x="25728" y="669304"/>
                  </a:lnTo>
                  <a:lnTo>
                    <a:pt x="6798" y="632699"/>
                  </a:lnTo>
                  <a:lnTo>
                    <a:pt x="0" y="590550"/>
                  </a:lnTo>
                  <a:lnTo>
                    <a:pt x="0" y="133350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50" y="0"/>
                  </a:lnTo>
                  <a:lnTo>
                    <a:pt x="933450" y="0"/>
                  </a:lnTo>
                  <a:lnTo>
                    <a:pt x="975599" y="6798"/>
                  </a:lnTo>
                  <a:lnTo>
                    <a:pt x="1012205" y="25728"/>
                  </a:lnTo>
                  <a:lnTo>
                    <a:pt x="1041071" y="54595"/>
                  </a:lnTo>
                  <a:lnTo>
                    <a:pt x="1060002" y="91201"/>
                  </a:lnTo>
                  <a:lnTo>
                    <a:pt x="1066055" y="128734"/>
                  </a:lnTo>
                  <a:lnTo>
                    <a:pt x="1066055" y="595165"/>
                  </a:lnTo>
                  <a:lnTo>
                    <a:pt x="1041071" y="669304"/>
                  </a:lnTo>
                  <a:lnTo>
                    <a:pt x="1012205" y="698171"/>
                  </a:lnTo>
                  <a:lnTo>
                    <a:pt x="975599" y="717101"/>
                  </a:lnTo>
                  <a:lnTo>
                    <a:pt x="933450" y="723900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373349" y="1171574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0" y="266699"/>
                  </a:moveTo>
                  <a:lnTo>
                    <a:pt x="0" y="0"/>
                  </a:lnTo>
                  <a:lnTo>
                    <a:pt x="266699" y="133349"/>
                  </a:lnTo>
                  <a:lnTo>
                    <a:pt x="0" y="266699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144749" y="1523999"/>
              <a:ext cx="723900" cy="0"/>
            </a:xfrm>
            <a:custGeom>
              <a:avLst/>
              <a:gdLst/>
              <a:ahLst/>
              <a:cxnLst/>
              <a:rect l="l" t="t" r="r" b="b"/>
              <a:pathLst>
                <a:path w="723900">
                  <a:moveTo>
                    <a:pt x="0" y="0"/>
                  </a:moveTo>
                  <a:lnTo>
                    <a:pt x="723899" y="0"/>
                  </a:lnTo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144749" y="1476374"/>
              <a:ext cx="95249" cy="95249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6592550" y="1009650"/>
            <a:ext cx="781050" cy="666750"/>
            <a:chOff x="16592550" y="1009650"/>
            <a:chExt cx="781050" cy="666750"/>
          </a:xfrm>
        </p:grpSpPr>
        <p:sp>
          <p:nvSpPr>
            <p:cNvPr id="30" name="object 30"/>
            <p:cNvSpPr/>
            <p:nvPr/>
          </p:nvSpPr>
          <p:spPr>
            <a:xfrm>
              <a:off x="16592550" y="1181099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3349" y="266699"/>
                  </a:moveTo>
                  <a:lnTo>
                    <a:pt x="91200" y="259901"/>
                  </a:lnTo>
                  <a:lnTo>
                    <a:pt x="54595" y="240971"/>
                  </a:lnTo>
                  <a:lnTo>
                    <a:pt x="25728" y="212104"/>
                  </a:lnTo>
                  <a:lnTo>
                    <a:pt x="6798" y="175498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0" y="6798"/>
                  </a:lnTo>
                  <a:lnTo>
                    <a:pt x="133349" y="0"/>
                  </a:lnTo>
                  <a:lnTo>
                    <a:pt x="175499" y="6798"/>
                  </a:lnTo>
                  <a:lnTo>
                    <a:pt x="212104" y="25728"/>
                  </a:lnTo>
                  <a:lnTo>
                    <a:pt x="240971" y="54595"/>
                  </a:lnTo>
                  <a:lnTo>
                    <a:pt x="259901" y="91201"/>
                  </a:lnTo>
                  <a:lnTo>
                    <a:pt x="266699" y="133349"/>
                  </a:lnTo>
                  <a:lnTo>
                    <a:pt x="259901" y="175498"/>
                  </a:lnTo>
                  <a:lnTo>
                    <a:pt x="240971" y="212104"/>
                  </a:lnTo>
                  <a:lnTo>
                    <a:pt x="212104" y="240971"/>
                  </a:lnTo>
                  <a:lnTo>
                    <a:pt x="175499" y="259901"/>
                  </a:lnTo>
                  <a:lnTo>
                    <a:pt x="133349" y="266699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6992599" y="10096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171449" y="342899"/>
                  </a:moveTo>
                  <a:lnTo>
                    <a:pt x="125871" y="336775"/>
                  </a:lnTo>
                  <a:lnTo>
                    <a:pt x="84916" y="319492"/>
                  </a:lnTo>
                  <a:lnTo>
                    <a:pt x="50216" y="292683"/>
                  </a:lnTo>
                  <a:lnTo>
                    <a:pt x="23408" y="257984"/>
                  </a:lnTo>
                  <a:lnTo>
                    <a:pt x="6124" y="217028"/>
                  </a:lnTo>
                  <a:lnTo>
                    <a:pt x="0" y="171449"/>
                  </a:lnTo>
                  <a:lnTo>
                    <a:pt x="6124" y="125871"/>
                  </a:lnTo>
                  <a:lnTo>
                    <a:pt x="23408" y="84915"/>
                  </a:lnTo>
                  <a:lnTo>
                    <a:pt x="50216" y="50216"/>
                  </a:lnTo>
                  <a:lnTo>
                    <a:pt x="84916" y="23407"/>
                  </a:lnTo>
                  <a:lnTo>
                    <a:pt x="125871" y="6124"/>
                  </a:lnTo>
                  <a:lnTo>
                    <a:pt x="171449" y="0"/>
                  </a:lnTo>
                  <a:lnTo>
                    <a:pt x="217028" y="6124"/>
                  </a:lnTo>
                  <a:lnTo>
                    <a:pt x="257983" y="23407"/>
                  </a:lnTo>
                  <a:lnTo>
                    <a:pt x="292683" y="50216"/>
                  </a:lnTo>
                  <a:lnTo>
                    <a:pt x="319491" y="84915"/>
                  </a:lnTo>
                  <a:lnTo>
                    <a:pt x="336775" y="125871"/>
                  </a:lnTo>
                  <a:lnTo>
                    <a:pt x="342899" y="171449"/>
                  </a:lnTo>
                  <a:lnTo>
                    <a:pt x="336775" y="217028"/>
                  </a:lnTo>
                  <a:lnTo>
                    <a:pt x="319491" y="257984"/>
                  </a:lnTo>
                  <a:lnTo>
                    <a:pt x="292683" y="292683"/>
                  </a:lnTo>
                  <a:lnTo>
                    <a:pt x="257983" y="319492"/>
                  </a:lnTo>
                  <a:lnTo>
                    <a:pt x="217028" y="336775"/>
                  </a:lnTo>
                  <a:lnTo>
                    <a:pt x="171449" y="342899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106900" y="1409699"/>
              <a:ext cx="266700" cy="266700"/>
            </a:xfrm>
            <a:custGeom>
              <a:avLst/>
              <a:gdLst/>
              <a:ahLst/>
              <a:cxnLst/>
              <a:rect l="l" t="t" r="r" b="b"/>
              <a:pathLst>
                <a:path w="266700" h="266700">
                  <a:moveTo>
                    <a:pt x="133349" y="266699"/>
                  </a:moveTo>
                  <a:lnTo>
                    <a:pt x="91200" y="259901"/>
                  </a:lnTo>
                  <a:lnTo>
                    <a:pt x="54595" y="240971"/>
                  </a:lnTo>
                  <a:lnTo>
                    <a:pt x="25728" y="212104"/>
                  </a:lnTo>
                  <a:lnTo>
                    <a:pt x="6798" y="175498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0" y="6798"/>
                  </a:lnTo>
                  <a:lnTo>
                    <a:pt x="133349" y="0"/>
                  </a:lnTo>
                  <a:lnTo>
                    <a:pt x="175499" y="6798"/>
                  </a:lnTo>
                  <a:lnTo>
                    <a:pt x="212104" y="25728"/>
                  </a:lnTo>
                  <a:lnTo>
                    <a:pt x="240971" y="54595"/>
                  </a:lnTo>
                  <a:lnTo>
                    <a:pt x="259901" y="91201"/>
                  </a:lnTo>
                  <a:lnTo>
                    <a:pt x="266699" y="133349"/>
                  </a:lnTo>
                  <a:lnTo>
                    <a:pt x="259901" y="175498"/>
                  </a:lnTo>
                  <a:lnTo>
                    <a:pt x="240971" y="212104"/>
                  </a:lnTo>
                  <a:lnTo>
                    <a:pt x="212104" y="240971"/>
                  </a:lnTo>
                  <a:lnTo>
                    <a:pt x="175499" y="259901"/>
                  </a:lnTo>
                  <a:lnTo>
                    <a:pt x="133349" y="266699"/>
                  </a:lnTo>
                  <a:close/>
                </a:path>
              </a:pathLst>
            </a:custGeom>
            <a:solidFill>
              <a:srgbClr val="1759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783044" y="1238232"/>
              <a:ext cx="381000" cy="228600"/>
            </a:xfrm>
            <a:custGeom>
              <a:avLst/>
              <a:gdLst/>
              <a:ahLst/>
              <a:cxnLst/>
              <a:rect l="l" t="t" r="r" b="b"/>
              <a:pathLst>
                <a:path w="381000" h="228600">
                  <a:moveTo>
                    <a:pt x="0" y="228599"/>
                  </a:moveTo>
                  <a:lnTo>
                    <a:pt x="380999" y="0"/>
                  </a:lnTo>
                </a:path>
              </a:pathLst>
            </a:custGeom>
            <a:ln w="38099">
              <a:solidFill>
                <a:srgbClr val="1F2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7240184" y="1238297"/>
              <a:ext cx="95250" cy="304800"/>
            </a:xfrm>
            <a:custGeom>
              <a:avLst/>
              <a:gdLst/>
              <a:ahLst/>
              <a:cxnLst/>
              <a:rect l="l" t="t" r="r" b="b"/>
              <a:pathLst>
                <a:path w="95250" h="304800">
                  <a:moveTo>
                    <a:pt x="95249" y="0"/>
                  </a:moveTo>
                  <a:lnTo>
                    <a:pt x="0" y="304799"/>
                  </a:lnTo>
                </a:path>
              </a:pathLst>
            </a:custGeom>
            <a:ln w="38099">
              <a:solidFill>
                <a:srgbClr val="1F2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10999" y="0"/>
            <a:ext cx="6477000" cy="10287000"/>
          </a:xfrm>
          <a:custGeom>
            <a:avLst/>
            <a:gdLst/>
            <a:ahLst/>
            <a:cxnLst/>
            <a:rect l="l" t="t" r="r" b="b"/>
            <a:pathLst>
              <a:path w="6477000" h="10287000">
                <a:moveTo>
                  <a:pt x="6476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6476999" y="0"/>
                </a:lnTo>
                <a:lnTo>
                  <a:pt x="6476999" y="10286999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1219200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1066799" y="76199"/>
                </a:moveTo>
                <a:lnTo>
                  <a:pt x="0" y="76199"/>
                </a:lnTo>
                <a:lnTo>
                  <a:pt x="0" y="0"/>
                </a:lnTo>
                <a:lnTo>
                  <a:pt x="1066799" y="0"/>
                </a:lnTo>
                <a:lnTo>
                  <a:pt x="10667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4400" y="2781300"/>
            <a:ext cx="76200" cy="6553200"/>
          </a:xfrm>
          <a:custGeom>
            <a:avLst/>
            <a:gdLst/>
            <a:ahLst/>
            <a:cxnLst/>
            <a:rect l="l" t="t" r="r" b="b"/>
            <a:pathLst>
              <a:path w="76200" h="6553200">
                <a:moveTo>
                  <a:pt x="76199" y="6553199"/>
                </a:moveTo>
                <a:lnTo>
                  <a:pt x="0" y="6553199"/>
                </a:lnTo>
                <a:lnTo>
                  <a:pt x="0" y="0"/>
                </a:lnTo>
                <a:lnTo>
                  <a:pt x="76199" y="0"/>
                </a:lnTo>
                <a:lnTo>
                  <a:pt x="76199" y="6553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87299" y="1257300"/>
            <a:ext cx="1123950" cy="76200"/>
          </a:xfrm>
          <a:custGeom>
            <a:avLst/>
            <a:gdLst/>
            <a:ahLst/>
            <a:cxnLst/>
            <a:rect l="l" t="t" r="r" b="b"/>
            <a:pathLst>
              <a:path w="1123950" h="76200">
                <a:moveTo>
                  <a:pt x="1123949" y="76199"/>
                </a:moveTo>
                <a:lnTo>
                  <a:pt x="0" y="76199"/>
                </a:lnTo>
                <a:lnTo>
                  <a:pt x="0" y="0"/>
                </a:lnTo>
                <a:lnTo>
                  <a:pt x="1123949" y="0"/>
                </a:lnTo>
                <a:lnTo>
                  <a:pt x="112394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59250" y="68580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400050" h="400050">
                <a:moveTo>
                  <a:pt x="200024" y="400049"/>
                </a:moveTo>
                <a:lnTo>
                  <a:pt x="154161" y="394767"/>
                </a:lnTo>
                <a:lnTo>
                  <a:pt x="112059" y="379719"/>
                </a:lnTo>
                <a:lnTo>
                  <a:pt x="74919" y="356106"/>
                </a:lnTo>
                <a:lnTo>
                  <a:pt x="43943" y="325130"/>
                </a:lnTo>
                <a:lnTo>
                  <a:pt x="20330" y="287990"/>
                </a:lnTo>
                <a:lnTo>
                  <a:pt x="5282" y="245888"/>
                </a:lnTo>
                <a:lnTo>
                  <a:pt x="0" y="200024"/>
                </a:lnTo>
                <a:lnTo>
                  <a:pt x="5282" y="154161"/>
                </a:lnTo>
                <a:lnTo>
                  <a:pt x="20330" y="112059"/>
                </a:lnTo>
                <a:lnTo>
                  <a:pt x="43943" y="74919"/>
                </a:lnTo>
                <a:lnTo>
                  <a:pt x="74919" y="43943"/>
                </a:lnTo>
                <a:lnTo>
                  <a:pt x="112059" y="20330"/>
                </a:lnTo>
                <a:lnTo>
                  <a:pt x="154161" y="5282"/>
                </a:lnTo>
                <a:lnTo>
                  <a:pt x="200024" y="0"/>
                </a:lnTo>
                <a:lnTo>
                  <a:pt x="245888" y="5282"/>
                </a:lnTo>
                <a:lnTo>
                  <a:pt x="287990" y="20330"/>
                </a:lnTo>
                <a:lnTo>
                  <a:pt x="325130" y="43943"/>
                </a:lnTo>
                <a:lnTo>
                  <a:pt x="356106" y="74919"/>
                </a:lnTo>
                <a:lnTo>
                  <a:pt x="379719" y="112059"/>
                </a:lnTo>
                <a:lnTo>
                  <a:pt x="394767" y="154161"/>
                </a:lnTo>
                <a:lnTo>
                  <a:pt x="400049" y="200024"/>
                </a:lnTo>
                <a:lnTo>
                  <a:pt x="394767" y="245888"/>
                </a:lnTo>
                <a:lnTo>
                  <a:pt x="379719" y="287990"/>
                </a:lnTo>
                <a:lnTo>
                  <a:pt x="356106" y="325130"/>
                </a:lnTo>
                <a:lnTo>
                  <a:pt x="325130" y="356106"/>
                </a:lnTo>
                <a:lnTo>
                  <a:pt x="287990" y="379719"/>
                </a:lnTo>
                <a:lnTo>
                  <a:pt x="245888" y="394767"/>
                </a:lnTo>
                <a:lnTo>
                  <a:pt x="200024" y="40004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9857" y="2564364"/>
            <a:ext cx="6048374" cy="6991349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198206" y="1511300"/>
            <a:ext cx="35267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dirty="0">
                <a:latin typeface="Trebuchet MS"/>
                <a:cs typeface="Trebuchet MS"/>
              </a:rPr>
              <a:t>Book</a:t>
            </a:r>
            <a:r>
              <a:rPr sz="6000" spc="-180" dirty="0">
                <a:latin typeface="Trebuchet MS"/>
                <a:cs typeface="Trebuchet MS"/>
              </a:rPr>
              <a:t> </a:t>
            </a:r>
            <a:r>
              <a:rPr sz="6000" spc="-50" dirty="0">
                <a:latin typeface="Trebuchet MS"/>
                <a:cs typeface="Trebuchet MS"/>
              </a:rPr>
              <a:t>Club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485845" y="2221143"/>
            <a:ext cx="4415155" cy="5854700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4"/>
              </a:spcBef>
            </a:pPr>
            <a:r>
              <a:rPr sz="3500" b="1" spc="-145" dirty="0">
                <a:solidFill>
                  <a:srgbClr val="FFFFFF"/>
                </a:solidFill>
                <a:latin typeface="Trebuchet MS"/>
                <a:cs typeface="Trebuchet MS"/>
              </a:rPr>
              <a:t>April,</a:t>
            </a:r>
            <a:r>
              <a:rPr sz="3500" b="1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Trebuchet MS"/>
                <a:cs typeface="Trebuchet MS"/>
              </a:rPr>
              <a:t>2026:</a:t>
            </a:r>
            <a:endParaRPr sz="3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i="1" spc="105" dirty="0">
                <a:solidFill>
                  <a:srgbClr val="FFFFFF"/>
                </a:solidFill>
                <a:latin typeface="Gill Sans MT"/>
                <a:cs typeface="Gill Sans MT"/>
              </a:rPr>
              <a:t>22</a:t>
            </a:r>
            <a:r>
              <a:rPr sz="3500" b="1" i="1" spc="-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500" b="1" i="1" spc="55" dirty="0">
                <a:solidFill>
                  <a:srgbClr val="FFFFFF"/>
                </a:solidFill>
                <a:latin typeface="Gill Sans MT"/>
                <a:cs typeface="Gill Sans MT"/>
              </a:rPr>
              <a:t>(6</a:t>
            </a:r>
            <a:r>
              <a:rPr sz="3500" b="1" i="1" spc="-9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500" b="1" i="1" spc="-20" dirty="0">
                <a:solidFill>
                  <a:srgbClr val="FFFFFF"/>
                </a:solidFill>
                <a:latin typeface="Gill Sans MT"/>
                <a:cs typeface="Gill Sans MT"/>
              </a:rPr>
              <a:t>men)</a:t>
            </a:r>
            <a:endParaRPr sz="35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spc="-25" dirty="0">
                <a:solidFill>
                  <a:srgbClr val="FFFFFF"/>
                </a:solidFill>
                <a:latin typeface="Trebuchet MS"/>
                <a:cs typeface="Trebuchet MS"/>
              </a:rPr>
              <a:t>August,</a:t>
            </a:r>
            <a:r>
              <a:rPr sz="35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Trebuchet MS"/>
                <a:cs typeface="Trebuchet MS"/>
              </a:rPr>
              <a:t>2026:</a:t>
            </a:r>
            <a:endParaRPr sz="3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spc="-10" dirty="0">
                <a:solidFill>
                  <a:srgbClr val="FFFFFF"/>
                </a:solidFill>
                <a:latin typeface="Trebuchet MS"/>
                <a:cs typeface="Trebuchet MS"/>
              </a:rPr>
              <a:t>39</a:t>
            </a:r>
            <a:r>
              <a:rPr sz="3500" b="1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80" dirty="0">
                <a:solidFill>
                  <a:srgbClr val="FFFFFF"/>
                </a:solidFill>
                <a:latin typeface="Trebuchet MS"/>
                <a:cs typeface="Trebuchet MS"/>
              </a:rPr>
              <a:t>registered</a:t>
            </a:r>
            <a:r>
              <a:rPr sz="3500" b="1" spc="-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i="1" spc="55" dirty="0">
                <a:solidFill>
                  <a:srgbClr val="FFFFFF"/>
                </a:solidFill>
                <a:latin typeface="Gill Sans MT"/>
                <a:cs typeface="Gill Sans MT"/>
              </a:rPr>
              <a:t>(5</a:t>
            </a:r>
            <a:r>
              <a:rPr sz="3500" b="1" i="1" spc="-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500" b="1" i="1" spc="-20" dirty="0">
                <a:solidFill>
                  <a:srgbClr val="FFFFFF"/>
                </a:solidFill>
                <a:latin typeface="Gill Sans MT"/>
                <a:cs typeface="Gill Sans MT"/>
              </a:rPr>
              <a:t>men)</a:t>
            </a:r>
            <a:endParaRPr sz="35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spc="-125" dirty="0">
                <a:solidFill>
                  <a:srgbClr val="FFFFFF"/>
                </a:solidFill>
                <a:latin typeface="Trebuchet MS"/>
                <a:cs typeface="Trebuchet MS"/>
              </a:rPr>
              <a:t>December,</a:t>
            </a:r>
            <a:r>
              <a:rPr sz="3500" b="1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100" dirty="0">
                <a:solidFill>
                  <a:srgbClr val="FFFFFF"/>
                </a:solidFill>
                <a:latin typeface="Trebuchet MS"/>
                <a:cs typeface="Trebuchet MS"/>
              </a:rPr>
              <a:t>2025:</a:t>
            </a:r>
            <a:r>
              <a:rPr sz="3500" b="1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25" dirty="0">
                <a:solidFill>
                  <a:srgbClr val="FFFFFF"/>
                </a:solidFill>
                <a:latin typeface="Trebuchet MS"/>
                <a:cs typeface="Trebuchet MS"/>
              </a:rPr>
              <a:t>28</a:t>
            </a:r>
            <a:endParaRPr sz="3500">
              <a:latin typeface="Trebuchet MS"/>
              <a:cs typeface="Trebuchet MS"/>
            </a:endParaRPr>
          </a:p>
          <a:p>
            <a:pPr marL="123825">
              <a:lnSpc>
                <a:spcPct val="100000"/>
              </a:lnSpc>
              <a:spcBef>
                <a:spcPts val="900"/>
              </a:spcBef>
            </a:pPr>
            <a:r>
              <a:rPr sz="3500" b="1" i="1" spc="55" dirty="0">
                <a:solidFill>
                  <a:srgbClr val="FFFFFF"/>
                </a:solidFill>
                <a:latin typeface="Gill Sans MT"/>
                <a:cs typeface="Gill Sans MT"/>
              </a:rPr>
              <a:t>(5</a:t>
            </a:r>
            <a:r>
              <a:rPr sz="3500" b="1" i="1" spc="-10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500" b="1" i="1" spc="-20" dirty="0">
                <a:solidFill>
                  <a:srgbClr val="FFFFFF"/>
                </a:solidFill>
                <a:latin typeface="Gill Sans MT"/>
                <a:cs typeface="Gill Sans MT"/>
              </a:rPr>
              <a:t>men)</a:t>
            </a:r>
            <a:endParaRPr sz="35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spc="-25" dirty="0">
                <a:solidFill>
                  <a:srgbClr val="FFFFFF"/>
                </a:solidFill>
                <a:latin typeface="Trebuchet MS"/>
                <a:cs typeface="Trebuchet MS"/>
              </a:rPr>
              <a:t>August,</a:t>
            </a:r>
            <a:r>
              <a:rPr sz="35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Trebuchet MS"/>
                <a:cs typeface="Trebuchet MS"/>
              </a:rPr>
              <a:t>2025:</a:t>
            </a:r>
            <a:endParaRPr sz="3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spc="-10" dirty="0">
                <a:solidFill>
                  <a:srgbClr val="FFFFFF"/>
                </a:solidFill>
                <a:latin typeface="Trebuchet MS"/>
                <a:cs typeface="Trebuchet MS"/>
              </a:rPr>
              <a:t>23</a:t>
            </a:r>
            <a:r>
              <a:rPr sz="3500" b="1" spc="-2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i="1" spc="55" dirty="0">
                <a:solidFill>
                  <a:srgbClr val="FFFFFF"/>
                </a:solidFill>
                <a:latin typeface="Gill Sans MT"/>
                <a:cs typeface="Gill Sans MT"/>
              </a:rPr>
              <a:t>(4</a:t>
            </a:r>
            <a:r>
              <a:rPr sz="3500" b="1" i="1" spc="-13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500" b="1" i="1" spc="-20" dirty="0">
                <a:solidFill>
                  <a:srgbClr val="FFFFFF"/>
                </a:solidFill>
                <a:latin typeface="Gill Sans MT"/>
                <a:cs typeface="Gill Sans MT"/>
              </a:rPr>
              <a:t>men)</a:t>
            </a:r>
            <a:endParaRPr sz="35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3500" b="1" spc="120" dirty="0">
                <a:solidFill>
                  <a:srgbClr val="FFFFFF"/>
                </a:solidFill>
                <a:latin typeface="Trebuchet MS"/>
                <a:cs typeface="Trebuchet MS"/>
              </a:rPr>
              <a:t>May</a:t>
            </a:r>
            <a:r>
              <a:rPr sz="3500" b="1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100" dirty="0">
                <a:solidFill>
                  <a:srgbClr val="FFFFFF"/>
                </a:solidFill>
                <a:latin typeface="Trebuchet MS"/>
                <a:cs typeface="Trebuchet MS"/>
              </a:rPr>
              <a:t>2025:</a:t>
            </a:r>
            <a:r>
              <a:rPr sz="35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spc="-10" dirty="0">
                <a:solidFill>
                  <a:srgbClr val="FFFFFF"/>
                </a:solidFill>
                <a:latin typeface="Trebuchet MS"/>
                <a:cs typeface="Trebuchet MS"/>
              </a:rPr>
              <a:t>13</a:t>
            </a:r>
            <a:r>
              <a:rPr sz="35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0" b="1" i="1" spc="55" dirty="0">
                <a:solidFill>
                  <a:srgbClr val="FFFFFF"/>
                </a:solidFill>
                <a:latin typeface="Gill Sans MT"/>
                <a:cs typeface="Gill Sans MT"/>
              </a:rPr>
              <a:t>(5</a:t>
            </a:r>
            <a:r>
              <a:rPr sz="3500" b="1" i="1" spc="-114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3500" b="1" i="1" spc="-20" dirty="0">
                <a:solidFill>
                  <a:srgbClr val="FFFFFF"/>
                </a:solidFill>
                <a:latin typeface="Gill Sans MT"/>
                <a:cs typeface="Gill Sans MT"/>
              </a:rPr>
              <a:t>men)</a:t>
            </a:r>
            <a:endParaRPr sz="35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09449" y="990663"/>
            <a:ext cx="6233160" cy="3683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0" b="0" spc="-525" dirty="0">
                <a:solidFill>
                  <a:srgbClr val="294486"/>
                </a:solidFill>
                <a:latin typeface="Arial Black"/>
                <a:cs typeface="Arial Black"/>
              </a:rPr>
              <a:t>Recruitment </a:t>
            </a:r>
            <a:r>
              <a:rPr sz="8000" b="0" spc="-340" dirty="0">
                <a:solidFill>
                  <a:srgbClr val="294486"/>
                </a:solidFill>
                <a:latin typeface="Arial Black"/>
                <a:cs typeface="Arial Black"/>
              </a:rPr>
              <a:t>in</a:t>
            </a:r>
            <a:r>
              <a:rPr sz="8000" b="0" spc="-780" dirty="0">
                <a:solidFill>
                  <a:srgbClr val="294486"/>
                </a:solidFill>
                <a:latin typeface="Arial Black"/>
                <a:cs typeface="Arial Black"/>
              </a:rPr>
              <a:t> </a:t>
            </a:r>
            <a:r>
              <a:rPr sz="8000" b="0" spc="-440" dirty="0">
                <a:solidFill>
                  <a:srgbClr val="294486"/>
                </a:solidFill>
                <a:latin typeface="Arial Black"/>
                <a:cs typeface="Arial Black"/>
              </a:rPr>
              <a:t>the </a:t>
            </a:r>
            <a:r>
              <a:rPr sz="8000" b="0" spc="-430" dirty="0">
                <a:solidFill>
                  <a:srgbClr val="294486"/>
                </a:solidFill>
                <a:latin typeface="Arial Black"/>
                <a:cs typeface="Arial Black"/>
              </a:rPr>
              <a:t>Community</a:t>
            </a:r>
            <a:endParaRPr sz="8000">
              <a:latin typeface="Arial Black"/>
              <a:cs typeface="Arial Black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39261" y="514350"/>
            <a:ext cx="8505823" cy="925829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5587" y="5456530"/>
            <a:ext cx="7459345" cy="3086100"/>
          </a:xfrm>
          <a:custGeom>
            <a:avLst/>
            <a:gdLst/>
            <a:ahLst/>
            <a:cxnLst/>
            <a:rect l="l" t="t" r="r" b="b"/>
            <a:pathLst>
              <a:path w="7459345" h="3086100">
                <a:moveTo>
                  <a:pt x="5916105" y="3086099"/>
                </a:moveTo>
                <a:lnTo>
                  <a:pt x="5916105" y="2314574"/>
                </a:lnTo>
                <a:lnTo>
                  <a:pt x="0" y="2314574"/>
                </a:lnTo>
                <a:lnTo>
                  <a:pt x="0" y="771524"/>
                </a:lnTo>
                <a:lnTo>
                  <a:pt x="5916105" y="771524"/>
                </a:lnTo>
                <a:lnTo>
                  <a:pt x="5916105" y="0"/>
                </a:lnTo>
                <a:lnTo>
                  <a:pt x="7459155" y="1543049"/>
                </a:lnTo>
                <a:lnTo>
                  <a:pt x="5916105" y="3086099"/>
                </a:lnTo>
                <a:close/>
              </a:path>
            </a:pathLst>
          </a:custGeom>
          <a:solidFill>
            <a:srgbClr val="FF66C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2111" y="360508"/>
            <a:ext cx="10877549" cy="953452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63668" y="866447"/>
            <a:ext cx="5387340" cy="1968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7000"/>
              </a:lnSpc>
              <a:spcBef>
                <a:spcPts val="90"/>
              </a:spcBef>
            </a:pPr>
            <a:r>
              <a:rPr sz="5450" spc="-335" dirty="0">
                <a:solidFill>
                  <a:srgbClr val="004AAC"/>
                </a:solidFill>
                <a:latin typeface="Tahoma"/>
                <a:cs typeface="Tahoma"/>
              </a:rPr>
              <a:t>Pre-</a:t>
            </a:r>
            <a:r>
              <a:rPr sz="5450" spc="-330" dirty="0">
                <a:solidFill>
                  <a:srgbClr val="004AAC"/>
                </a:solidFill>
                <a:latin typeface="Tahoma"/>
                <a:cs typeface="Tahoma"/>
              </a:rPr>
              <a:t>service</a:t>
            </a:r>
            <a:r>
              <a:rPr sz="5450" spc="-235" dirty="0">
                <a:solidFill>
                  <a:srgbClr val="004AAC"/>
                </a:solidFill>
                <a:latin typeface="Tahoma"/>
                <a:cs typeface="Tahoma"/>
              </a:rPr>
              <a:t> </a:t>
            </a:r>
            <a:r>
              <a:rPr sz="5450" spc="-380" dirty="0">
                <a:solidFill>
                  <a:srgbClr val="004AAC"/>
                </a:solidFill>
                <a:latin typeface="Tahoma"/>
                <a:cs typeface="Tahoma"/>
              </a:rPr>
              <a:t>Panel </a:t>
            </a:r>
            <a:r>
              <a:rPr sz="5450" spc="-355" dirty="0">
                <a:solidFill>
                  <a:srgbClr val="004AAC"/>
                </a:solidFill>
                <a:latin typeface="Tahoma"/>
                <a:cs typeface="Tahoma"/>
              </a:rPr>
              <a:t>Presentation</a:t>
            </a:r>
            <a:endParaRPr sz="545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50715" y="4490714"/>
            <a:ext cx="3086100" cy="2941955"/>
          </a:xfrm>
          <a:custGeom>
            <a:avLst/>
            <a:gdLst/>
            <a:ahLst/>
            <a:cxnLst/>
            <a:rect l="l" t="t" r="r" b="b"/>
            <a:pathLst>
              <a:path w="3086100" h="2941954">
                <a:moveTo>
                  <a:pt x="1907316" y="1123528"/>
                </a:moveTo>
                <a:lnTo>
                  <a:pt x="1178784" y="1123528"/>
                </a:lnTo>
                <a:lnTo>
                  <a:pt x="1543049" y="0"/>
                </a:lnTo>
                <a:lnTo>
                  <a:pt x="1907316" y="1123528"/>
                </a:lnTo>
                <a:close/>
              </a:path>
              <a:path w="3086100" h="2941954">
                <a:moveTo>
                  <a:pt x="589392" y="2941438"/>
                </a:moveTo>
                <a:lnTo>
                  <a:pt x="953657" y="1817910"/>
                </a:lnTo>
                <a:lnTo>
                  <a:pt x="0" y="1123528"/>
                </a:lnTo>
                <a:lnTo>
                  <a:pt x="3086099" y="1123528"/>
                </a:lnTo>
                <a:lnTo>
                  <a:pt x="2132442" y="1817910"/>
                </a:lnTo>
                <a:lnTo>
                  <a:pt x="2271579" y="2247061"/>
                </a:lnTo>
                <a:lnTo>
                  <a:pt x="1543049" y="2247061"/>
                </a:lnTo>
                <a:lnTo>
                  <a:pt x="589392" y="2941438"/>
                </a:lnTo>
                <a:close/>
              </a:path>
              <a:path w="3086100" h="2941954">
                <a:moveTo>
                  <a:pt x="2496707" y="2941438"/>
                </a:moveTo>
                <a:lnTo>
                  <a:pt x="1543049" y="2247061"/>
                </a:lnTo>
                <a:lnTo>
                  <a:pt x="2271579" y="2247061"/>
                </a:lnTo>
                <a:lnTo>
                  <a:pt x="2496707" y="2941438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962149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16000" y="0"/>
              <a:ext cx="4143374" cy="3219449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163571" y="457453"/>
            <a:ext cx="7335520" cy="1315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450" spc="535" dirty="0">
                <a:solidFill>
                  <a:srgbClr val="002364"/>
                </a:solidFill>
                <a:latin typeface="Book Antiqua"/>
                <a:cs typeface="Book Antiqua"/>
              </a:rPr>
              <a:t>Social</a:t>
            </a:r>
            <a:r>
              <a:rPr sz="8450" spc="155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8450" spc="650" dirty="0">
                <a:solidFill>
                  <a:srgbClr val="002364"/>
                </a:solidFill>
                <a:latin typeface="Book Antiqua"/>
                <a:cs typeface="Book Antiqua"/>
              </a:rPr>
              <a:t>Media</a:t>
            </a:r>
            <a:endParaRPr sz="8450">
              <a:latin typeface="Book Antiqua"/>
              <a:cs typeface="Book Antiqu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24000" y="2352675"/>
            <a:ext cx="15680690" cy="6648450"/>
            <a:chOff x="1524000" y="2352675"/>
            <a:chExt cx="15680690" cy="664845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52625" y="2352675"/>
              <a:ext cx="2190749" cy="4381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24000" y="3000375"/>
              <a:ext cx="5010149" cy="51434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5550" y="3000375"/>
              <a:ext cx="5457824" cy="51434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679822" y="3000375"/>
              <a:ext cx="5524499" cy="4924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839700" y="4286250"/>
              <a:ext cx="3057524" cy="25717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28925" y="8572500"/>
              <a:ext cx="1743074" cy="42862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320591" y="8819356"/>
            <a:ext cx="3222625" cy="89281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03960" marR="5080" indent="-1191895">
              <a:lnSpc>
                <a:spcPct val="102699"/>
              </a:lnSpc>
              <a:spcBef>
                <a:spcPts val="25"/>
              </a:spcBef>
            </a:pPr>
            <a:r>
              <a:rPr sz="2800" b="1" spc="210" dirty="0">
                <a:solidFill>
                  <a:srgbClr val="002364"/>
                </a:solidFill>
                <a:latin typeface="Book Antiqua"/>
                <a:cs typeface="Book Antiqua"/>
              </a:rPr>
              <a:t>Volunteer</a:t>
            </a:r>
            <a:r>
              <a:rPr sz="2800" b="1" spc="50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800" b="1" spc="155" dirty="0">
                <a:solidFill>
                  <a:srgbClr val="002364"/>
                </a:solidFill>
                <a:latin typeface="Book Antiqua"/>
                <a:cs typeface="Book Antiqua"/>
              </a:rPr>
              <a:t>‘Shout </a:t>
            </a:r>
            <a:r>
              <a:rPr sz="2800" b="1" spc="125" dirty="0">
                <a:solidFill>
                  <a:srgbClr val="002364"/>
                </a:solidFill>
                <a:latin typeface="Book Antiqua"/>
                <a:cs typeface="Book Antiqua"/>
              </a:rPr>
              <a:t>Out’</a:t>
            </a:r>
            <a:endParaRPr sz="2800">
              <a:latin typeface="Book Antiqua"/>
              <a:cs typeface="Book Antiqu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524625" y="7496175"/>
            <a:ext cx="8934450" cy="1504950"/>
            <a:chOff x="6524625" y="7496175"/>
            <a:chExt cx="8934450" cy="1504950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24625" y="7924800"/>
              <a:ext cx="228599" cy="10763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77237" y="8143875"/>
              <a:ext cx="1533524" cy="4286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72925" y="7496175"/>
              <a:ext cx="219074" cy="15049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716000" y="7924800"/>
              <a:ext cx="1743074" cy="438149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054093" y="8885554"/>
            <a:ext cx="2691765" cy="88773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40970">
              <a:lnSpc>
                <a:spcPts val="3450"/>
              </a:lnSpc>
              <a:spcBef>
                <a:spcPts val="85"/>
              </a:spcBef>
            </a:pPr>
            <a:r>
              <a:rPr sz="2750" b="1" spc="240" dirty="0">
                <a:solidFill>
                  <a:srgbClr val="002364"/>
                </a:solidFill>
                <a:latin typeface="Book Antiqua"/>
                <a:cs typeface="Book Antiqua"/>
              </a:rPr>
              <a:t>Short</a:t>
            </a:r>
            <a:r>
              <a:rPr sz="2750" b="1" spc="50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750" b="1" spc="155" dirty="0">
                <a:solidFill>
                  <a:srgbClr val="002364"/>
                </a:solidFill>
                <a:latin typeface="Book Antiqua"/>
                <a:cs typeface="Book Antiqua"/>
              </a:rPr>
              <a:t>Videos </a:t>
            </a:r>
            <a:r>
              <a:rPr sz="2750" b="1" spc="180" dirty="0">
                <a:solidFill>
                  <a:srgbClr val="002364"/>
                </a:solidFill>
                <a:latin typeface="Book Antiqua"/>
                <a:cs typeface="Book Antiqua"/>
              </a:rPr>
              <a:t>(Testimonials)</a:t>
            </a:r>
            <a:endParaRPr sz="2750">
              <a:latin typeface="Book Antiqua"/>
              <a:cs typeface="Book Antiqu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316256" y="8270410"/>
            <a:ext cx="4500245" cy="1368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9900"/>
              </a:lnSpc>
              <a:spcBef>
                <a:spcPts val="95"/>
              </a:spcBef>
            </a:pPr>
            <a:r>
              <a:rPr sz="2450" b="1" spc="95" dirty="0">
                <a:solidFill>
                  <a:srgbClr val="002364"/>
                </a:solidFill>
                <a:latin typeface="Book Antiqua"/>
                <a:cs typeface="Book Antiqua"/>
              </a:rPr>
              <a:t>A</a:t>
            </a:r>
            <a:r>
              <a:rPr sz="2450" b="1" spc="40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150" dirty="0">
                <a:solidFill>
                  <a:srgbClr val="002364"/>
                </a:solidFill>
                <a:latin typeface="Book Antiqua"/>
                <a:cs typeface="Book Antiqua"/>
              </a:rPr>
              <a:t>special</a:t>
            </a:r>
            <a:r>
              <a:rPr sz="2450" b="1" spc="40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140" dirty="0">
                <a:solidFill>
                  <a:srgbClr val="002364"/>
                </a:solidFill>
                <a:latin typeface="Book Antiqua"/>
                <a:cs typeface="Book Antiqua"/>
              </a:rPr>
              <a:t>salute</a:t>
            </a:r>
            <a:r>
              <a:rPr sz="2450" b="1" spc="40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185" dirty="0">
                <a:solidFill>
                  <a:srgbClr val="002364"/>
                </a:solidFill>
                <a:latin typeface="Book Antiqua"/>
                <a:cs typeface="Book Antiqua"/>
              </a:rPr>
              <a:t>to</a:t>
            </a:r>
            <a:r>
              <a:rPr sz="2450" b="1" spc="45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225" dirty="0">
                <a:solidFill>
                  <a:srgbClr val="002364"/>
                </a:solidFill>
                <a:latin typeface="Book Antiqua"/>
                <a:cs typeface="Book Antiqua"/>
              </a:rPr>
              <a:t>our </a:t>
            </a:r>
            <a:r>
              <a:rPr sz="2450" b="1" spc="180" dirty="0">
                <a:solidFill>
                  <a:srgbClr val="002364"/>
                </a:solidFill>
                <a:latin typeface="Book Antiqua"/>
                <a:cs typeface="Book Antiqua"/>
              </a:rPr>
              <a:t>volunteers</a:t>
            </a:r>
            <a:r>
              <a:rPr sz="2450" b="1" spc="55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120" dirty="0">
                <a:solidFill>
                  <a:srgbClr val="002364"/>
                </a:solidFill>
                <a:latin typeface="Book Antiqua"/>
                <a:cs typeface="Book Antiqua"/>
              </a:rPr>
              <a:t>this</a:t>
            </a:r>
            <a:r>
              <a:rPr sz="2450" b="1" spc="60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275" dirty="0">
                <a:solidFill>
                  <a:srgbClr val="002364"/>
                </a:solidFill>
                <a:latin typeface="Book Antiqua"/>
                <a:cs typeface="Book Antiqua"/>
              </a:rPr>
              <a:t>month </a:t>
            </a:r>
            <a:r>
              <a:rPr sz="2450" b="1" spc="300" dirty="0">
                <a:solidFill>
                  <a:srgbClr val="002364"/>
                </a:solidFill>
                <a:latin typeface="Book Antiqua"/>
                <a:cs typeface="Book Antiqua"/>
              </a:rPr>
              <a:t>from</a:t>
            </a:r>
            <a:r>
              <a:rPr sz="2450" b="1" spc="45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190" dirty="0">
                <a:solidFill>
                  <a:srgbClr val="002364"/>
                </a:solidFill>
                <a:latin typeface="Book Antiqua"/>
                <a:cs typeface="Book Antiqua"/>
              </a:rPr>
              <a:t>the</a:t>
            </a:r>
            <a:r>
              <a:rPr sz="2450" b="1" spc="45" dirty="0">
                <a:solidFill>
                  <a:srgbClr val="002364"/>
                </a:solidFill>
                <a:latin typeface="Book Antiqua"/>
                <a:cs typeface="Book Antiqua"/>
              </a:rPr>
              <a:t> </a:t>
            </a:r>
            <a:r>
              <a:rPr sz="2450" b="1" spc="165" dirty="0">
                <a:solidFill>
                  <a:srgbClr val="002364"/>
                </a:solidFill>
                <a:latin typeface="Book Antiqua"/>
                <a:cs typeface="Book Antiqua"/>
              </a:rPr>
              <a:t>Judge/Magistrate!</a:t>
            </a:r>
            <a:endParaRPr sz="245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9550" cy="10287000"/>
          </a:xfrm>
          <a:custGeom>
            <a:avLst/>
            <a:gdLst/>
            <a:ahLst/>
            <a:cxnLst/>
            <a:rect l="l" t="t" r="r" b="b"/>
            <a:pathLst>
              <a:path w="209550" h="10287000">
                <a:moveTo>
                  <a:pt x="209550" y="10286776"/>
                </a:moveTo>
                <a:lnTo>
                  <a:pt x="0" y="10286776"/>
                </a:lnTo>
                <a:lnTo>
                  <a:pt x="0" y="0"/>
                </a:lnTo>
                <a:lnTo>
                  <a:pt x="209550" y="0"/>
                </a:lnTo>
                <a:lnTo>
                  <a:pt x="209550" y="10286776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3716000" y="0"/>
            <a:ext cx="4572000" cy="10287000"/>
            <a:chOff x="13716000" y="0"/>
            <a:chExt cx="4572000" cy="10287000"/>
          </a:xfrm>
        </p:grpSpPr>
        <p:sp>
          <p:nvSpPr>
            <p:cNvPr id="4" name="object 4"/>
            <p:cNvSpPr/>
            <p:nvPr/>
          </p:nvSpPr>
          <p:spPr>
            <a:xfrm>
              <a:off x="13716000" y="0"/>
              <a:ext cx="4572000" cy="10287000"/>
            </a:xfrm>
            <a:custGeom>
              <a:avLst/>
              <a:gdLst/>
              <a:ahLst/>
              <a:cxnLst/>
              <a:rect l="l" t="t" r="r" b="b"/>
              <a:pathLst>
                <a:path w="4572000" h="10287000">
                  <a:moveTo>
                    <a:pt x="4571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4571999" y="0"/>
                  </a:lnTo>
                  <a:lnTo>
                    <a:pt x="457199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382738" y="1162062"/>
              <a:ext cx="895350" cy="342900"/>
            </a:xfrm>
            <a:custGeom>
              <a:avLst/>
              <a:gdLst/>
              <a:ahLst/>
              <a:cxnLst/>
              <a:rect l="l" t="t" r="r" b="b"/>
              <a:pathLst>
                <a:path w="895350" h="342900">
                  <a:moveTo>
                    <a:pt x="399986" y="247650"/>
                  </a:moveTo>
                  <a:lnTo>
                    <a:pt x="0" y="247650"/>
                  </a:lnTo>
                  <a:lnTo>
                    <a:pt x="0" y="342900"/>
                  </a:lnTo>
                  <a:lnTo>
                    <a:pt x="399986" y="342900"/>
                  </a:lnTo>
                  <a:lnTo>
                    <a:pt x="399986" y="247650"/>
                  </a:lnTo>
                  <a:close/>
                </a:path>
                <a:path w="895350" h="342900">
                  <a:moveTo>
                    <a:pt x="895210" y="0"/>
                  </a:moveTo>
                  <a:lnTo>
                    <a:pt x="0" y="0"/>
                  </a:lnTo>
                  <a:lnTo>
                    <a:pt x="0" y="95250"/>
                  </a:lnTo>
                  <a:lnTo>
                    <a:pt x="895210" y="95250"/>
                  </a:lnTo>
                  <a:lnTo>
                    <a:pt x="895210" y="0"/>
                  </a:lnTo>
                  <a:close/>
                </a:path>
              </a:pathLst>
            </a:custGeom>
            <a:solidFill>
              <a:srgbClr val="D936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573249" y="3476624"/>
              <a:ext cx="2571750" cy="2571750"/>
            </a:xfrm>
            <a:custGeom>
              <a:avLst/>
              <a:gdLst/>
              <a:ahLst/>
              <a:cxnLst/>
              <a:rect l="l" t="t" r="r" b="b"/>
              <a:pathLst>
                <a:path w="2571750" h="2571750">
                  <a:moveTo>
                    <a:pt x="1285874" y="2571749"/>
                  </a:moveTo>
                  <a:lnTo>
                    <a:pt x="1237667" y="2570862"/>
                  </a:lnTo>
                  <a:lnTo>
                    <a:pt x="1189908" y="2568222"/>
                  </a:lnTo>
                  <a:lnTo>
                    <a:pt x="1142628" y="2563860"/>
                  </a:lnTo>
                  <a:lnTo>
                    <a:pt x="1095857" y="2557807"/>
                  </a:lnTo>
                  <a:lnTo>
                    <a:pt x="1049628" y="2550094"/>
                  </a:lnTo>
                  <a:lnTo>
                    <a:pt x="1003971" y="2540752"/>
                  </a:lnTo>
                  <a:lnTo>
                    <a:pt x="958917" y="2529813"/>
                  </a:lnTo>
                  <a:lnTo>
                    <a:pt x="914497" y="2517307"/>
                  </a:lnTo>
                  <a:lnTo>
                    <a:pt x="870742" y="2503265"/>
                  </a:lnTo>
                  <a:lnTo>
                    <a:pt x="827684" y="2487719"/>
                  </a:lnTo>
                  <a:lnTo>
                    <a:pt x="785354" y="2470699"/>
                  </a:lnTo>
                  <a:lnTo>
                    <a:pt x="743782" y="2452237"/>
                  </a:lnTo>
                  <a:lnTo>
                    <a:pt x="703000" y="2432364"/>
                  </a:lnTo>
                  <a:lnTo>
                    <a:pt x="663038" y="2411110"/>
                  </a:lnTo>
                  <a:lnTo>
                    <a:pt x="623929" y="2388508"/>
                  </a:lnTo>
                  <a:lnTo>
                    <a:pt x="585702" y="2364587"/>
                  </a:lnTo>
                  <a:lnTo>
                    <a:pt x="548389" y="2339379"/>
                  </a:lnTo>
                  <a:lnTo>
                    <a:pt x="512022" y="2312916"/>
                  </a:lnTo>
                  <a:lnTo>
                    <a:pt x="476630" y="2285228"/>
                  </a:lnTo>
                  <a:lnTo>
                    <a:pt x="442246" y="2256346"/>
                  </a:lnTo>
                  <a:lnTo>
                    <a:pt x="408900" y="2226301"/>
                  </a:lnTo>
                  <a:lnTo>
                    <a:pt x="376624" y="2195125"/>
                  </a:lnTo>
                  <a:lnTo>
                    <a:pt x="345447" y="2162849"/>
                  </a:lnTo>
                  <a:lnTo>
                    <a:pt x="315403" y="2129503"/>
                  </a:lnTo>
                  <a:lnTo>
                    <a:pt x="286521" y="2095119"/>
                  </a:lnTo>
                  <a:lnTo>
                    <a:pt x="258833" y="2059727"/>
                  </a:lnTo>
                  <a:lnTo>
                    <a:pt x="232369" y="2023359"/>
                  </a:lnTo>
                  <a:lnTo>
                    <a:pt x="207162" y="1986047"/>
                  </a:lnTo>
                  <a:lnTo>
                    <a:pt x="183241" y="1947820"/>
                  </a:lnTo>
                  <a:lnTo>
                    <a:pt x="160639" y="1908710"/>
                  </a:lnTo>
                  <a:lnTo>
                    <a:pt x="139385" y="1868749"/>
                  </a:lnTo>
                  <a:lnTo>
                    <a:pt x="119512" y="1827967"/>
                  </a:lnTo>
                  <a:lnTo>
                    <a:pt x="101050" y="1786395"/>
                  </a:lnTo>
                  <a:lnTo>
                    <a:pt x="84030" y="1744064"/>
                  </a:lnTo>
                  <a:lnTo>
                    <a:pt x="68484" y="1701006"/>
                  </a:lnTo>
                  <a:lnTo>
                    <a:pt x="54442" y="1657252"/>
                  </a:lnTo>
                  <a:lnTo>
                    <a:pt x="41936" y="1612832"/>
                  </a:lnTo>
                  <a:lnTo>
                    <a:pt x="30996" y="1567778"/>
                  </a:lnTo>
                  <a:lnTo>
                    <a:pt x="21655" y="1522121"/>
                  </a:lnTo>
                  <a:lnTo>
                    <a:pt x="13942" y="1475892"/>
                  </a:lnTo>
                  <a:lnTo>
                    <a:pt x="7889" y="1429121"/>
                  </a:lnTo>
                  <a:lnTo>
                    <a:pt x="3526" y="1381841"/>
                  </a:lnTo>
                  <a:lnTo>
                    <a:pt x="886" y="1334081"/>
                  </a:lnTo>
                  <a:lnTo>
                    <a:pt x="0" y="1285874"/>
                  </a:lnTo>
                  <a:lnTo>
                    <a:pt x="886" y="1237667"/>
                  </a:lnTo>
                  <a:lnTo>
                    <a:pt x="3526" y="1189908"/>
                  </a:lnTo>
                  <a:lnTo>
                    <a:pt x="7889" y="1142628"/>
                  </a:lnTo>
                  <a:lnTo>
                    <a:pt x="13942" y="1095857"/>
                  </a:lnTo>
                  <a:lnTo>
                    <a:pt x="21655" y="1049628"/>
                  </a:lnTo>
                  <a:lnTo>
                    <a:pt x="30996" y="1003971"/>
                  </a:lnTo>
                  <a:lnTo>
                    <a:pt x="41936" y="958917"/>
                  </a:lnTo>
                  <a:lnTo>
                    <a:pt x="54442" y="914497"/>
                  </a:lnTo>
                  <a:lnTo>
                    <a:pt x="68484" y="870742"/>
                  </a:lnTo>
                  <a:lnTo>
                    <a:pt x="84030" y="827684"/>
                  </a:lnTo>
                  <a:lnTo>
                    <a:pt x="101050" y="785354"/>
                  </a:lnTo>
                  <a:lnTo>
                    <a:pt x="119512" y="743782"/>
                  </a:lnTo>
                  <a:lnTo>
                    <a:pt x="139385" y="703000"/>
                  </a:lnTo>
                  <a:lnTo>
                    <a:pt x="160639" y="663038"/>
                  </a:lnTo>
                  <a:lnTo>
                    <a:pt x="183241" y="623929"/>
                  </a:lnTo>
                  <a:lnTo>
                    <a:pt x="207162" y="585702"/>
                  </a:lnTo>
                  <a:lnTo>
                    <a:pt x="232369" y="548389"/>
                  </a:lnTo>
                  <a:lnTo>
                    <a:pt x="258833" y="512022"/>
                  </a:lnTo>
                  <a:lnTo>
                    <a:pt x="286521" y="476630"/>
                  </a:lnTo>
                  <a:lnTo>
                    <a:pt x="315403" y="442246"/>
                  </a:lnTo>
                  <a:lnTo>
                    <a:pt x="345447" y="408900"/>
                  </a:lnTo>
                  <a:lnTo>
                    <a:pt x="376624" y="376624"/>
                  </a:lnTo>
                  <a:lnTo>
                    <a:pt x="408900" y="345447"/>
                  </a:lnTo>
                  <a:lnTo>
                    <a:pt x="442246" y="315403"/>
                  </a:lnTo>
                  <a:lnTo>
                    <a:pt x="476630" y="286521"/>
                  </a:lnTo>
                  <a:lnTo>
                    <a:pt x="512022" y="258833"/>
                  </a:lnTo>
                  <a:lnTo>
                    <a:pt x="548389" y="232369"/>
                  </a:lnTo>
                  <a:lnTo>
                    <a:pt x="585702" y="207162"/>
                  </a:lnTo>
                  <a:lnTo>
                    <a:pt x="623929" y="183241"/>
                  </a:lnTo>
                  <a:lnTo>
                    <a:pt x="663038" y="160639"/>
                  </a:lnTo>
                  <a:lnTo>
                    <a:pt x="703000" y="139385"/>
                  </a:lnTo>
                  <a:lnTo>
                    <a:pt x="743782" y="119512"/>
                  </a:lnTo>
                  <a:lnTo>
                    <a:pt x="785354" y="101050"/>
                  </a:lnTo>
                  <a:lnTo>
                    <a:pt x="827684" y="84030"/>
                  </a:lnTo>
                  <a:lnTo>
                    <a:pt x="870742" y="68484"/>
                  </a:lnTo>
                  <a:lnTo>
                    <a:pt x="914497" y="54442"/>
                  </a:lnTo>
                  <a:lnTo>
                    <a:pt x="958917" y="41936"/>
                  </a:lnTo>
                  <a:lnTo>
                    <a:pt x="1003971" y="30996"/>
                  </a:lnTo>
                  <a:lnTo>
                    <a:pt x="1049628" y="21655"/>
                  </a:lnTo>
                  <a:lnTo>
                    <a:pt x="1095857" y="13942"/>
                  </a:lnTo>
                  <a:lnTo>
                    <a:pt x="1142628" y="7889"/>
                  </a:lnTo>
                  <a:lnTo>
                    <a:pt x="1189908" y="3526"/>
                  </a:lnTo>
                  <a:lnTo>
                    <a:pt x="1237667" y="886"/>
                  </a:lnTo>
                  <a:lnTo>
                    <a:pt x="1285874" y="0"/>
                  </a:lnTo>
                  <a:lnTo>
                    <a:pt x="1334081" y="886"/>
                  </a:lnTo>
                  <a:lnTo>
                    <a:pt x="1381841" y="3526"/>
                  </a:lnTo>
                  <a:lnTo>
                    <a:pt x="1429121" y="7889"/>
                  </a:lnTo>
                  <a:lnTo>
                    <a:pt x="1475892" y="13942"/>
                  </a:lnTo>
                  <a:lnTo>
                    <a:pt x="1522121" y="21655"/>
                  </a:lnTo>
                  <a:lnTo>
                    <a:pt x="1567778" y="30996"/>
                  </a:lnTo>
                  <a:lnTo>
                    <a:pt x="1612832" y="41936"/>
                  </a:lnTo>
                  <a:lnTo>
                    <a:pt x="1657252" y="54442"/>
                  </a:lnTo>
                  <a:lnTo>
                    <a:pt x="1701006" y="68484"/>
                  </a:lnTo>
                  <a:lnTo>
                    <a:pt x="1744064" y="84030"/>
                  </a:lnTo>
                  <a:lnTo>
                    <a:pt x="1786395" y="101050"/>
                  </a:lnTo>
                  <a:lnTo>
                    <a:pt x="1827967" y="119512"/>
                  </a:lnTo>
                  <a:lnTo>
                    <a:pt x="1868749" y="139385"/>
                  </a:lnTo>
                  <a:lnTo>
                    <a:pt x="1908710" y="160639"/>
                  </a:lnTo>
                  <a:lnTo>
                    <a:pt x="1947820" y="183241"/>
                  </a:lnTo>
                  <a:lnTo>
                    <a:pt x="1986047" y="207162"/>
                  </a:lnTo>
                  <a:lnTo>
                    <a:pt x="2023359" y="232369"/>
                  </a:lnTo>
                  <a:lnTo>
                    <a:pt x="2059727" y="258833"/>
                  </a:lnTo>
                  <a:lnTo>
                    <a:pt x="2095119" y="286521"/>
                  </a:lnTo>
                  <a:lnTo>
                    <a:pt x="2129503" y="315403"/>
                  </a:lnTo>
                  <a:lnTo>
                    <a:pt x="2162849" y="345447"/>
                  </a:lnTo>
                  <a:lnTo>
                    <a:pt x="2195125" y="376624"/>
                  </a:lnTo>
                  <a:lnTo>
                    <a:pt x="2226301" y="408900"/>
                  </a:lnTo>
                  <a:lnTo>
                    <a:pt x="2256346" y="442246"/>
                  </a:lnTo>
                  <a:lnTo>
                    <a:pt x="2285228" y="476630"/>
                  </a:lnTo>
                  <a:lnTo>
                    <a:pt x="2312916" y="512022"/>
                  </a:lnTo>
                  <a:lnTo>
                    <a:pt x="2339379" y="548389"/>
                  </a:lnTo>
                  <a:lnTo>
                    <a:pt x="2364587" y="585702"/>
                  </a:lnTo>
                  <a:lnTo>
                    <a:pt x="2388508" y="623929"/>
                  </a:lnTo>
                  <a:lnTo>
                    <a:pt x="2411110" y="663038"/>
                  </a:lnTo>
                  <a:lnTo>
                    <a:pt x="2432364" y="703000"/>
                  </a:lnTo>
                  <a:lnTo>
                    <a:pt x="2452237" y="743782"/>
                  </a:lnTo>
                  <a:lnTo>
                    <a:pt x="2470699" y="785354"/>
                  </a:lnTo>
                  <a:lnTo>
                    <a:pt x="2487719" y="827684"/>
                  </a:lnTo>
                  <a:lnTo>
                    <a:pt x="2503265" y="870742"/>
                  </a:lnTo>
                  <a:lnTo>
                    <a:pt x="2517307" y="914497"/>
                  </a:lnTo>
                  <a:lnTo>
                    <a:pt x="2529813" y="958917"/>
                  </a:lnTo>
                  <a:lnTo>
                    <a:pt x="2540752" y="1003971"/>
                  </a:lnTo>
                  <a:lnTo>
                    <a:pt x="2550094" y="1049628"/>
                  </a:lnTo>
                  <a:lnTo>
                    <a:pt x="2557807" y="1095857"/>
                  </a:lnTo>
                  <a:lnTo>
                    <a:pt x="2563860" y="1142628"/>
                  </a:lnTo>
                  <a:lnTo>
                    <a:pt x="2568222" y="1189908"/>
                  </a:lnTo>
                  <a:lnTo>
                    <a:pt x="2570862" y="1237667"/>
                  </a:lnTo>
                  <a:lnTo>
                    <a:pt x="2571749" y="1285874"/>
                  </a:lnTo>
                  <a:lnTo>
                    <a:pt x="2570862" y="1334081"/>
                  </a:lnTo>
                  <a:lnTo>
                    <a:pt x="2568222" y="1381841"/>
                  </a:lnTo>
                  <a:lnTo>
                    <a:pt x="2563860" y="1429121"/>
                  </a:lnTo>
                  <a:lnTo>
                    <a:pt x="2557807" y="1475892"/>
                  </a:lnTo>
                  <a:lnTo>
                    <a:pt x="2550094" y="1522121"/>
                  </a:lnTo>
                  <a:lnTo>
                    <a:pt x="2540752" y="1567778"/>
                  </a:lnTo>
                  <a:lnTo>
                    <a:pt x="2529813" y="1612832"/>
                  </a:lnTo>
                  <a:lnTo>
                    <a:pt x="2517307" y="1657252"/>
                  </a:lnTo>
                  <a:lnTo>
                    <a:pt x="2503265" y="1701006"/>
                  </a:lnTo>
                  <a:lnTo>
                    <a:pt x="2487719" y="1744064"/>
                  </a:lnTo>
                  <a:lnTo>
                    <a:pt x="2470699" y="1786395"/>
                  </a:lnTo>
                  <a:lnTo>
                    <a:pt x="2452237" y="1827967"/>
                  </a:lnTo>
                  <a:lnTo>
                    <a:pt x="2432364" y="1868749"/>
                  </a:lnTo>
                  <a:lnTo>
                    <a:pt x="2411110" y="1908710"/>
                  </a:lnTo>
                  <a:lnTo>
                    <a:pt x="2388508" y="1947820"/>
                  </a:lnTo>
                  <a:lnTo>
                    <a:pt x="2364587" y="1986047"/>
                  </a:lnTo>
                  <a:lnTo>
                    <a:pt x="2339379" y="2023359"/>
                  </a:lnTo>
                  <a:lnTo>
                    <a:pt x="2312916" y="2059727"/>
                  </a:lnTo>
                  <a:lnTo>
                    <a:pt x="2285228" y="2095119"/>
                  </a:lnTo>
                  <a:lnTo>
                    <a:pt x="2256346" y="2129503"/>
                  </a:lnTo>
                  <a:lnTo>
                    <a:pt x="2226301" y="2162849"/>
                  </a:lnTo>
                  <a:lnTo>
                    <a:pt x="2195125" y="2195125"/>
                  </a:lnTo>
                  <a:lnTo>
                    <a:pt x="2162849" y="2226301"/>
                  </a:lnTo>
                  <a:lnTo>
                    <a:pt x="2129503" y="2256346"/>
                  </a:lnTo>
                  <a:lnTo>
                    <a:pt x="2095119" y="2285228"/>
                  </a:lnTo>
                  <a:lnTo>
                    <a:pt x="2059727" y="2312916"/>
                  </a:lnTo>
                  <a:lnTo>
                    <a:pt x="2023359" y="2339379"/>
                  </a:lnTo>
                  <a:lnTo>
                    <a:pt x="1986047" y="2364587"/>
                  </a:lnTo>
                  <a:lnTo>
                    <a:pt x="1947820" y="2388508"/>
                  </a:lnTo>
                  <a:lnTo>
                    <a:pt x="1908710" y="2411110"/>
                  </a:lnTo>
                  <a:lnTo>
                    <a:pt x="1868749" y="2432364"/>
                  </a:lnTo>
                  <a:lnTo>
                    <a:pt x="1827967" y="2452237"/>
                  </a:lnTo>
                  <a:lnTo>
                    <a:pt x="1786395" y="2470699"/>
                  </a:lnTo>
                  <a:lnTo>
                    <a:pt x="1744064" y="2487719"/>
                  </a:lnTo>
                  <a:lnTo>
                    <a:pt x="1701006" y="2503265"/>
                  </a:lnTo>
                  <a:lnTo>
                    <a:pt x="1657252" y="2517307"/>
                  </a:lnTo>
                  <a:lnTo>
                    <a:pt x="1612832" y="2529813"/>
                  </a:lnTo>
                  <a:lnTo>
                    <a:pt x="1567778" y="2540752"/>
                  </a:lnTo>
                  <a:lnTo>
                    <a:pt x="1522121" y="2550094"/>
                  </a:lnTo>
                  <a:lnTo>
                    <a:pt x="1475892" y="2557807"/>
                  </a:lnTo>
                  <a:lnTo>
                    <a:pt x="1429121" y="2563860"/>
                  </a:lnTo>
                  <a:lnTo>
                    <a:pt x="1381841" y="2568222"/>
                  </a:lnTo>
                  <a:lnTo>
                    <a:pt x="1334081" y="2570862"/>
                  </a:lnTo>
                  <a:lnTo>
                    <a:pt x="1285874" y="2571749"/>
                  </a:lnTo>
                  <a:close/>
                </a:path>
              </a:pathLst>
            </a:custGeom>
            <a:solidFill>
              <a:srgbClr val="D9363D">
                <a:alpha val="9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287625" y="4190999"/>
              <a:ext cx="1143000" cy="1143000"/>
            </a:xfrm>
            <a:custGeom>
              <a:avLst/>
              <a:gdLst/>
              <a:ahLst/>
              <a:cxnLst/>
              <a:rect l="l" t="t" r="r" b="b"/>
              <a:pathLst>
                <a:path w="1143000" h="1143000">
                  <a:moveTo>
                    <a:pt x="571500" y="1143000"/>
                  </a:moveTo>
                  <a:lnTo>
                    <a:pt x="524628" y="1141105"/>
                  </a:lnTo>
                  <a:lnTo>
                    <a:pt x="478799" y="1135520"/>
                  </a:lnTo>
                  <a:lnTo>
                    <a:pt x="434162" y="1126390"/>
                  </a:lnTo>
                  <a:lnTo>
                    <a:pt x="390862" y="1113864"/>
                  </a:lnTo>
                  <a:lnTo>
                    <a:pt x="349046" y="1098088"/>
                  </a:lnTo>
                  <a:lnTo>
                    <a:pt x="308863" y="1079210"/>
                  </a:lnTo>
                  <a:lnTo>
                    <a:pt x="270458" y="1057376"/>
                  </a:lnTo>
                  <a:lnTo>
                    <a:pt x="233979" y="1032733"/>
                  </a:lnTo>
                  <a:lnTo>
                    <a:pt x="199574" y="1005429"/>
                  </a:lnTo>
                  <a:lnTo>
                    <a:pt x="167388" y="975611"/>
                  </a:lnTo>
                  <a:lnTo>
                    <a:pt x="137570" y="943426"/>
                  </a:lnTo>
                  <a:lnTo>
                    <a:pt x="110266" y="909020"/>
                  </a:lnTo>
                  <a:lnTo>
                    <a:pt x="85623" y="872541"/>
                  </a:lnTo>
                  <a:lnTo>
                    <a:pt x="63789" y="834137"/>
                  </a:lnTo>
                  <a:lnTo>
                    <a:pt x="44911" y="793953"/>
                  </a:lnTo>
                  <a:lnTo>
                    <a:pt x="29135" y="752138"/>
                  </a:lnTo>
                  <a:lnTo>
                    <a:pt x="16609" y="708838"/>
                  </a:lnTo>
                  <a:lnTo>
                    <a:pt x="7479" y="664200"/>
                  </a:lnTo>
                  <a:lnTo>
                    <a:pt x="1894" y="618371"/>
                  </a:lnTo>
                  <a:lnTo>
                    <a:pt x="0" y="571500"/>
                  </a:lnTo>
                  <a:lnTo>
                    <a:pt x="1894" y="524628"/>
                  </a:lnTo>
                  <a:lnTo>
                    <a:pt x="7479" y="478799"/>
                  </a:lnTo>
                  <a:lnTo>
                    <a:pt x="16609" y="434161"/>
                  </a:lnTo>
                  <a:lnTo>
                    <a:pt x="29135" y="390861"/>
                  </a:lnTo>
                  <a:lnTo>
                    <a:pt x="44911" y="349046"/>
                  </a:lnTo>
                  <a:lnTo>
                    <a:pt x="63789" y="308862"/>
                  </a:lnTo>
                  <a:lnTo>
                    <a:pt x="85623" y="270458"/>
                  </a:lnTo>
                  <a:lnTo>
                    <a:pt x="110266" y="233979"/>
                  </a:lnTo>
                  <a:lnTo>
                    <a:pt x="137570" y="199573"/>
                  </a:lnTo>
                  <a:lnTo>
                    <a:pt x="167388" y="167388"/>
                  </a:lnTo>
                  <a:lnTo>
                    <a:pt x="199574" y="137570"/>
                  </a:lnTo>
                  <a:lnTo>
                    <a:pt x="233979" y="110266"/>
                  </a:lnTo>
                  <a:lnTo>
                    <a:pt x="270458" y="85623"/>
                  </a:lnTo>
                  <a:lnTo>
                    <a:pt x="308863" y="63789"/>
                  </a:lnTo>
                  <a:lnTo>
                    <a:pt x="349046" y="44911"/>
                  </a:lnTo>
                  <a:lnTo>
                    <a:pt x="390862" y="29135"/>
                  </a:lnTo>
                  <a:lnTo>
                    <a:pt x="434162" y="16609"/>
                  </a:lnTo>
                  <a:lnTo>
                    <a:pt x="478799" y="7479"/>
                  </a:lnTo>
                  <a:lnTo>
                    <a:pt x="524628" y="1894"/>
                  </a:lnTo>
                  <a:lnTo>
                    <a:pt x="571500" y="0"/>
                  </a:lnTo>
                  <a:lnTo>
                    <a:pt x="618371" y="1894"/>
                  </a:lnTo>
                  <a:lnTo>
                    <a:pt x="664200" y="7479"/>
                  </a:lnTo>
                  <a:lnTo>
                    <a:pt x="708837" y="16609"/>
                  </a:lnTo>
                  <a:lnTo>
                    <a:pt x="752137" y="29135"/>
                  </a:lnTo>
                  <a:lnTo>
                    <a:pt x="793953" y="44911"/>
                  </a:lnTo>
                  <a:lnTo>
                    <a:pt x="834136" y="63789"/>
                  </a:lnTo>
                  <a:lnTo>
                    <a:pt x="872541" y="85623"/>
                  </a:lnTo>
                  <a:lnTo>
                    <a:pt x="909020" y="110266"/>
                  </a:lnTo>
                  <a:lnTo>
                    <a:pt x="943425" y="137570"/>
                  </a:lnTo>
                  <a:lnTo>
                    <a:pt x="975611" y="167388"/>
                  </a:lnTo>
                  <a:lnTo>
                    <a:pt x="1005429" y="199573"/>
                  </a:lnTo>
                  <a:lnTo>
                    <a:pt x="1032733" y="233979"/>
                  </a:lnTo>
                  <a:lnTo>
                    <a:pt x="1057376" y="270458"/>
                  </a:lnTo>
                  <a:lnTo>
                    <a:pt x="1079210" y="308862"/>
                  </a:lnTo>
                  <a:lnTo>
                    <a:pt x="1098088" y="349046"/>
                  </a:lnTo>
                  <a:lnTo>
                    <a:pt x="1113864" y="390861"/>
                  </a:lnTo>
                  <a:lnTo>
                    <a:pt x="1126390" y="434161"/>
                  </a:lnTo>
                  <a:lnTo>
                    <a:pt x="1135520" y="478799"/>
                  </a:lnTo>
                  <a:lnTo>
                    <a:pt x="1141105" y="524628"/>
                  </a:lnTo>
                  <a:lnTo>
                    <a:pt x="1143000" y="571500"/>
                  </a:lnTo>
                  <a:lnTo>
                    <a:pt x="1141105" y="618371"/>
                  </a:lnTo>
                  <a:lnTo>
                    <a:pt x="1135520" y="664200"/>
                  </a:lnTo>
                  <a:lnTo>
                    <a:pt x="1126390" y="708838"/>
                  </a:lnTo>
                  <a:lnTo>
                    <a:pt x="1113864" y="752138"/>
                  </a:lnTo>
                  <a:lnTo>
                    <a:pt x="1098088" y="793953"/>
                  </a:lnTo>
                  <a:lnTo>
                    <a:pt x="1079210" y="834137"/>
                  </a:lnTo>
                  <a:lnTo>
                    <a:pt x="1057376" y="872541"/>
                  </a:lnTo>
                  <a:lnTo>
                    <a:pt x="1032733" y="909020"/>
                  </a:lnTo>
                  <a:lnTo>
                    <a:pt x="1005429" y="943426"/>
                  </a:lnTo>
                  <a:lnTo>
                    <a:pt x="975611" y="975611"/>
                  </a:lnTo>
                  <a:lnTo>
                    <a:pt x="943425" y="1005429"/>
                  </a:lnTo>
                  <a:lnTo>
                    <a:pt x="909020" y="1032733"/>
                  </a:lnTo>
                  <a:lnTo>
                    <a:pt x="872541" y="1057376"/>
                  </a:lnTo>
                  <a:lnTo>
                    <a:pt x="834136" y="1079210"/>
                  </a:lnTo>
                  <a:lnTo>
                    <a:pt x="793953" y="1098088"/>
                  </a:lnTo>
                  <a:lnTo>
                    <a:pt x="752137" y="1113864"/>
                  </a:lnTo>
                  <a:lnTo>
                    <a:pt x="708837" y="1126390"/>
                  </a:lnTo>
                  <a:lnTo>
                    <a:pt x="664200" y="1135520"/>
                  </a:lnTo>
                  <a:lnTo>
                    <a:pt x="618371" y="1141105"/>
                  </a:lnTo>
                  <a:lnTo>
                    <a:pt x="571500" y="1143000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6210" rIns="0" bIns="0" rtlCol="0">
            <a:spAutoFit/>
          </a:bodyPr>
          <a:lstStyle/>
          <a:p>
            <a:pPr marL="146685" marR="5080">
              <a:lnSpc>
                <a:spcPts val="6150"/>
              </a:lnSpc>
              <a:spcBef>
                <a:spcPts val="1230"/>
              </a:spcBef>
            </a:pPr>
            <a:r>
              <a:rPr spc="180" dirty="0"/>
              <a:t>The</a:t>
            </a:r>
            <a:r>
              <a:rPr spc="-130" dirty="0"/>
              <a:t> </a:t>
            </a:r>
            <a:r>
              <a:rPr spc="290" dirty="0"/>
              <a:t>Strategic</a:t>
            </a:r>
            <a:r>
              <a:rPr spc="-130" dirty="0"/>
              <a:t> </a:t>
            </a:r>
            <a:r>
              <a:rPr spc="330" dirty="0"/>
              <a:t>Impact</a:t>
            </a:r>
            <a:r>
              <a:rPr spc="-125" dirty="0"/>
              <a:t> </a:t>
            </a:r>
            <a:r>
              <a:rPr spc="114" dirty="0"/>
              <a:t>of </a:t>
            </a:r>
            <a:r>
              <a:rPr spc="330" dirty="0"/>
              <a:t>CASA/GAL</a:t>
            </a:r>
            <a:r>
              <a:rPr spc="-110" dirty="0"/>
              <a:t> </a:t>
            </a:r>
            <a:r>
              <a:rPr spc="245" dirty="0"/>
              <a:t>Recognition</a:t>
            </a:r>
          </a:p>
        </p:txBody>
      </p:sp>
      <p:sp>
        <p:nvSpPr>
          <p:cNvPr id="9" name="object 9"/>
          <p:cNvSpPr/>
          <p:nvPr/>
        </p:nvSpPr>
        <p:spPr>
          <a:xfrm>
            <a:off x="1066800" y="3023615"/>
            <a:ext cx="1714500" cy="76200"/>
          </a:xfrm>
          <a:custGeom>
            <a:avLst/>
            <a:gdLst/>
            <a:ahLst/>
            <a:cxnLst/>
            <a:rect l="l" t="t" r="r" b="b"/>
            <a:pathLst>
              <a:path w="1714500" h="76200">
                <a:moveTo>
                  <a:pt x="1714499" y="76199"/>
                </a:moveTo>
                <a:lnTo>
                  <a:pt x="0" y="76199"/>
                </a:lnTo>
                <a:lnTo>
                  <a:pt x="0" y="0"/>
                </a:lnTo>
                <a:lnTo>
                  <a:pt x="1714499" y="0"/>
                </a:lnTo>
                <a:lnTo>
                  <a:pt x="17144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54149" y="4687360"/>
            <a:ext cx="10328910" cy="2454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6200"/>
              </a:lnSpc>
              <a:spcBef>
                <a:spcPts val="95"/>
              </a:spcBef>
            </a:pPr>
            <a:r>
              <a:rPr sz="3000" b="1" spc="165" dirty="0">
                <a:solidFill>
                  <a:srgbClr val="09205C"/>
                </a:solidFill>
                <a:latin typeface="Calibri"/>
                <a:cs typeface="Calibri"/>
              </a:rPr>
              <a:t>Protects</a:t>
            </a:r>
            <a:r>
              <a:rPr sz="3000" b="1" spc="-6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200" dirty="0">
                <a:solidFill>
                  <a:srgbClr val="09205C"/>
                </a:solidFill>
                <a:latin typeface="Calibri"/>
                <a:cs typeface="Calibri"/>
              </a:rPr>
              <a:t>Child</a:t>
            </a:r>
            <a:r>
              <a:rPr sz="3000" b="1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114" dirty="0">
                <a:solidFill>
                  <a:srgbClr val="09205C"/>
                </a:solidFill>
                <a:latin typeface="Calibri"/>
                <a:cs typeface="Calibri"/>
              </a:rPr>
              <a:t>Continuity:</a:t>
            </a:r>
            <a:r>
              <a:rPr sz="3000" b="1" spc="-5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110" dirty="0">
                <a:solidFill>
                  <a:srgbClr val="09205C"/>
                </a:solidFill>
                <a:latin typeface="Calibri"/>
                <a:cs typeface="Calibri"/>
              </a:rPr>
              <a:t>Children</a:t>
            </a:r>
            <a:r>
              <a:rPr sz="3000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50" dirty="0">
                <a:solidFill>
                  <a:srgbClr val="09205C"/>
                </a:solidFill>
                <a:latin typeface="Calibri"/>
                <a:cs typeface="Calibri"/>
              </a:rPr>
              <a:t>in</a:t>
            </a:r>
            <a:r>
              <a:rPr sz="3000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55" dirty="0">
                <a:solidFill>
                  <a:srgbClr val="09205C"/>
                </a:solidFill>
                <a:latin typeface="Calibri"/>
                <a:cs typeface="Calibri"/>
              </a:rPr>
              <a:t>foster</a:t>
            </a:r>
            <a:r>
              <a:rPr sz="3000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130" dirty="0">
                <a:solidFill>
                  <a:srgbClr val="09205C"/>
                </a:solidFill>
                <a:latin typeface="Calibri"/>
                <a:cs typeface="Calibri"/>
              </a:rPr>
              <a:t>care</a:t>
            </a:r>
            <a:r>
              <a:rPr sz="3000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75" dirty="0">
                <a:solidFill>
                  <a:srgbClr val="09205C"/>
                </a:solidFill>
                <a:latin typeface="Calibri"/>
                <a:cs typeface="Calibri"/>
              </a:rPr>
              <a:t>experience </a:t>
            </a:r>
            <a:r>
              <a:rPr sz="3000" spc="110" dirty="0">
                <a:solidFill>
                  <a:srgbClr val="09205C"/>
                </a:solidFill>
                <a:latin typeface="Calibri"/>
                <a:cs typeface="Calibri"/>
              </a:rPr>
              <a:t>constant</a:t>
            </a:r>
            <a:r>
              <a:rPr sz="300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09205C"/>
                </a:solidFill>
                <a:latin typeface="Calibri"/>
                <a:cs typeface="Calibri"/>
              </a:rPr>
              <a:t>turnover</a:t>
            </a:r>
            <a:r>
              <a:rPr sz="300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09205C"/>
                </a:solidFill>
                <a:latin typeface="Calibri"/>
                <a:cs typeface="Calibri"/>
              </a:rPr>
              <a:t>(different</a:t>
            </a:r>
            <a:r>
              <a:rPr sz="300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114" dirty="0">
                <a:solidFill>
                  <a:srgbClr val="09205C"/>
                </a:solidFill>
                <a:latin typeface="Calibri"/>
                <a:cs typeface="Calibri"/>
              </a:rPr>
              <a:t>caseworkers,</a:t>
            </a:r>
            <a:r>
              <a:rPr sz="300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55" dirty="0">
                <a:solidFill>
                  <a:srgbClr val="09205C"/>
                </a:solidFill>
                <a:latin typeface="Calibri"/>
                <a:cs typeface="Calibri"/>
              </a:rPr>
              <a:t>foster</a:t>
            </a:r>
            <a:r>
              <a:rPr sz="3000" spc="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90" dirty="0">
                <a:solidFill>
                  <a:srgbClr val="09205C"/>
                </a:solidFill>
                <a:latin typeface="Calibri"/>
                <a:cs typeface="Calibri"/>
              </a:rPr>
              <a:t>parents,</a:t>
            </a:r>
            <a:r>
              <a:rPr sz="3000" spc="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65" dirty="0">
                <a:solidFill>
                  <a:srgbClr val="09205C"/>
                </a:solidFill>
                <a:latin typeface="Calibri"/>
                <a:cs typeface="Calibri"/>
              </a:rPr>
              <a:t>court </a:t>
            </a:r>
            <a:r>
              <a:rPr sz="3000" spc="80" dirty="0">
                <a:solidFill>
                  <a:srgbClr val="09205C"/>
                </a:solidFill>
                <a:latin typeface="Calibri"/>
                <a:cs typeface="Calibri"/>
              </a:rPr>
              <a:t>personnel).</a:t>
            </a:r>
            <a:r>
              <a:rPr sz="3000" spc="-6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70" dirty="0">
                <a:solidFill>
                  <a:srgbClr val="09205C"/>
                </a:solidFill>
                <a:latin typeface="Calibri"/>
                <a:cs typeface="Calibri"/>
              </a:rPr>
              <a:t>Retaining</a:t>
            </a:r>
            <a:r>
              <a:rPr sz="3000" spc="-6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155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3000" spc="-6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150" dirty="0">
                <a:solidFill>
                  <a:srgbClr val="09205C"/>
                </a:solidFill>
                <a:latin typeface="Calibri"/>
                <a:cs typeface="Calibri"/>
              </a:rPr>
              <a:t>CASA/GAL</a:t>
            </a:r>
            <a:r>
              <a:rPr sz="3000" spc="-5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50" dirty="0">
                <a:solidFill>
                  <a:srgbClr val="09205C"/>
                </a:solidFill>
                <a:latin typeface="Calibri"/>
                <a:cs typeface="Calibri"/>
              </a:rPr>
              <a:t>volunteer</a:t>
            </a:r>
            <a:r>
              <a:rPr sz="3000" spc="-6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9205C"/>
                </a:solidFill>
                <a:latin typeface="Calibri"/>
                <a:cs typeface="Calibri"/>
              </a:rPr>
              <a:t>through </a:t>
            </a:r>
            <a:r>
              <a:rPr sz="3000" spc="110" dirty="0">
                <a:solidFill>
                  <a:srgbClr val="09205C"/>
                </a:solidFill>
                <a:latin typeface="Calibri"/>
                <a:cs typeface="Calibri"/>
              </a:rPr>
              <a:t>consistent</a:t>
            </a:r>
            <a:r>
              <a:rPr sz="3000" spc="-1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60" dirty="0">
                <a:solidFill>
                  <a:srgbClr val="09205C"/>
                </a:solidFill>
                <a:latin typeface="Calibri"/>
                <a:cs typeface="Calibri"/>
              </a:rPr>
              <a:t>recognition</a:t>
            </a:r>
            <a:r>
              <a:rPr sz="300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75" dirty="0">
                <a:solidFill>
                  <a:srgbClr val="09205C"/>
                </a:solidFill>
                <a:latin typeface="Calibri"/>
                <a:cs typeface="Calibri"/>
              </a:rPr>
              <a:t>provides</a:t>
            </a:r>
            <a:r>
              <a:rPr sz="300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300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spc="120" dirty="0">
                <a:solidFill>
                  <a:srgbClr val="09205C"/>
                </a:solidFill>
                <a:latin typeface="Calibri"/>
                <a:cs typeface="Calibri"/>
              </a:rPr>
              <a:t>child</a:t>
            </a:r>
            <a:r>
              <a:rPr sz="300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09205C"/>
                </a:solidFill>
                <a:latin typeface="Calibri"/>
                <a:cs typeface="Calibri"/>
              </a:rPr>
              <a:t>with</a:t>
            </a:r>
            <a:r>
              <a:rPr sz="3000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09205C"/>
                </a:solidFill>
                <a:latin typeface="Calibri"/>
                <a:cs typeface="Calibri"/>
              </a:rPr>
              <a:t>the</a:t>
            </a:r>
            <a:r>
              <a:rPr sz="3000" spc="-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105" dirty="0">
                <a:solidFill>
                  <a:srgbClr val="09205C"/>
                </a:solidFill>
                <a:latin typeface="Calibri"/>
                <a:cs typeface="Calibri"/>
              </a:rPr>
              <a:t>only</a:t>
            </a:r>
            <a:r>
              <a:rPr sz="3000" b="1" spc="-1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155" dirty="0">
                <a:solidFill>
                  <a:srgbClr val="09205C"/>
                </a:solidFill>
                <a:latin typeface="Calibri"/>
                <a:cs typeface="Calibri"/>
              </a:rPr>
              <a:t>stable </a:t>
            </a:r>
            <a:r>
              <a:rPr sz="3000" b="1" spc="125" dirty="0">
                <a:solidFill>
                  <a:srgbClr val="09205C"/>
                </a:solidFill>
                <a:latin typeface="Calibri"/>
                <a:cs typeface="Calibri"/>
              </a:rPr>
              <a:t>adult</a:t>
            </a:r>
            <a:r>
              <a:rPr sz="3000" b="1" spc="-6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95" dirty="0">
                <a:solidFill>
                  <a:srgbClr val="09205C"/>
                </a:solidFill>
                <a:latin typeface="Calibri"/>
                <a:cs typeface="Calibri"/>
              </a:rPr>
              <a:t>in</a:t>
            </a:r>
            <a:r>
              <a:rPr sz="3000" b="1" spc="-6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80" dirty="0">
                <a:solidFill>
                  <a:srgbClr val="09205C"/>
                </a:solidFill>
                <a:latin typeface="Calibri"/>
                <a:cs typeface="Calibri"/>
              </a:rPr>
              <a:t>their</a:t>
            </a:r>
            <a:r>
              <a:rPr sz="3000" b="1" spc="-65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3000" b="1" spc="95" dirty="0">
                <a:solidFill>
                  <a:srgbClr val="09205C"/>
                </a:solidFill>
                <a:latin typeface="Calibri"/>
                <a:cs typeface="Calibri"/>
              </a:rPr>
              <a:t>life.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001500" y="6191250"/>
            <a:ext cx="133350" cy="1714500"/>
          </a:xfrm>
          <a:custGeom>
            <a:avLst/>
            <a:gdLst/>
            <a:ahLst/>
            <a:cxnLst/>
            <a:rect l="l" t="t" r="r" b="b"/>
            <a:pathLst>
              <a:path w="133350" h="1714500">
                <a:moveTo>
                  <a:pt x="67781" y="1714276"/>
                </a:moveTo>
                <a:lnTo>
                  <a:pt x="65569" y="1714276"/>
                </a:lnTo>
                <a:lnTo>
                  <a:pt x="40722" y="1709260"/>
                </a:lnTo>
                <a:lnTo>
                  <a:pt x="19528" y="1694971"/>
                </a:lnTo>
                <a:lnTo>
                  <a:pt x="5239" y="1673778"/>
                </a:lnTo>
                <a:lnTo>
                  <a:pt x="0" y="1647825"/>
                </a:lnTo>
                <a:lnTo>
                  <a:pt x="0" y="66675"/>
                </a:lnTo>
                <a:lnTo>
                  <a:pt x="5239" y="40722"/>
                </a:lnTo>
                <a:lnTo>
                  <a:pt x="19528" y="19528"/>
                </a:lnTo>
                <a:lnTo>
                  <a:pt x="40722" y="5239"/>
                </a:lnTo>
                <a:lnTo>
                  <a:pt x="66675" y="0"/>
                </a:lnTo>
                <a:lnTo>
                  <a:pt x="92628" y="5239"/>
                </a:lnTo>
                <a:lnTo>
                  <a:pt x="113821" y="19528"/>
                </a:lnTo>
                <a:lnTo>
                  <a:pt x="128110" y="40722"/>
                </a:lnTo>
                <a:lnTo>
                  <a:pt x="133350" y="66675"/>
                </a:lnTo>
                <a:lnTo>
                  <a:pt x="133350" y="1647825"/>
                </a:lnTo>
                <a:lnTo>
                  <a:pt x="128110" y="1673778"/>
                </a:lnTo>
                <a:lnTo>
                  <a:pt x="113821" y="1694971"/>
                </a:lnTo>
                <a:lnTo>
                  <a:pt x="92628" y="1709260"/>
                </a:lnTo>
                <a:lnTo>
                  <a:pt x="67781" y="1714276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" y="0"/>
            <a:ext cx="5334000" cy="10287000"/>
          </a:xfrm>
          <a:custGeom>
            <a:avLst/>
            <a:gdLst/>
            <a:ahLst/>
            <a:cxnLst/>
            <a:rect l="l" t="t" r="r" b="b"/>
            <a:pathLst>
              <a:path w="5334000" h="10287000">
                <a:moveTo>
                  <a:pt x="5333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5333999" y="0"/>
                </a:lnTo>
                <a:lnTo>
                  <a:pt x="5333999" y="10286999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06499" y="3196939"/>
            <a:ext cx="3761740" cy="378269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12700" marR="765810">
              <a:lnSpc>
                <a:spcPts val="5770"/>
              </a:lnSpc>
              <a:spcBef>
                <a:spcPts val="885"/>
              </a:spcBef>
            </a:pPr>
            <a:r>
              <a:rPr sz="5400" b="1" spc="14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5400" b="1" spc="245" dirty="0">
                <a:solidFill>
                  <a:srgbClr val="FFFFFF"/>
                </a:solidFill>
                <a:latin typeface="Calibri"/>
                <a:cs typeface="Calibri"/>
              </a:rPr>
              <a:t>Strategic </a:t>
            </a:r>
            <a:r>
              <a:rPr sz="5400" b="1" spc="300" dirty="0">
                <a:solidFill>
                  <a:srgbClr val="FFFFFF"/>
                </a:solidFill>
                <a:latin typeface="Calibri"/>
                <a:cs typeface="Calibri"/>
              </a:rPr>
              <a:t>Impact</a:t>
            </a:r>
            <a:r>
              <a:rPr sz="540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5400" b="1" spc="100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5400" b="1" spc="409" dirty="0">
                <a:solidFill>
                  <a:srgbClr val="FFFFFF"/>
                </a:solidFill>
                <a:latin typeface="Calibri"/>
                <a:cs typeface="Calibri"/>
              </a:rPr>
              <a:t>CASA</a:t>
            </a:r>
            <a:endParaRPr sz="5400">
              <a:latin typeface="Calibri"/>
              <a:cs typeface="Calibri"/>
            </a:endParaRPr>
          </a:p>
          <a:p>
            <a:pPr marL="12700">
              <a:lnSpc>
                <a:spcPts val="5715"/>
              </a:lnSpc>
            </a:pPr>
            <a:r>
              <a:rPr sz="5400" b="1" spc="215" dirty="0">
                <a:solidFill>
                  <a:srgbClr val="FFFFFF"/>
                </a:solidFill>
                <a:latin typeface="Calibri"/>
                <a:cs typeface="Calibri"/>
              </a:rPr>
              <a:t>Recognition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6300" y="2592501"/>
            <a:ext cx="9844405" cy="425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600"/>
              </a:lnSpc>
              <a:spcBef>
                <a:spcPts val="95"/>
              </a:spcBef>
            </a:pPr>
            <a:r>
              <a:rPr sz="4300" b="1" spc="204" dirty="0">
                <a:solidFill>
                  <a:srgbClr val="13242A"/>
                </a:solidFill>
                <a:latin typeface="Calibri"/>
                <a:cs typeface="Calibri"/>
              </a:rPr>
              <a:t>Validates</a:t>
            </a:r>
            <a:r>
              <a:rPr sz="4300" b="1" spc="-9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b="1" spc="225" dirty="0">
                <a:solidFill>
                  <a:srgbClr val="13242A"/>
                </a:solidFill>
                <a:latin typeface="Calibri"/>
                <a:cs typeface="Calibri"/>
              </a:rPr>
              <a:t>Hidden</a:t>
            </a:r>
            <a:r>
              <a:rPr sz="4300" b="1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b="1" spc="235" dirty="0">
                <a:solidFill>
                  <a:srgbClr val="13242A"/>
                </a:solidFill>
                <a:latin typeface="Calibri"/>
                <a:cs typeface="Calibri"/>
              </a:rPr>
              <a:t>Hard</a:t>
            </a:r>
            <a:r>
              <a:rPr sz="4300" b="1" spc="-9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b="1" spc="135" dirty="0">
                <a:solidFill>
                  <a:srgbClr val="13242A"/>
                </a:solidFill>
                <a:latin typeface="Calibri"/>
                <a:cs typeface="Calibri"/>
              </a:rPr>
              <a:t>Work:</a:t>
            </a:r>
            <a:r>
              <a:rPr sz="4300" b="1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45" dirty="0">
                <a:solidFill>
                  <a:srgbClr val="13242A"/>
                </a:solidFill>
                <a:latin typeface="Calibri"/>
                <a:cs typeface="Calibri"/>
              </a:rPr>
              <a:t>Advocates </a:t>
            </a:r>
            <a:r>
              <a:rPr sz="4300" spc="180" dirty="0">
                <a:solidFill>
                  <a:srgbClr val="13242A"/>
                </a:solidFill>
                <a:latin typeface="Calibri"/>
                <a:cs typeface="Calibri"/>
              </a:rPr>
              <a:t>spend</a:t>
            </a:r>
            <a:r>
              <a:rPr sz="4300" spc="-3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75" dirty="0">
                <a:solidFill>
                  <a:srgbClr val="13242A"/>
                </a:solidFill>
                <a:latin typeface="Calibri"/>
                <a:cs typeface="Calibri"/>
              </a:rPr>
              <a:t>dozens</a:t>
            </a:r>
            <a:r>
              <a:rPr sz="4300" spc="-2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dirty="0">
                <a:solidFill>
                  <a:srgbClr val="13242A"/>
                </a:solidFill>
                <a:latin typeface="Calibri"/>
                <a:cs typeface="Calibri"/>
              </a:rPr>
              <a:t>of</a:t>
            </a:r>
            <a:r>
              <a:rPr sz="4300" spc="-2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65" dirty="0">
                <a:solidFill>
                  <a:srgbClr val="13242A"/>
                </a:solidFill>
                <a:latin typeface="Calibri"/>
                <a:cs typeface="Calibri"/>
              </a:rPr>
              <a:t>unseen</a:t>
            </a:r>
            <a:r>
              <a:rPr sz="4300" spc="-3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35" dirty="0">
                <a:solidFill>
                  <a:srgbClr val="13242A"/>
                </a:solidFill>
                <a:latin typeface="Calibri"/>
                <a:cs typeface="Calibri"/>
              </a:rPr>
              <a:t>hours</a:t>
            </a:r>
            <a:r>
              <a:rPr sz="4300" spc="-2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dirty="0">
                <a:solidFill>
                  <a:srgbClr val="13242A"/>
                </a:solidFill>
                <a:latin typeface="Calibri"/>
                <a:cs typeface="Calibri"/>
              </a:rPr>
              <a:t>driving</a:t>
            </a:r>
            <a:r>
              <a:rPr sz="4300" spc="-25" dirty="0">
                <a:solidFill>
                  <a:srgbClr val="13242A"/>
                </a:solidFill>
                <a:latin typeface="Calibri"/>
                <a:cs typeface="Calibri"/>
              </a:rPr>
              <a:t> to </a:t>
            </a:r>
            <a:r>
              <a:rPr sz="4300" spc="185" dirty="0">
                <a:solidFill>
                  <a:srgbClr val="13242A"/>
                </a:solidFill>
                <a:latin typeface="Calibri"/>
                <a:cs typeface="Calibri"/>
              </a:rPr>
              <a:t>placements,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85" dirty="0">
                <a:solidFill>
                  <a:srgbClr val="13242A"/>
                </a:solidFill>
                <a:latin typeface="Calibri"/>
                <a:cs typeface="Calibri"/>
              </a:rPr>
              <a:t>reading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14" dirty="0">
                <a:solidFill>
                  <a:srgbClr val="13242A"/>
                </a:solidFill>
                <a:latin typeface="Calibri"/>
                <a:cs typeface="Calibri"/>
              </a:rPr>
              <a:t>court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90" dirty="0">
                <a:solidFill>
                  <a:srgbClr val="13242A"/>
                </a:solidFill>
                <a:latin typeface="Calibri"/>
                <a:cs typeface="Calibri"/>
              </a:rPr>
              <a:t>reports,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30" dirty="0">
                <a:solidFill>
                  <a:srgbClr val="13242A"/>
                </a:solidFill>
                <a:latin typeface="Calibri"/>
                <a:cs typeface="Calibri"/>
              </a:rPr>
              <a:t>and </a:t>
            </a:r>
            <a:r>
              <a:rPr sz="4300" spc="75" dirty="0">
                <a:solidFill>
                  <a:srgbClr val="13242A"/>
                </a:solidFill>
                <a:latin typeface="Calibri"/>
                <a:cs typeface="Calibri"/>
              </a:rPr>
              <a:t>sitting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70" dirty="0">
                <a:solidFill>
                  <a:srgbClr val="13242A"/>
                </a:solidFill>
                <a:latin typeface="Calibri"/>
                <a:cs typeface="Calibri"/>
              </a:rPr>
              <a:t>in</a:t>
            </a:r>
            <a:r>
              <a:rPr sz="4300" spc="-8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60" dirty="0">
                <a:solidFill>
                  <a:srgbClr val="13242A"/>
                </a:solidFill>
                <a:latin typeface="Calibri"/>
                <a:cs typeface="Calibri"/>
              </a:rPr>
              <a:t>waiting</a:t>
            </a:r>
            <a:r>
              <a:rPr sz="4300" spc="-8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50" dirty="0">
                <a:solidFill>
                  <a:srgbClr val="13242A"/>
                </a:solidFill>
                <a:latin typeface="Calibri"/>
                <a:cs typeface="Calibri"/>
              </a:rPr>
              <a:t>rooms.</a:t>
            </a:r>
            <a:r>
              <a:rPr sz="4300" spc="-8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85" dirty="0">
                <a:solidFill>
                  <a:srgbClr val="13242A"/>
                </a:solidFill>
                <a:latin typeface="Calibri"/>
                <a:cs typeface="Calibri"/>
              </a:rPr>
              <a:t>Public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30" dirty="0">
                <a:solidFill>
                  <a:srgbClr val="13242A"/>
                </a:solidFill>
                <a:latin typeface="Calibri"/>
                <a:cs typeface="Calibri"/>
              </a:rPr>
              <a:t>and </a:t>
            </a:r>
            <a:r>
              <a:rPr sz="4300" spc="60" dirty="0">
                <a:solidFill>
                  <a:srgbClr val="13242A"/>
                </a:solidFill>
                <a:latin typeface="Calibri"/>
                <a:cs typeface="Calibri"/>
              </a:rPr>
              <a:t>private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35" dirty="0">
                <a:solidFill>
                  <a:srgbClr val="13242A"/>
                </a:solidFill>
                <a:latin typeface="Calibri"/>
                <a:cs typeface="Calibri"/>
              </a:rPr>
              <a:t>acknowledgment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30" dirty="0">
                <a:solidFill>
                  <a:srgbClr val="13242A"/>
                </a:solidFill>
                <a:latin typeface="Calibri"/>
                <a:cs typeface="Calibri"/>
              </a:rPr>
              <a:t>validates</a:t>
            </a:r>
            <a:r>
              <a:rPr sz="4300" spc="-85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00" dirty="0">
                <a:solidFill>
                  <a:srgbClr val="13242A"/>
                </a:solidFill>
                <a:latin typeface="Calibri"/>
                <a:cs typeface="Calibri"/>
              </a:rPr>
              <a:t>this </a:t>
            </a:r>
            <a:r>
              <a:rPr sz="4300" spc="110" dirty="0">
                <a:solidFill>
                  <a:srgbClr val="13242A"/>
                </a:solidFill>
                <a:latin typeface="Calibri"/>
                <a:cs typeface="Calibri"/>
              </a:rPr>
              <a:t>invisible</a:t>
            </a:r>
            <a:r>
              <a:rPr sz="4300" spc="-80" dirty="0">
                <a:solidFill>
                  <a:srgbClr val="13242A"/>
                </a:solidFill>
                <a:latin typeface="Calibri"/>
                <a:cs typeface="Calibri"/>
              </a:rPr>
              <a:t> </a:t>
            </a:r>
            <a:r>
              <a:rPr sz="4300" spc="100" dirty="0">
                <a:solidFill>
                  <a:srgbClr val="13242A"/>
                </a:solidFill>
                <a:latin typeface="Calibri"/>
                <a:cs typeface="Calibri"/>
              </a:rPr>
              <a:t>labor.</a:t>
            </a:r>
            <a:endParaRPr sz="43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14399" y="2381249"/>
            <a:ext cx="76200" cy="1428750"/>
          </a:xfrm>
          <a:custGeom>
            <a:avLst/>
            <a:gdLst/>
            <a:ahLst/>
            <a:cxnLst/>
            <a:rect l="l" t="t" r="r" b="b"/>
            <a:pathLst>
              <a:path w="76200" h="1428750">
                <a:moveTo>
                  <a:pt x="38099" y="1428749"/>
                </a:moveTo>
                <a:lnTo>
                  <a:pt x="23269" y="1425755"/>
                </a:lnTo>
                <a:lnTo>
                  <a:pt x="11159" y="1417590"/>
                </a:lnTo>
                <a:lnTo>
                  <a:pt x="2994" y="1405480"/>
                </a:lnTo>
                <a:lnTo>
                  <a:pt x="0" y="1390649"/>
                </a:lnTo>
                <a:lnTo>
                  <a:pt x="0" y="38099"/>
                </a:lnTo>
                <a:lnTo>
                  <a:pt x="2994" y="23269"/>
                </a:lnTo>
                <a:lnTo>
                  <a:pt x="11159" y="11159"/>
                </a:lnTo>
                <a:lnTo>
                  <a:pt x="23269" y="2994"/>
                </a:lnTo>
                <a:lnTo>
                  <a:pt x="38099" y="0"/>
                </a:lnTo>
                <a:lnTo>
                  <a:pt x="52930" y="2994"/>
                </a:lnTo>
                <a:lnTo>
                  <a:pt x="65040" y="11159"/>
                </a:lnTo>
                <a:lnTo>
                  <a:pt x="73205" y="23269"/>
                </a:lnTo>
                <a:lnTo>
                  <a:pt x="76199" y="38099"/>
                </a:lnTo>
                <a:lnTo>
                  <a:pt x="76199" y="1390649"/>
                </a:lnTo>
                <a:lnTo>
                  <a:pt x="73205" y="1405480"/>
                </a:lnTo>
                <a:lnTo>
                  <a:pt x="65040" y="1417590"/>
                </a:lnTo>
                <a:lnTo>
                  <a:pt x="52930" y="1425755"/>
                </a:lnTo>
                <a:lnTo>
                  <a:pt x="38099" y="142874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8999" y="1714499"/>
            <a:ext cx="914400" cy="76200"/>
          </a:xfrm>
          <a:custGeom>
            <a:avLst/>
            <a:gdLst/>
            <a:ahLst/>
            <a:cxnLst/>
            <a:rect l="l" t="t" r="r" b="b"/>
            <a:pathLst>
              <a:path w="914400" h="76200">
                <a:moveTo>
                  <a:pt x="876299" y="76199"/>
                </a:moveTo>
                <a:lnTo>
                  <a:pt x="38099" y="76199"/>
                </a:lnTo>
                <a:lnTo>
                  <a:pt x="23269" y="73205"/>
                </a:lnTo>
                <a:lnTo>
                  <a:pt x="11159" y="65040"/>
                </a:lnTo>
                <a:lnTo>
                  <a:pt x="2994" y="52930"/>
                </a:lnTo>
                <a:lnTo>
                  <a:pt x="0" y="38099"/>
                </a:lnTo>
                <a:lnTo>
                  <a:pt x="2994" y="23269"/>
                </a:lnTo>
                <a:lnTo>
                  <a:pt x="11159" y="11159"/>
                </a:lnTo>
                <a:lnTo>
                  <a:pt x="23269" y="2994"/>
                </a:lnTo>
                <a:lnTo>
                  <a:pt x="38099" y="0"/>
                </a:lnTo>
                <a:lnTo>
                  <a:pt x="876299" y="0"/>
                </a:lnTo>
                <a:lnTo>
                  <a:pt x="891130" y="2994"/>
                </a:lnTo>
                <a:lnTo>
                  <a:pt x="903240" y="11159"/>
                </a:lnTo>
                <a:lnTo>
                  <a:pt x="911405" y="23269"/>
                </a:lnTo>
                <a:lnTo>
                  <a:pt x="914399" y="38099"/>
                </a:lnTo>
                <a:lnTo>
                  <a:pt x="911405" y="52930"/>
                </a:lnTo>
                <a:lnTo>
                  <a:pt x="903240" y="65040"/>
                </a:lnTo>
                <a:lnTo>
                  <a:pt x="891130" y="73205"/>
                </a:lnTo>
                <a:lnTo>
                  <a:pt x="876299" y="76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316252" y="0"/>
            <a:ext cx="6972300" cy="10287000"/>
            <a:chOff x="11316252" y="0"/>
            <a:chExt cx="6972300" cy="10287000"/>
          </a:xfrm>
        </p:grpSpPr>
        <p:sp>
          <p:nvSpPr>
            <p:cNvPr id="3" name="object 3"/>
            <p:cNvSpPr/>
            <p:nvPr/>
          </p:nvSpPr>
          <p:spPr>
            <a:xfrm>
              <a:off x="12572999" y="0"/>
              <a:ext cx="5715000" cy="10287000"/>
            </a:xfrm>
            <a:custGeom>
              <a:avLst/>
              <a:gdLst/>
              <a:ahLst/>
              <a:cxnLst/>
              <a:rect l="l" t="t" r="r" b="b"/>
              <a:pathLst>
                <a:path w="5715000" h="10287000">
                  <a:moveTo>
                    <a:pt x="5714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5714999" y="0"/>
                  </a:lnTo>
                  <a:lnTo>
                    <a:pt x="571499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316252" y="0"/>
              <a:ext cx="6972300" cy="10287000"/>
            </a:xfrm>
            <a:custGeom>
              <a:avLst/>
              <a:gdLst/>
              <a:ahLst/>
              <a:cxnLst/>
              <a:rect l="l" t="t" r="r" b="b"/>
              <a:pathLst>
                <a:path w="6972300" h="10287000">
                  <a:moveTo>
                    <a:pt x="6971746" y="9895792"/>
                  </a:moveTo>
                  <a:lnTo>
                    <a:pt x="4188160" y="10287000"/>
                  </a:lnTo>
                  <a:lnTo>
                    <a:pt x="1377228" y="10286999"/>
                  </a:lnTo>
                  <a:lnTo>
                    <a:pt x="0" y="487512"/>
                  </a:lnTo>
                  <a:lnTo>
                    <a:pt x="3468828" y="0"/>
                  </a:lnTo>
                  <a:lnTo>
                    <a:pt x="6279765" y="0"/>
                  </a:lnTo>
                  <a:lnTo>
                    <a:pt x="6971746" y="4923706"/>
                  </a:lnTo>
                  <a:lnTo>
                    <a:pt x="6971746" y="9895792"/>
                  </a:lnTo>
                  <a:close/>
                </a:path>
              </a:pathLst>
            </a:custGeom>
            <a:solidFill>
              <a:srgbClr val="EDF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572999" y="0"/>
              <a:ext cx="5715000" cy="10287000"/>
            </a:xfrm>
            <a:custGeom>
              <a:avLst/>
              <a:gdLst/>
              <a:ahLst/>
              <a:cxnLst/>
              <a:rect l="l" t="t" r="r" b="b"/>
              <a:pathLst>
                <a:path w="5715000" h="10287000">
                  <a:moveTo>
                    <a:pt x="5714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5714999" y="0"/>
                  </a:lnTo>
                  <a:lnTo>
                    <a:pt x="571499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14400" y="1428750"/>
            <a:ext cx="1143000" cy="76200"/>
          </a:xfrm>
          <a:custGeom>
            <a:avLst/>
            <a:gdLst/>
            <a:ahLst/>
            <a:cxnLst/>
            <a:rect l="l" t="t" r="r" b="b"/>
            <a:pathLst>
              <a:path w="1143000" h="76200">
                <a:moveTo>
                  <a:pt x="1142999" y="76199"/>
                </a:moveTo>
                <a:lnTo>
                  <a:pt x="0" y="76199"/>
                </a:lnTo>
                <a:lnTo>
                  <a:pt x="0" y="0"/>
                </a:lnTo>
                <a:lnTo>
                  <a:pt x="1142999" y="0"/>
                </a:lnTo>
                <a:lnTo>
                  <a:pt x="1142999" y="7619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2343150"/>
            <a:ext cx="76200" cy="5810250"/>
          </a:xfrm>
          <a:custGeom>
            <a:avLst/>
            <a:gdLst/>
            <a:ahLst/>
            <a:cxnLst/>
            <a:rect l="l" t="t" r="r" b="b"/>
            <a:pathLst>
              <a:path w="76200" h="5810250">
                <a:moveTo>
                  <a:pt x="76199" y="5810249"/>
                </a:moveTo>
                <a:lnTo>
                  <a:pt x="0" y="5810249"/>
                </a:lnTo>
                <a:lnTo>
                  <a:pt x="0" y="0"/>
                </a:lnTo>
                <a:lnTo>
                  <a:pt x="76199" y="0"/>
                </a:lnTo>
                <a:lnTo>
                  <a:pt x="76199" y="581024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668750" y="68580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400050" h="400050">
                <a:moveTo>
                  <a:pt x="200024" y="400049"/>
                </a:moveTo>
                <a:lnTo>
                  <a:pt x="154161" y="394767"/>
                </a:lnTo>
                <a:lnTo>
                  <a:pt x="112059" y="379719"/>
                </a:lnTo>
                <a:lnTo>
                  <a:pt x="74919" y="356106"/>
                </a:lnTo>
                <a:lnTo>
                  <a:pt x="43943" y="325130"/>
                </a:lnTo>
                <a:lnTo>
                  <a:pt x="20330" y="287990"/>
                </a:lnTo>
                <a:lnTo>
                  <a:pt x="5282" y="245888"/>
                </a:lnTo>
                <a:lnTo>
                  <a:pt x="0" y="200024"/>
                </a:lnTo>
                <a:lnTo>
                  <a:pt x="5282" y="154161"/>
                </a:lnTo>
                <a:lnTo>
                  <a:pt x="20330" y="112059"/>
                </a:lnTo>
                <a:lnTo>
                  <a:pt x="43943" y="74919"/>
                </a:lnTo>
                <a:lnTo>
                  <a:pt x="74919" y="43943"/>
                </a:lnTo>
                <a:lnTo>
                  <a:pt x="112059" y="20330"/>
                </a:lnTo>
                <a:lnTo>
                  <a:pt x="154161" y="5282"/>
                </a:lnTo>
                <a:lnTo>
                  <a:pt x="200024" y="0"/>
                </a:lnTo>
                <a:lnTo>
                  <a:pt x="245888" y="5282"/>
                </a:lnTo>
                <a:lnTo>
                  <a:pt x="287990" y="20330"/>
                </a:lnTo>
                <a:lnTo>
                  <a:pt x="325130" y="43943"/>
                </a:lnTo>
                <a:lnTo>
                  <a:pt x="356106" y="74919"/>
                </a:lnTo>
                <a:lnTo>
                  <a:pt x="379719" y="112059"/>
                </a:lnTo>
                <a:lnTo>
                  <a:pt x="394767" y="154161"/>
                </a:lnTo>
                <a:lnTo>
                  <a:pt x="400049" y="200024"/>
                </a:lnTo>
                <a:lnTo>
                  <a:pt x="394767" y="245888"/>
                </a:lnTo>
                <a:lnTo>
                  <a:pt x="379719" y="287990"/>
                </a:lnTo>
                <a:lnTo>
                  <a:pt x="356106" y="325130"/>
                </a:lnTo>
                <a:lnTo>
                  <a:pt x="325130" y="356106"/>
                </a:lnTo>
                <a:lnTo>
                  <a:pt x="287990" y="379719"/>
                </a:lnTo>
                <a:lnTo>
                  <a:pt x="245888" y="394767"/>
                </a:lnTo>
                <a:lnTo>
                  <a:pt x="200024" y="40004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36080" y="8667974"/>
            <a:ext cx="2379345" cy="838200"/>
          </a:xfrm>
          <a:custGeom>
            <a:avLst/>
            <a:gdLst/>
            <a:ahLst/>
            <a:cxnLst/>
            <a:rect l="l" t="t" r="r" b="b"/>
            <a:pathLst>
              <a:path w="2379344" h="838200">
                <a:moveTo>
                  <a:pt x="2378838" y="72470"/>
                </a:moveTo>
                <a:lnTo>
                  <a:pt x="23546" y="837751"/>
                </a:lnTo>
                <a:lnTo>
                  <a:pt x="0" y="765280"/>
                </a:lnTo>
                <a:lnTo>
                  <a:pt x="2355291" y="0"/>
                </a:lnTo>
                <a:lnTo>
                  <a:pt x="2378838" y="72470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44500" y="2047875"/>
            <a:ext cx="4476749" cy="4076369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558924" y="1515459"/>
            <a:ext cx="350964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spc="-75" dirty="0">
                <a:solidFill>
                  <a:srgbClr val="012658"/>
                </a:solidFill>
                <a:latin typeface="Trebuchet MS"/>
                <a:cs typeface="Trebuchet MS"/>
              </a:rPr>
              <a:t>New</a:t>
            </a:r>
            <a:r>
              <a:rPr sz="3700" spc="-1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spc="-80" dirty="0">
                <a:solidFill>
                  <a:srgbClr val="012658"/>
                </a:solidFill>
                <a:latin typeface="Trebuchet MS"/>
                <a:cs typeface="Trebuchet MS"/>
              </a:rPr>
              <a:t>Volunteers: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58924" y="2677509"/>
            <a:ext cx="9368790" cy="465645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89280" algn="just">
              <a:lnSpc>
                <a:spcPts val="4570"/>
              </a:lnSpc>
              <a:spcBef>
                <a:spcPts val="140"/>
              </a:spcBef>
            </a:pPr>
            <a:r>
              <a:rPr sz="3700" b="1" dirty="0">
                <a:solidFill>
                  <a:srgbClr val="012658"/>
                </a:solidFill>
                <a:latin typeface="Trebuchet MS"/>
                <a:cs typeface="Trebuchet MS"/>
              </a:rPr>
              <a:t>In</a:t>
            </a:r>
            <a:r>
              <a:rPr sz="3700" b="1" spc="-28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45" dirty="0">
                <a:solidFill>
                  <a:srgbClr val="012658"/>
                </a:solidFill>
                <a:latin typeface="Trebuchet MS"/>
                <a:cs typeface="Trebuchet MS"/>
              </a:rPr>
              <a:t>2025,</a:t>
            </a:r>
            <a:r>
              <a:rPr sz="3700" b="1" spc="-13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0" dirty="0">
                <a:solidFill>
                  <a:srgbClr val="012658"/>
                </a:solidFill>
                <a:latin typeface="Trebuchet MS"/>
                <a:cs typeface="Trebuchet MS"/>
              </a:rPr>
              <a:t>Summit</a:t>
            </a:r>
            <a:r>
              <a:rPr sz="3700" b="1" spc="-21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85" dirty="0">
                <a:solidFill>
                  <a:srgbClr val="012658"/>
                </a:solidFill>
                <a:latin typeface="Trebuchet MS"/>
                <a:cs typeface="Trebuchet MS"/>
              </a:rPr>
              <a:t>County</a:t>
            </a:r>
            <a:r>
              <a:rPr sz="3700" b="1" spc="-1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200" dirty="0">
                <a:solidFill>
                  <a:srgbClr val="012658"/>
                </a:solidFill>
                <a:latin typeface="Trebuchet MS"/>
                <a:cs typeface="Trebuchet MS"/>
              </a:rPr>
              <a:t>CASA</a:t>
            </a:r>
            <a:r>
              <a:rPr sz="3700" b="1" spc="-19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45" dirty="0">
                <a:solidFill>
                  <a:srgbClr val="012658"/>
                </a:solidFill>
                <a:latin typeface="Trebuchet MS"/>
                <a:cs typeface="Trebuchet MS"/>
              </a:rPr>
              <a:t>trained</a:t>
            </a:r>
            <a:r>
              <a:rPr sz="3700" b="1" spc="-13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25" dirty="0">
                <a:solidFill>
                  <a:srgbClr val="012658"/>
                </a:solidFill>
                <a:latin typeface="Trebuchet MS"/>
                <a:cs typeface="Trebuchet MS"/>
              </a:rPr>
              <a:t>20 </a:t>
            </a:r>
            <a:r>
              <a:rPr sz="3700" b="1" spc="-195" dirty="0">
                <a:solidFill>
                  <a:srgbClr val="012658"/>
                </a:solidFill>
                <a:latin typeface="Trebuchet MS"/>
                <a:cs typeface="Trebuchet MS"/>
              </a:rPr>
              <a:t>new</a:t>
            </a:r>
            <a:r>
              <a:rPr sz="3700" b="1" spc="-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100" dirty="0">
                <a:solidFill>
                  <a:srgbClr val="012658"/>
                </a:solidFill>
                <a:latin typeface="Trebuchet MS"/>
                <a:cs typeface="Trebuchet MS"/>
              </a:rPr>
              <a:t>CASA/GAL</a:t>
            </a:r>
            <a:r>
              <a:rPr sz="3700" b="1" spc="-28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95" dirty="0">
                <a:solidFill>
                  <a:srgbClr val="012658"/>
                </a:solidFill>
                <a:latin typeface="Trebuchet MS"/>
                <a:cs typeface="Trebuchet MS"/>
              </a:rPr>
              <a:t>volunteers</a:t>
            </a:r>
            <a:r>
              <a:rPr sz="3700" b="1" spc="-18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80" dirty="0">
                <a:solidFill>
                  <a:srgbClr val="012658"/>
                </a:solidFill>
                <a:latin typeface="Trebuchet MS"/>
                <a:cs typeface="Trebuchet MS"/>
              </a:rPr>
              <a:t>and</a:t>
            </a:r>
            <a:r>
              <a:rPr sz="3700" b="1" spc="-20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dirty="0">
                <a:solidFill>
                  <a:srgbClr val="012658"/>
                </a:solidFill>
                <a:latin typeface="Trebuchet MS"/>
                <a:cs typeface="Trebuchet MS"/>
              </a:rPr>
              <a:t>9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dirty="0">
                <a:solidFill>
                  <a:srgbClr val="012658"/>
                </a:solidFill>
                <a:latin typeface="Trebuchet MS"/>
                <a:cs typeface="Trebuchet MS"/>
              </a:rPr>
              <a:t>of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0" dirty="0">
                <a:solidFill>
                  <a:srgbClr val="012658"/>
                </a:solidFill>
                <a:latin typeface="Trebuchet MS"/>
                <a:cs typeface="Trebuchet MS"/>
              </a:rPr>
              <a:t>those 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were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70" dirty="0">
                <a:solidFill>
                  <a:srgbClr val="012658"/>
                </a:solidFill>
                <a:latin typeface="Trebuchet MS"/>
                <a:cs typeface="Trebuchet MS"/>
              </a:rPr>
              <a:t>men! </a:t>
            </a:r>
            <a:r>
              <a:rPr sz="3700" b="1" dirty="0">
                <a:solidFill>
                  <a:srgbClr val="012658"/>
                </a:solidFill>
                <a:latin typeface="Trebuchet MS"/>
                <a:cs typeface="Trebuchet MS"/>
              </a:rPr>
              <a:t>(Almost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0" dirty="0">
                <a:solidFill>
                  <a:srgbClr val="012658"/>
                </a:solidFill>
                <a:latin typeface="Trebuchet MS"/>
                <a:cs typeface="Trebuchet MS"/>
              </a:rPr>
              <a:t>half!)</a:t>
            </a:r>
            <a:endParaRPr sz="3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37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3700">
              <a:latin typeface="Trebuchet MS"/>
              <a:cs typeface="Trebuchet MS"/>
            </a:endParaRPr>
          </a:p>
          <a:p>
            <a:pPr marL="12700" marR="5080">
              <a:lnSpc>
                <a:spcPct val="103000"/>
              </a:lnSpc>
              <a:spcBef>
                <a:spcPts val="5"/>
              </a:spcBef>
            </a:pPr>
            <a:r>
              <a:rPr sz="3700" b="1" spc="-20" dirty="0">
                <a:solidFill>
                  <a:srgbClr val="012658"/>
                </a:solidFill>
                <a:latin typeface="Trebuchet MS"/>
                <a:cs typeface="Trebuchet MS"/>
              </a:rPr>
              <a:t>Of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70" dirty="0">
                <a:solidFill>
                  <a:srgbClr val="012658"/>
                </a:solidFill>
                <a:latin typeface="Trebuchet MS"/>
                <a:cs typeface="Trebuchet MS"/>
              </a:rPr>
              <a:t>the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35" dirty="0">
                <a:solidFill>
                  <a:srgbClr val="012658"/>
                </a:solidFill>
                <a:latin typeface="Trebuchet MS"/>
                <a:cs typeface="Trebuchet MS"/>
              </a:rPr>
              <a:t>108</a:t>
            </a:r>
            <a:r>
              <a:rPr sz="3700" b="1" spc="-18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95" dirty="0">
                <a:solidFill>
                  <a:srgbClr val="012658"/>
                </a:solidFill>
                <a:latin typeface="Trebuchet MS"/>
                <a:cs typeface="Trebuchet MS"/>
              </a:rPr>
              <a:t>active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100" dirty="0">
                <a:solidFill>
                  <a:srgbClr val="012658"/>
                </a:solidFill>
                <a:latin typeface="Trebuchet MS"/>
                <a:cs typeface="Trebuchet MS"/>
              </a:rPr>
              <a:t>CASA/GAL</a:t>
            </a:r>
            <a:r>
              <a:rPr sz="3700" b="1" spc="-18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35" dirty="0">
                <a:solidFill>
                  <a:srgbClr val="012658"/>
                </a:solidFill>
                <a:latin typeface="Trebuchet MS"/>
                <a:cs typeface="Trebuchet MS"/>
              </a:rPr>
              <a:t>volunteers,</a:t>
            </a:r>
            <a:r>
              <a:rPr sz="3700" b="1" spc="-18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25" dirty="0">
                <a:solidFill>
                  <a:srgbClr val="012658"/>
                </a:solidFill>
                <a:latin typeface="Trebuchet MS"/>
                <a:cs typeface="Trebuchet MS"/>
              </a:rPr>
              <a:t>26 </a:t>
            </a:r>
            <a:r>
              <a:rPr sz="3700" b="1" spc="-130" dirty="0">
                <a:solidFill>
                  <a:srgbClr val="012658"/>
                </a:solidFill>
                <a:latin typeface="Trebuchet MS"/>
                <a:cs typeface="Trebuchet MS"/>
              </a:rPr>
              <a:t>are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90" dirty="0">
                <a:solidFill>
                  <a:srgbClr val="012658"/>
                </a:solidFill>
                <a:latin typeface="Trebuchet MS"/>
                <a:cs typeface="Trebuchet MS"/>
              </a:rPr>
              <a:t>men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20" dirty="0">
                <a:solidFill>
                  <a:srgbClr val="012658"/>
                </a:solidFill>
                <a:latin typeface="Trebuchet MS"/>
                <a:cs typeface="Trebuchet MS"/>
              </a:rPr>
              <a:t>which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65" dirty="0">
                <a:solidFill>
                  <a:srgbClr val="012658"/>
                </a:solidFill>
                <a:latin typeface="Trebuchet MS"/>
                <a:cs typeface="Trebuchet MS"/>
              </a:rPr>
              <a:t>increased</a:t>
            </a:r>
            <a:r>
              <a:rPr sz="3700" b="1" spc="-17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40" dirty="0">
                <a:solidFill>
                  <a:srgbClr val="012658"/>
                </a:solidFill>
                <a:latin typeface="Trebuchet MS"/>
                <a:cs typeface="Trebuchet MS"/>
              </a:rPr>
              <a:t>our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60" dirty="0">
                <a:solidFill>
                  <a:srgbClr val="012658"/>
                </a:solidFill>
                <a:latin typeface="Trebuchet MS"/>
                <a:cs typeface="Trebuchet MS"/>
              </a:rPr>
              <a:t>male</a:t>
            </a:r>
            <a:r>
              <a:rPr sz="3700" b="1" spc="-17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90" dirty="0">
                <a:solidFill>
                  <a:srgbClr val="012658"/>
                </a:solidFill>
                <a:latin typeface="Trebuchet MS"/>
                <a:cs typeface="Trebuchet MS"/>
              </a:rPr>
              <a:t>volunteer </a:t>
            </a:r>
            <a:r>
              <a:rPr sz="3700" b="1" spc="-105" dirty="0">
                <a:solidFill>
                  <a:srgbClr val="012658"/>
                </a:solidFill>
                <a:latin typeface="Trebuchet MS"/>
                <a:cs typeface="Trebuchet MS"/>
              </a:rPr>
              <a:t>population</a:t>
            </a:r>
            <a:r>
              <a:rPr sz="3700" b="1" spc="-14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80" dirty="0">
                <a:solidFill>
                  <a:srgbClr val="012658"/>
                </a:solidFill>
                <a:latin typeface="Trebuchet MS"/>
                <a:cs typeface="Trebuchet MS"/>
              </a:rPr>
              <a:t>from</a:t>
            </a:r>
            <a:r>
              <a:rPr sz="3700" b="1" spc="-14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dirty="0">
                <a:solidFill>
                  <a:srgbClr val="012658"/>
                </a:solidFill>
                <a:latin typeface="Trebuchet MS"/>
                <a:cs typeface="Trebuchet MS"/>
              </a:rPr>
              <a:t>20%</a:t>
            </a:r>
            <a:r>
              <a:rPr sz="3700" b="1" spc="-14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125" dirty="0">
                <a:solidFill>
                  <a:srgbClr val="012658"/>
                </a:solidFill>
                <a:latin typeface="Trebuchet MS"/>
                <a:cs typeface="Trebuchet MS"/>
              </a:rPr>
              <a:t>to</a:t>
            </a:r>
            <a:r>
              <a:rPr sz="3700" b="1" spc="-14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3700" b="1" spc="-25" dirty="0">
                <a:solidFill>
                  <a:srgbClr val="012658"/>
                </a:solidFill>
                <a:latin typeface="Trebuchet MS"/>
                <a:cs typeface="Trebuchet MS"/>
              </a:rPr>
              <a:t>25%</a:t>
            </a:r>
            <a:endParaRPr sz="3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225435" y="0"/>
            <a:ext cx="7063105" cy="10287000"/>
            <a:chOff x="11225435" y="0"/>
            <a:chExt cx="7063105" cy="10287000"/>
          </a:xfrm>
        </p:grpSpPr>
        <p:sp>
          <p:nvSpPr>
            <p:cNvPr id="3" name="object 3"/>
            <p:cNvSpPr/>
            <p:nvPr/>
          </p:nvSpPr>
          <p:spPr>
            <a:xfrm>
              <a:off x="11225435" y="1284160"/>
              <a:ext cx="6086475" cy="7528559"/>
            </a:xfrm>
            <a:custGeom>
              <a:avLst/>
              <a:gdLst/>
              <a:ahLst/>
              <a:cxnLst/>
              <a:rect l="l" t="t" r="r" b="b"/>
              <a:pathLst>
                <a:path w="6086475" h="7528559">
                  <a:moveTo>
                    <a:pt x="6086028" y="7229079"/>
                  </a:moveTo>
                  <a:lnTo>
                    <a:pt x="378859" y="7528179"/>
                  </a:lnTo>
                  <a:lnTo>
                    <a:pt x="0" y="299100"/>
                  </a:lnTo>
                  <a:lnTo>
                    <a:pt x="5707168" y="0"/>
                  </a:lnTo>
                  <a:lnTo>
                    <a:pt x="6086028" y="7229079"/>
                  </a:lnTo>
                  <a:close/>
                </a:path>
              </a:pathLst>
            </a:custGeom>
            <a:solidFill>
              <a:srgbClr val="EDF2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10999" y="0"/>
              <a:ext cx="6477000" cy="10287000"/>
            </a:xfrm>
            <a:custGeom>
              <a:avLst/>
              <a:gdLst/>
              <a:ahLst/>
              <a:cxnLst/>
              <a:rect l="l" t="t" r="r" b="b"/>
              <a:pathLst>
                <a:path w="6477000" h="10287000">
                  <a:moveTo>
                    <a:pt x="647699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6476999" y="0"/>
                  </a:lnTo>
                  <a:lnTo>
                    <a:pt x="6476999" y="10286999"/>
                  </a:lnTo>
                  <a:close/>
                </a:path>
              </a:pathLst>
            </a:custGeom>
            <a:solidFill>
              <a:srgbClr val="0920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47018" y="2206916"/>
              <a:ext cx="4953000" cy="53339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914400" y="857250"/>
            <a:ext cx="1123950" cy="76200"/>
          </a:xfrm>
          <a:custGeom>
            <a:avLst/>
            <a:gdLst/>
            <a:ahLst/>
            <a:cxnLst/>
            <a:rect l="l" t="t" r="r" b="b"/>
            <a:pathLst>
              <a:path w="1123950" h="76200">
                <a:moveTo>
                  <a:pt x="1123949" y="76199"/>
                </a:moveTo>
                <a:lnTo>
                  <a:pt x="0" y="76199"/>
                </a:lnTo>
                <a:lnTo>
                  <a:pt x="0" y="0"/>
                </a:lnTo>
                <a:lnTo>
                  <a:pt x="1123949" y="0"/>
                </a:lnTo>
                <a:lnTo>
                  <a:pt x="1123949" y="7619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1714500"/>
            <a:ext cx="76200" cy="6191250"/>
          </a:xfrm>
          <a:custGeom>
            <a:avLst/>
            <a:gdLst/>
            <a:ahLst/>
            <a:cxnLst/>
            <a:rect l="l" t="t" r="r" b="b"/>
            <a:pathLst>
              <a:path w="76200" h="6191250">
                <a:moveTo>
                  <a:pt x="76199" y="6191249"/>
                </a:moveTo>
                <a:lnTo>
                  <a:pt x="0" y="6191249"/>
                </a:lnTo>
                <a:lnTo>
                  <a:pt x="0" y="0"/>
                </a:lnTo>
                <a:lnTo>
                  <a:pt x="76199" y="0"/>
                </a:lnTo>
                <a:lnTo>
                  <a:pt x="76199" y="619124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59250" y="666750"/>
            <a:ext cx="400050" cy="400050"/>
          </a:xfrm>
          <a:custGeom>
            <a:avLst/>
            <a:gdLst/>
            <a:ahLst/>
            <a:cxnLst/>
            <a:rect l="l" t="t" r="r" b="b"/>
            <a:pathLst>
              <a:path w="400050" h="400050">
                <a:moveTo>
                  <a:pt x="200024" y="400049"/>
                </a:moveTo>
                <a:lnTo>
                  <a:pt x="154161" y="394767"/>
                </a:lnTo>
                <a:lnTo>
                  <a:pt x="112059" y="379719"/>
                </a:lnTo>
                <a:lnTo>
                  <a:pt x="74919" y="356106"/>
                </a:lnTo>
                <a:lnTo>
                  <a:pt x="43943" y="325130"/>
                </a:lnTo>
                <a:lnTo>
                  <a:pt x="20330" y="287990"/>
                </a:lnTo>
                <a:lnTo>
                  <a:pt x="5282" y="245888"/>
                </a:lnTo>
                <a:lnTo>
                  <a:pt x="0" y="200024"/>
                </a:lnTo>
                <a:lnTo>
                  <a:pt x="5282" y="154161"/>
                </a:lnTo>
                <a:lnTo>
                  <a:pt x="20330" y="112059"/>
                </a:lnTo>
                <a:lnTo>
                  <a:pt x="43943" y="74919"/>
                </a:lnTo>
                <a:lnTo>
                  <a:pt x="74919" y="43943"/>
                </a:lnTo>
                <a:lnTo>
                  <a:pt x="112059" y="20330"/>
                </a:lnTo>
                <a:lnTo>
                  <a:pt x="154161" y="5282"/>
                </a:lnTo>
                <a:lnTo>
                  <a:pt x="200024" y="0"/>
                </a:lnTo>
                <a:lnTo>
                  <a:pt x="245888" y="5282"/>
                </a:lnTo>
                <a:lnTo>
                  <a:pt x="287990" y="20330"/>
                </a:lnTo>
                <a:lnTo>
                  <a:pt x="325130" y="43943"/>
                </a:lnTo>
                <a:lnTo>
                  <a:pt x="356106" y="74919"/>
                </a:lnTo>
                <a:lnTo>
                  <a:pt x="379719" y="112059"/>
                </a:lnTo>
                <a:lnTo>
                  <a:pt x="394767" y="154161"/>
                </a:lnTo>
                <a:lnTo>
                  <a:pt x="400049" y="200024"/>
                </a:lnTo>
                <a:lnTo>
                  <a:pt x="394767" y="245888"/>
                </a:lnTo>
                <a:lnTo>
                  <a:pt x="379719" y="287990"/>
                </a:lnTo>
                <a:lnTo>
                  <a:pt x="356106" y="325130"/>
                </a:lnTo>
                <a:lnTo>
                  <a:pt x="325130" y="356106"/>
                </a:lnTo>
                <a:lnTo>
                  <a:pt x="287990" y="379719"/>
                </a:lnTo>
                <a:lnTo>
                  <a:pt x="245888" y="394767"/>
                </a:lnTo>
                <a:lnTo>
                  <a:pt x="200024" y="40004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1624" y="5714999"/>
            <a:ext cx="1066800" cy="76200"/>
          </a:xfrm>
          <a:custGeom>
            <a:avLst/>
            <a:gdLst/>
            <a:ahLst/>
            <a:cxnLst/>
            <a:rect l="l" t="t" r="r" b="b"/>
            <a:pathLst>
              <a:path w="1066800" h="76200">
                <a:moveTo>
                  <a:pt x="1066799" y="76199"/>
                </a:moveTo>
                <a:lnTo>
                  <a:pt x="0" y="76199"/>
                </a:lnTo>
                <a:lnTo>
                  <a:pt x="0" y="0"/>
                </a:lnTo>
                <a:lnTo>
                  <a:pt x="1066799" y="0"/>
                </a:lnTo>
                <a:lnTo>
                  <a:pt x="1066799" y="76199"/>
                </a:lnTo>
                <a:close/>
              </a:path>
            </a:pathLst>
          </a:custGeom>
          <a:solidFill>
            <a:srgbClr val="E600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558924" y="2187670"/>
            <a:ext cx="8618855" cy="138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365"/>
              </a:lnSpc>
              <a:spcBef>
                <a:spcPts val="100"/>
              </a:spcBef>
            </a:pPr>
            <a:r>
              <a:rPr sz="4500" b="1" spc="-20" dirty="0">
                <a:solidFill>
                  <a:srgbClr val="012658"/>
                </a:solidFill>
                <a:latin typeface="Trebuchet MS"/>
                <a:cs typeface="Trebuchet MS"/>
              </a:rPr>
              <a:t>In</a:t>
            </a:r>
            <a:r>
              <a:rPr sz="45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185" dirty="0">
                <a:solidFill>
                  <a:srgbClr val="012658"/>
                </a:solidFill>
                <a:latin typeface="Trebuchet MS"/>
                <a:cs typeface="Trebuchet MS"/>
              </a:rPr>
              <a:t>2026,</a:t>
            </a:r>
            <a:r>
              <a:rPr sz="4500" b="1" spc="-22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75" dirty="0">
                <a:solidFill>
                  <a:srgbClr val="012658"/>
                </a:solidFill>
                <a:latin typeface="Trebuchet MS"/>
                <a:cs typeface="Trebuchet MS"/>
              </a:rPr>
              <a:t>97</a:t>
            </a:r>
            <a:r>
              <a:rPr sz="45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120" dirty="0">
                <a:solidFill>
                  <a:srgbClr val="012658"/>
                </a:solidFill>
                <a:latin typeface="Trebuchet MS"/>
                <a:cs typeface="Trebuchet MS"/>
              </a:rPr>
              <a:t>active</a:t>
            </a:r>
            <a:r>
              <a:rPr sz="45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150" dirty="0">
                <a:solidFill>
                  <a:srgbClr val="012658"/>
                </a:solidFill>
                <a:latin typeface="Trebuchet MS"/>
                <a:cs typeface="Trebuchet MS"/>
              </a:rPr>
              <a:t>volunteers:</a:t>
            </a:r>
            <a:r>
              <a:rPr sz="45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25" dirty="0">
                <a:solidFill>
                  <a:srgbClr val="012658"/>
                </a:solidFill>
                <a:latin typeface="Trebuchet MS"/>
                <a:cs typeface="Trebuchet MS"/>
              </a:rPr>
              <a:t>74</a:t>
            </a:r>
            <a:endParaRPr sz="4500">
              <a:latin typeface="Trebuchet MS"/>
              <a:cs typeface="Trebuchet MS"/>
            </a:endParaRPr>
          </a:p>
          <a:p>
            <a:pPr marL="12700">
              <a:lnSpc>
                <a:spcPts val="5365"/>
              </a:lnSpc>
            </a:pPr>
            <a:r>
              <a:rPr sz="4500" b="1" spc="-90" dirty="0">
                <a:solidFill>
                  <a:srgbClr val="012658"/>
                </a:solidFill>
                <a:latin typeface="Trebuchet MS"/>
                <a:cs typeface="Trebuchet MS"/>
              </a:rPr>
              <a:t>female</a:t>
            </a:r>
            <a:r>
              <a:rPr sz="4500" b="1" spc="-25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85" dirty="0">
                <a:solidFill>
                  <a:srgbClr val="012658"/>
                </a:solidFill>
                <a:latin typeface="Trebuchet MS"/>
                <a:cs typeface="Trebuchet MS"/>
              </a:rPr>
              <a:t>and</a:t>
            </a:r>
            <a:r>
              <a:rPr sz="4500" b="1" spc="-24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75" dirty="0">
                <a:solidFill>
                  <a:srgbClr val="012658"/>
                </a:solidFill>
                <a:latin typeface="Trebuchet MS"/>
                <a:cs typeface="Trebuchet MS"/>
              </a:rPr>
              <a:t>23</a:t>
            </a:r>
            <a:r>
              <a:rPr sz="4500" b="1" spc="-25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70" dirty="0">
                <a:solidFill>
                  <a:srgbClr val="012658"/>
                </a:solidFill>
                <a:latin typeface="Trebuchet MS"/>
                <a:cs typeface="Trebuchet MS"/>
              </a:rPr>
              <a:t>male</a:t>
            </a:r>
            <a:r>
              <a:rPr sz="4500" b="1" spc="-24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20" dirty="0">
                <a:solidFill>
                  <a:srgbClr val="012658"/>
                </a:solidFill>
                <a:latin typeface="Trebuchet MS"/>
                <a:cs typeface="Trebuchet MS"/>
              </a:rPr>
              <a:t>(almost</a:t>
            </a:r>
            <a:r>
              <a:rPr sz="4500" b="1" spc="-25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20" dirty="0">
                <a:solidFill>
                  <a:srgbClr val="012658"/>
                </a:solidFill>
                <a:latin typeface="Trebuchet MS"/>
                <a:cs typeface="Trebuchet MS"/>
              </a:rPr>
              <a:t>24%)</a:t>
            </a:r>
            <a:endParaRPr sz="4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58924" y="7045420"/>
            <a:ext cx="6917690" cy="138747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>
              <a:lnSpc>
                <a:spcPts val="5320"/>
              </a:lnSpc>
              <a:spcBef>
                <a:spcPts val="284"/>
              </a:spcBef>
            </a:pPr>
            <a:r>
              <a:rPr sz="4500" b="1" spc="-20" dirty="0">
                <a:solidFill>
                  <a:srgbClr val="012658"/>
                </a:solidFill>
                <a:latin typeface="Trebuchet MS"/>
                <a:cs typeface="Trebuchet MS"/>
              </a:rPr>
              <a:t>In</a:t>
            </a:r>
            <a:r>
              <a:rPr sz="4500" b="1" spc="-24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185" dirty="0">
                <a:solidFill>
                  <a:srgbClr val="012658"/>
                </a:solidFill>
                <a:latin typeface="Trebuchet MS"/>
                <a:cs typeface="Trebuchet MS"/>
              </a:rPr>
              <a:t>2026,</a:t>
            </a:r>
            <a:r>
              <a:rPr sz="4500" b="1" spc="-23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210" dirty="0">
                <a:solidFill>
                  <a:srgbClr val="012658"/>
                </a:solidFill>
                <a:latin typeface="Trebuchet MS"/>
                <a:cs typeface="Trebuchet MS"/>
              </a:rPr>
              <a:t>we</a:t>
            </a:r>
            <a:r>
              <a:rPr sz="4500" b="1" spc="-24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170" dirty="0">
                <a:solidFill>
                  <a:srgbClr val="012658"/>
                </a:solidFill>
                <a:latin typeface="Trebuchet MS"/>
                <a:cs typeface="Trebuchet MS"/>
              </a:rPr>
              <a:t>trained</a:t>
            </a:r>
            <a:r>
              <a:rPr sz="4500" b="1" spc="-23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75" dirty="0">
                <a:solidFill>
                  <a:srgbClr val="012658"/>
                </a:solidFill>
                <a:latin typeface="Trebuchet MS"/>
                <a:cs typeface="Trebuchet MS"/>
              </a:rPr>
              <a:t>19</a:t>
            </a:r>
            <a:r>
              <a:rPr sz="4500" b="1" spc="-23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75" dirty="0">
                <a:solidFill>
                  <a:srgbClr val="012658"/>
                </a:solidFill>
                <a:latin typeface="Trebuchet MS"/>
                <a:cs typeface="Trebuchet MS"/>
              </a:rPr>
              <a:t>new </a:t>
            </a:r>
            <a:r>
              <a:rPr sz="4500" b="1" spc="-150" dirty="0">
                <a:solidFill>
                  <a:srgbClr val="012658"/>
                </a:solidFill>
                <a:latin typeface="Trebuchet MS"/>
                <a:cs typeface="Trebuchet MS"/>
              </a:rPr>
              <a:t>volunteers:</a:t>
            </a:r>
            <a:r>
              <a:rPr sz="45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dirty="0">
                <a:solidFill>
                  <a:srgbClr val="012658"/>
                </a:solidFill>
                <a:latin typeface="Trebuchet MS"/>
                <a:cs typeface="Trebuchet MS"/>
              </a:rPr>
              <a:t>4</a:t>
            </a:r>
            <a:r>
              <a:rPr sz="4500" b="1" spc="-215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225" dirty="0">
                <a:solidFill>
                  <a:srgbClr val="012658"/>
                </a:solidFill>
                <a:latin typeface="Trebuchet MS"/>
                <a:cs typeface="Trebuchet MS"/>
              </a:rPr>
              <a:t>were</a:t>
            </a:r>
            <a:r>
              <a:rPr sz="4500" b="1" spc="-220" dirty="0">
                <a:solidFill>
                  <a:srgbClr val="012658"/>
                </a:solidFill>
                <a:latin typeface="Trebuchet MS"/>
                <a:cs typeface="Trebuchet MS"/>
              </a:rPr>
              <a:t> </a:t>
            </a:r>
            <a:r>
              <a:rPr sz="4500" b="1" spc="-25" dirty="0">
                <a:solidFill>
                  <a:srgbClr val="012658"/>
                </a:solidFill>
                <a:latin typeface="Trebuchet MS"/>
                <a:cs typeface="Trebuchet MS"/>
              </a:rPr>
              <a:t>men</a:t>
            </a:r>
            <a:endParaRPr sz="4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72999" y="0"/>
            <a:ext cx="5715000" cy="10287000"/>
          </a:xfrm>
          <a:custGeom>
            <a:avLst/>
            <a:gdLst/>
            <a:ahLst/>
            <a:cxnLst/>
            <a:rect l="l" t="t" r="r" b="b"/>
            <a:pathLst>
              <a:path w="5715000" h="10287000">
                <a:moveTo>
                  <a:pt x="57149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5714999" y="0"/>
                </a:lnTo>
                <a:lnTo>
                  <a:pt x="5714999" y="10286999"/>
                </a:lnTo>
                <a:close/>
              </a:path>
            </a:pathLst>
          </a:custGeom>
          <a:solidFill>
            <a:srgbClr val="0920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57299" y="1485900"/>
            <a:ext cx="76200" cy="6934200"/>
          </a:xfrm>
          <a:custGeom>
            <a:avLst/>
            <a:gdLst/>
            <a:ahLst/>
            <a:cxnLst/>
            <a:rect l="l" t="t" r="r" b="b"/>
            <a:pathLst>
              <a:path w="76200" h="6934200">
                <a:moveTo>
                  <a:pt x="76199" y="6934199"/>
                </a:moveTo>
                <a:lnTo>
                  <a:pt x="0" y="6934199"/>
                </a:lnTo>
                <a:lnTo>
                  <a:pt x="0" y="0"/>
                </a:lnTo>
                <a:lnTo>
                  <a:pt x="76199" y="0"/>
                </a:lnTo>
                <a:lnTo>
                  <a:pt x="76199" y="6934199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14500" y="2333625"/>
            <a:ext cx="1524000" cy="47625"/>
          </a:xfrm>
          <a:custGeom>
            <a:avLst/>
            <a:gdLst/>
            <a:ahLst/>
            <a:cxnLst/>
            <a:rect l="l" t="t" r="r" b="b"/>
            <a:pathLst>
              <a:path w="1524000" h="47625">
                <a:moveTo>
                  <a:pt x="1523999" y="47624"/>
                </a:moveTo>
                <a:lnTo>
                  <a:pt x="0" y="47624"/>
                </a:lnTo>
                <a:lnTo>
                  <a:pt x="0" y="0"/>
                </a:lnTo>
                <a:lnTo>
                  <a:pt x="1523999" y="0"/>
                </a:lnTo>
                <a:lnTo>
                  <a:pt x="1523999" y="47624"/>
                </a:lnTo>
                <a:close/>
              </a:path>
            </a:pathLst>
          </a:custGeom>
          <a:solidFill>
            <a:srgbClr val="D936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2970" y="1485900"/>
            <a:ext cx="4657724" cy="6981824"/>
          </a:xfrm>
          <a:prstGeom prst="rect">
            <a:avLst/>
          </a:prstGeom>
        </p:spPr>
      </p:pic>
      <p:sp>
        <p:nvSpPr>
          <p:cNvPr id="6" name="object 6" descr="$PPTXTitle"/>
          <p:cNvSpPr txBox="1"/>
          <p:nvPr/>
        </p:nvSpPr>
        <p:spPr>
          <a:xfrm>
            <a:off x="1701800" y="3121120"/>
            <a:ext cx="9652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54" dirty="0">
                <a:solidFill>
                  <a:srgbClr val="09205C"/>
                </a:solidFill>
                <a:latin typeface="Arial Black"/>
                <a:cs typeface="Arial Black"/>
              </a:rPr>
              <a:t>Tammy</a:t>
            </a:r>
            <a:r>
              <a:rPr sz="3000" spc="-250" dirty="0">
                <a:solidFill>
                  <a:srgbClr val="09205C"/>
                </a:solidFill>
                <a:latin typeface="Arial Black"/>
                <a:cs typeface="Arial Black"/>
              </a:rPr>
              <a:t> </a:t>
            </a:r>
            <a:r>
              <a:rPr sz="3000" spc="-185" dirty="0">
                <a:solidFill>
                  <a:srgbClr val="09205C"/>
                </a:solidFill>
                <a:latin typeface="Arial Black"/>
                <a:cs typeface="Arial Black"/>
              </a:rPr>
              <a:t>Barnes-</a:t>
            </a:r>
            <a:r>
              <a:rPr sz="3000" spc="-245" dirty="0">
                <a:solidFill>
                  <a:srgbClr val="09205C"/>
                </a:solidFill>
                <a:latin typeface="Arial Black"/>
                <a:cs typeface="Arial Black"/>
              </a:rPr>
              <a:t> </a:t>
            </a:r>
            <a:r>
              <a:rPr sz="3000" spc="-195" dirty="0">
                <a:solidFill>
                  <a:srgbClr val="09205C"/>
                </a:solidFill>
                <a:latin typeface="Arial Black"/>
                <a:cs typeface="Arial Black"/>
              </a:rPr>
              <a:t>Summit</a:t>
            </a:r>
            <a:r>
              <a:rPr sz="3000" spc="-250" dirty="0">
                <a:solidFill>
                  <a:srgbClr val="09205C"/>
                </a:solidFill>
                <a:latin typeface="Arial Black"/>
                <a:cs typeface="Arial Black"/>
              </a:rPr>
              <a:t> </a:t>
            </a:r>
            <a:r>
              <a:rPr sz="3000" spc="-155" dirty="0">
                <a:solidFill>
                  <a:srgbClr val="09205C"/>
                </a:solidFill>
                <a:latin typeface="Arial Black"/>
                <a:cs typeface="Arial Black"/>
              </a:rPr>
              <a:t>County</a:t>
            </a:r>
            <a:r>
              <a:rPr sz="3000" spc="-245" dirty="0">
                <a:solidFill>
                  <a:srgbClr val="09205C"/>
                </a:solidFill>
                <a:latin typeface="Arial Black"/>
                <a:cs typeface="Arial Black"/>
              </a:rPr>
              <a:t> </a:t>
            </a:r>
            <a:r>
              <a:rPr sz="3000" spc="-200" dirty="0">
                <a:solidFill>
                  <a:srgbClr val="09205C"/>
                </a:solidFill>
                <a:latin typeface="Arial Black"/>
                <a:cs typeface="Arial Black"/>
              </a:rPr>
              <a:t>CASA/GAL</a:t>
            </a:r>
            <a:r>
              <a:rPr sz="3000" spc="-245" dirty="0">
                <a:solidFill>
                  <a:srgbClr val="09205C"/>
                </a:solidFill>
                <a:latin typeface="Arial Black"/>
                <a:cs typeface="Arial Black"/>
              </a:rPr>
              <a:t> </a:t>
            </a:r>
            <a:r>
              <a:rPr sz="3000" spc="-130" dirty="0">
                <a:solidFill>
                  <a:srgbClr val="09205C"/>
                </a:solidFill>
                <a:latin typeface="Arial Black"/>
                <a:cs typeface="Arial Black"/>
              </a:rPr>
              <a:t>Program</a:t>
            </a:r>
            <a:endParaRPr sz="30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01800" y="3828381"/>
            <a:ext cx="9577705" cy="1600200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994"/>
              </a:spcBef>
            </a:pPr>
            <a:r>
              <a:rPr sz="5500" b="1" spc="865" dirty="0">
                <a:solidFill>
                  <a:srgbClr val="09205C"/>
                </a:solidFill>
                <a:latin typeface="Calibri"/>
                <a:cs typeface="Calibri"/>
              </a:rPr>
              <a:t>A</a:t>
            </a:r>
            <a:r>
              <a:rPr sz="5500" b="1" spc="3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5500" b="1" spc="635" dirty="0">
                <a:solidFill>
                  <a:srgbClr val="09205C"/>
                </a:solidFill>
                <a:latin typeface="Calibri"/>
                <a:cs typeface="Calibri"/>
              </a:rPr>
              <a:t>Volunteer</a:t>
            </a:r>
            <a:r>
              <a:rPr sz="5500" b="1" spc="320" dirty="0">
                <a:solidFill>
                  <a:srgbClr val="09205C"/>
                </a:solidFill>
                <a:latin typeface="Calibri"/>
                <a:cs typeface="Calibri"/>
              </a:rPr>
              <a:t> </a:t>
            </a:r>
            <a:r>
              <a:rPr sz="5500" b="1" spc="585" dirty="0">
                <a:solidFill>
                  <a:srgbClr val="09205C"/>
                </a:solidFill>
                <a:latin typeface="Calibri"/>
                <a:cs typeface="Calibri"/>
              </a:rPr>
              <a:t>Coordinator’s </a:t>
            </a:r>
            <a:r>
              <a:rPr sz="5500" b="1" spc="675" dirty="0">
                <a:solidFill>
                  <a:srgbClr val="09205C"/>
                </a:solidFill>
                <a:latin typeface="Calibri"/>
                <a:cs typeface="Calibri"/>
              </a:rPr>
              <a:t>Perspective</a:t>
            </a:r>
            <a:endParaRPr sz="5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2220" y="0"/>
              <a:ext cx="5665779" cy="57911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497242" y="3214004"/>
              <a:ext cx="4790756" cy="70729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17598" y="5564381"/>
              <a:ext cx="3267074" cy="4722618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74851" y="684717"/>
            <a:ext cx="8824595" cy="17767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500" spc="-375" dirty="0">
                <a:solidFill>
                  <a:srgbClr val="001F49"/>
                </a:solidFill>
              </a:rPr>
              <a:t>Summit</a:t>
            </a:r>
            <a:r>
              <a:rPr sz="11500" spc="260" dirty="0">
                <a:solidFill>
                  <a:srgbClr val="001F49"/>
                </a:solidFill>
              </a:rPr>
              <a:t> </a:t>
            </a:r>
            <a:r>
              <a:rPr sz="11500" spc="-465" dirty="0">
                <a:solidFill>
                  <a:srgbClr val="001F49"/>
                </a:solidFill>
              </a:rPr>
              <a:t>County</a:t>
            </a:r>
            <a:endParaRPr sz="11500"/>
          </a:p>
        </p:txBody>
      </p:sp>
      <p:sp>
        <p:nvSpPr>
          <p:cNvPr id="8" name="object 8"/>
          <p:cNvSpPr txBox="1"/>
          <p:nvPr/>
        </p:nvSpPr>
        <p:spPr>
          <a:xfrm>
            <a:off x="974851" y="2014428"/>
            <a:ext cx="8679815" cy="21088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650" b="1" spc="-795" dirty="0">
                <a:solidFill>
                  <a:srgbClr val="004AAC"/>
                </a:solidFill>
                <a:latin typeface="Calibri"/>
                <a:cs typeface="Calibri"/>
              </a:rPr>
              <a:t>Men</a:t>
            </a:r>
            <a:r>
              <a:rPr sz="13650" b="1" spc="285" dirty="0">
                <a:solidFill>
                  <a:srgbClr val="004AAC"/>
                </a:solidFill>
                <a:latin typeface="Calibri"/>
                <a:cs typeface="Calibri"/>
              </a:rPr>
              <a:t> </a:t>
            </a:r>
            <a:r>
              <a:rPr sz="13650" b="1" spc="-430" dirty="0">
                <a:solidFill>
                  <a:srgbClr val="004AAC"/>
                </a:solidFill>
                <a:latin typeface="Calibri"/>
                <a:cs typeface="Calibri"/>
              </a:rPr>
              <a:t>of</a:t>
            </a:r>
            <a:r>
              <a:rPr sz="13650" b="1" spc="300" dirty="0">
                <a:solidFill>
                  <a:srgbClr val="004AAC"/>
                </a:solidFill>
                <a:latin typeface="Calibri"/>
                <a:cs typeface="Calibri"/>
              </a:rPr>
              <a:t> </a:t>
            </a:r>
            <a:r>
              <a:rPr sz="13650" b="1" spc="-965" dirty="0">
                <a:solidFill>
                  <a:srgbClr val="004AAC"/>
                </a:solidFill>
                <a:latin typeface="Calibri"/>
                <a:cs typeface="Calibri"/>
              </a:rPr>
              <a:t>CASA</a:t>
            </a:r>
            <a:endParaRPr sz="136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28127" y="3640351"/>
            <a:ext cx="14217650" cy="5621655"/>
            <a:chOff x="1028127" y="3640351"/>
            <a:chExt cx="14217650" cy="562165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127" y="5684872"/>
              <a:ext cx="535869" cy="6462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127" y="6635716"/>
              <a:ext cx="535869" cy="6572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8127" y="7620033"/>
              <a:ext cx="535869" cy="6912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28127" y="8603593"/>
              <a:ext cx="535869" cy="6583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101866" y="3640351"/>
              <a:ext cx="4143374" cy="49434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320621" y="8352038"/>
              <a:ext cx="2828924" cy="43814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74851" y="2950543"/>
            <a:ext cx="8481695" cy="6385560"/>
          </a:xfrm>
          <a:prstGeom prst="rect">
            <a:avLst/>
          </a:prstGeom>
        </p:spPr>
        <p:txBody>
          <a:bodyPr vert="horz" wrap="square" lIns="0" tIns="803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325"/>
              </a:spcBef>
            </a:pPr>
            <a:r>
              <a:rPr sz="9000" b="1" spc="-310" dirty="0">
                <a:solidFill>
                  <a:srgbClr val="001F49"/>
                </a:solidFill>
                <a:latin typeface="Calibri"/>
                <a:cs typeface="Calibri"/>
              </a:rPr>
              <a:t>Panel</a:t>
            </a:r>
            <a:r>
              <a:rPr sz="9000" b="1" spc="215" dirty="0">
                <a:solidFill>
                  <a:srgbClr val="001F49"/>
                </a:solidFill>
                <a:latin typeface="Calibri"/>
                <a:cs typeface="Calibri"/>
              </a:rPr>
              <a:t> </a:t>
            </a:r>
            <a:r>
              <a:rPr sz="9000" b="1" spc="-300" dirty="0">
                <a:solidFill>
                  <a:srgbClr val="001F49"/>
                </a:solidFill>
                <a:latin typeface="Calibri"/>
                <a:cs typeface="Calibri"/>
              </a:rPr>
              <a:t>Presentation</a:t>
            </a:r>
            <a:endParaRPr sz="9000">
              <a:latin typeface="Calibri"/>
              <a:cs typeface="Calibri"/>
            </a:endParaRPr>
          </a:p>
          <a:p>
            <a:pPr marL="1127760" marR="2322195">
              <a:lnSpc>
                <a:spcPct val="115799"/>
              </a:lnSpc>
              <a:spcBef>
                <a:spcPts val="2750"/>
              </a:spcBef>
            </a:pPr>
            <a:r>
              <a:rPr sz="5450" b="1" spc="-370" dirty="0">
                <a:solidFill>
                  <a:srgbClr val="001F49"/>
                </a:solidFill>
                <a:latin typeface="Tahoma"/>
                <a:cs typeface="Tahoma"/>
              </a:rPr>
              <a:t>Josh</a:t>
            </a:r>
            <a:r>
              <a:rPr sz="5450" b="1" spc="-270" dirty="0">
                <a:solidFill>
                  <a:srgbClr val="001F49"/>
                </a:solidFill>
                <a:latin typeface="Tahoma"/>
                <a:cs typeface="Tahoma"/>
              </a:rPr>
              <a:t> </a:t>
            </a:r>
            <a:r>
              <a:rPr sz="5450" b="1" spc="-355" dirty="0">
                <a:solidFill>
                  <a:srgbClr val="001F49"/>
                </a:solidFill>
                <a:latin typeface="Tahoma"/>
                <a:cs typeface="Tahoma"/>
              </a:rPr>
              <a:t>Borschowa </a:t>
            </a:r>
            <a:r>
              <a:rPr sz="5450" b="1" spc="-175" dirty="0">
                <a:solidFill>
                  <a:srgbClr val="001F49"/>
                </a:solidFill>
                <a:latin typeface="Tahoma"/>
                <a:cs typeface="Tahoma"/>
              </a:rPr>
              <a:t>Matt</a:t>
            </a:r>
            <a:r>
              <a:rPr sz="5450" b="1" spc="-240" dirty="0">
                <a:solidFill>
                  <a:srgbClr val="001F49"/>
                </a:solidFill>
                <a:latin typeface="Tahoma"/>
                <a:cs typeface="Tahoma"/>
              </a:rPr>
              <a:t> </a:t>
            </a:r>
            <a:r>
              <a:rPr sz="5450" b="1" spc="-275" dirty="0">
                <a:solidFill>
                  <a:srgbClr val="001F49"/>
                </a:solidFill>
                <a:latin typeface="Tahoma"/>
                <a:cs typeface="Tahoma"/>
              </a:rPr>
              <a:t>Coberly </a:t>
            </a:r>
            <a:r>
              <a:rPr sz="5450" b="1" spc="-335" dirty="0">
                <a:solidFill>
                  <a:srgbClr val="001F49"/>
                </a:solidFill>
                <a:latin typeface="Tahoma"/>
                <a:cs typeface="Tahoma"/>
              </a:rPr>
              <a:t>Brian</a:t>
            </a:r>
            <a:r>
              <a:rPr sz="5450" b="1" spc="-270" dirty="0">
                <a:solidFill>
                  <a:srgbClr val="001F49"/>
                </a:solidFill>
                <a:latin typeface="Tahoma"/>
                <a:cs typeface="Tahoma"/>
              </a:rPr>
              <a:t> </a:t>
            </a:r>
            <a:r>
              <a:rPr sz="5450" b="1" spc="-95" dirty="0">
                <a:solidFill>
                  <a:srgbClr val="001F49"/>
                </a:solidFill>
                <a:latin typeface="Tahoma"/>
                <a:cs typeface="Tahoma"/>
              </a:rPr>
              <a:t>Mariotti </a:t>
            </a:r>
            <a:r>
              <a:rPr sz="5450" b="1" spc="-300" dirty="0">
                <a:solidFill>
                  <a:srgbClr val="001F49"/>
                </a:solidFill>
                <a:latin typeface="Tahoma"/>
                <a:cs typeface="Tahoma"/>
              </a:rPr>
              <a:t>Chris</a:t>
            </a:r>
            <a:r>
              <a:rPr sz="5450" b="1" spc="-260" dirty="0">
                <a:solidFill>
                  <a:srgbClr val="001F49"/>
                </a:solidFill>
                <a:latin typeface="Tahoma"/>
                <a:cs typeface="Tahoma"/>
              </a:rPr>
              <a:t> </a:t>
            </a:r>
            <a:r>
              <a:rPr sz="5450" b="1" spc="-415" dirty="0">
                <a:solidFill>
                  <a:srgbClr val="001F49"/>
                </a:solidFill>
                <a:latin typeface="Tahoma"/>
                <a:cs typeface="Tahoma"/>
              </a:rPr>
              <a:t>Ryba</a:t>
            </a:r>
            <a:endParaRPr sz="54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1597" y="2569016"/>
              <a:ext cx="1095374" cy="219074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 marR="5080">
              <a:lnSpc>
                <a:spcPts val="10670"/>
              </a:lnSpc>
              <a:spcBef>
                <a:spcPts val="1265"/>
              </a:spcBef>
            </a:pPr>
            <a:r>
              <a:rPr sz="9750" spc="-509" dirty="0">
                <a:solidFill>
                  <a:srgbClr val="172D38"/>
                </a:solidFill>
                <a:latin typeface="Tahoma"/>
                <a:cs typeface="Tahoma"/>
              </a:rPr>
              <a:t>Questions</a:t>
            </a:r>
            <a:r>
              <a:rPr sz="9750" spc="-475" dirty="0">
                <a:solidFill>
                  <a:srgbClr val="172D38"/>
                </a:solidFill>
                <a:latin typeface="Tahoma"/>
                <a:cs typeface="Tahoma"/>
              </a:rPr>
              <a:t> </a:t>
            </a:r>
            <a:r>
              <a:rPr sz="9750" spc="-670" dirty="0">
                <a:solidFill>
                  <a:srgbClr val="172D38"/>
                </a:solidFill>
                <a:latin typeface="Tahoma"/>
                <a:cs typeface="Tahoma"/>
              </a:rPr>
              <a:t>&amp; </a:t>
            </a:r>
            <a:r>
              <a:rPr sz="9750" spc="-620" dirty="0">
                <a:solidFill>
                  <a:srgbClr val="172D38"/>
                </a:solidFill>
                <a:latin typeface="Tahoma"/>
                <a:cs typeface="Tahoma"/>
              </a:rPr>
              <a:t>Answers</a:t>
            </a:r>
            <a:endParaRPr sz="975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8899" y="6751756"/>
            <a:ext cx="6492875" cy="5861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50" spc="90" dirty="0">
                <a:solidFill>
                  <a:srgbClr val="172D38"/>
                </a:solidFill>
                <a:latin typeface="Tahoma"/>
                <a:cs typeface="Tahoma"/>
              </a:rPr>
              <a:t>Open</a:t>
            </a:r>
            <a:r>
              <a:rPr sz="3650" spc="-155" dirty="0">
                <a:solidFill>
                  <a:srgbClr val="172D38"/>
                </a:solidFill>
                <a:latin typeface="Tahoma"/>
                <a:cs typeface="Tahoma"/>
              </a:rPr>
              <a:t> </a:t>
            </a:r>
            <a:r>
              <a:rPr sz="3650" dirty="0">
                <a:solidFill>
                  <a:srgbClr val="172D38"/>
                </a:solidFill>
                <a:latin typeface="Tahoma"/>
                <a:cs typeface="Tahoma"/>
              </a:rPr>
              <a:t>discussion</a:t>
            </a:r>
            <a:r>
              <a:rPr sz="3650" spc="-150" dirty="0">
                <a:solidFill>
                  <a:srgbClr val="172D38"/>
                </a:solidFill>
                <a:latin typeface="Tahoma"/>
                <a:cs typeface="Tahoma"/>
              </a:rPr>
              <a:t> </a:t>
            </a:r>
            <a:r>
              <a:rPr sz="3650" dirty="0">
                <a:solidFill>
                  <a:srgbClr val="172D38"/>
                </a:solidFill>
                <a:latin typeface="Tahoma"/>
                <a:cs typeface="Tahoma"/>
              </a:rPr>
              <a:t>and</a:t>
            </a:r>
            <a:r>
              <a:rPr sz="3650" spc="-150" dirty="0">
                <a:solidFill>
                  <a:srgbClr val="172D38"/>
                </a:solidFill>
                <a:latin typeface="Tahoma"/>
                <a:cs typeface="Tahoma"/>
              </a:rPr>
              <a:t> </a:t>
            </a:r>
            <a:r>
              <a:rPr sz="3650" dirty="0">
                <a:solidFill>
                  <a:srgbClr val="172D38"/>
                </a:solidFill>
                <a:latin typeface="Tahoma"/>
                <a:cs typeface="Tahoma"/>
              </a:rPr>
              <a:t>next</a:t>
            </a:r>
            <a:r>
              <a:rPr sz="3650" spc="-155" dirty="0">
                <a:solidFill>
                  <a:srgbClr val="172D38"/>
                </a:solidFill>
                <a:latin typeface="Tahoma"/>
                <a:cs typeface="Tahoma"/>
              </a:rPr>
              <a:t> </a:t>
            </a:r>
            <a:r>
              <a:rPr sz="3650" spc="-10" dirty="0">
                <a:solidFill>
                  <a:srgbClr val="172D38"/>
                </a:solidFill>
                <a:latin typeface="Tahoma"/>
                <a:cs typeface="Tahoma"/>
              </a:rPr>
              <a:t>steps</a:t>
            </a:r>
            <a:endParaRPr sz="365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008085" y="1497682"/>
            <a:ext cx="6981190" cy="7080884"/>
            <a:chOff x="10008085" y="1497682"/>
            <a:chExt cx="6981190" cy="7080884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1866" y="2350377"/>
              <a:ext cx="5010149" cy="51625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36352" y="1497682"/>
              <a:ext cx="1752599" cy="19335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08085" y="6854355"/>
              <a:ext cx="1752599" cy="17240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59731" y="0"/>
              <a:ext cx="5228267" cy="100774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059731" y="5356673"/>
              <a:ext cx="5228267" cy="4930325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121155" y="2292801"/>
            <a:ext cx="9735185" cy="3209925"/>
          </a:xfrm>
          <a:prstGeom prst="rect">
            <a:avLst/>
          </a:prstGeom>
        </p:spPr>
        <p:txBody>
          <a:bodyPr vert="horz" wrap="square" lIns="0" tIns="344805" rIns="0" bIns="0" rtlCol="0">
            <a:spAutoFit/>
          </a:bodyPr>
          <a:lstStyle/>
          <a:p>
            <a:pPr marL="12700" marR="5080">
              <a:lnSpc>
                <a:spcPts val="11190"/>
              </a:lnSpc>
              <a:spcBef>
                <a:spcPts val="2715"/>
              </a:spcBef>
            </a:pPr>
            <a:r>
              <a:rPr sz="11550" spc="1290" dirty="0">
                <a:solidFill>
                  <a:srgbClr val="12253C"/>
                </a:solidFill>
              </a:rPr>
              <a:t>Thank</a:t>
            </a:r>
            <a:r>
              <a:rPr sz="11550" spc="-285" dirty="0">
                <a:solidFill>
                  <a:srgbClr val="12253C"/>
                </a:solidFill>
              </a:rPr>
              <a:t> </a:t>
            </a:r>
            <a:r>
              <a:rPr sz="11550" spc="1285" dirty="0">
                <a:solidFill>
                  <a:srgbClr val="12253C"/>
                </a:solidFill>
              </a:rPr>
              <a:t>You </a:t>
            </a:r>
            <a:r>
              <a:rPr sz="11550" spc="690" dirty="0">
                <a:solidFill>
                  <a:srgbClr val="12253C"/>
                </a:solidFill>
              </a:rPr>
              <a:t>for</a:t>
            </a:r>
            <a:r>
              <a:rPr sz="11550" spc="-290" dirty="0">
                <a:solidFill>
                  <a:srgbClr val="12253C"/>
                </a:solidFill>
              </a:rPr>
              <a:t> </a:t>
            </a:r>
            <a:r>
              <a:rPr sz="11550" spc="1090" dirty="0">
                <a:solidFill>
                  <a:srgbClr val="12253C"/>
                </a:solidFill>
              </a:rPr>
              <a:t>Attending</a:t>
            </a:r>
            <a:endParaRPr sz="1155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2842" y="5990728"/>
            <a:ext cx="2190749" cy="2285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20775" y="6885185"/>
            <a:ext cx="8190230" cy="220662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4550" b="1" spc="495" dirty="0">
                <a:solidFill>
                  <a:srgbClr val="12253C"/>
                </a:solidFill>
                <a:latin typeface="Calibri"/>
                <a:cs typeface="Calibri"/>
              </a:rPr>
              <a:t>Beth</a:t>
            </a:r>
            <a:r>
              <a:rPr sz="4550" b="1" spc="-105" dirty="0">
                <a:solidFill>
                  <a:srgbClr val="12253C"/>
                </a:solidFill>
                <a:latin typeface="Calibri"/>
                <a:cs typeface="Calibri"/>
              </a:rPr>
              <a:t> </a:t>
            </a:r>
            <a:r>
              <a:rPr sz="4550" b="1" spc="395" dirty="0">
                <a:solidFill>
                  <a:srgbClr val="12253C"/>
                </a:solidFill>
                <a:latin typeface="Calibri"/>
                <a:cs typeface="Calibri"/>
              </a:rPr>
              <a:t>Cardina</a:t>
            </a:r>
            <a:endParaRPr sz="4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3400" b="1" spc="245" dirty="0">
                <a:solidFill>
                  <a:srgbClr val="12253C"/>
                </a:solidFill>
                <a:latin typeface="Calibri"/>
                <a:cs typeface="Calibri"/>
                <a:hlinkClick r:id="rId6"/>
              </a:rPr>
              <a:t>bcardina@juvenilecourt.summitoh.net</a:t>
            </a: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sz="4550" b="1" spc="560" dirty="0">
                <a:solidFill>
                  <a:srgbClr val="12253C"/>
                </a:solidFill>
                <a:latin typeface="Calibri"/>
                <a:cs typeface="Calibri"/>
              </a:rPr>
              <a:t>Sarah</a:t>
            </a:r>
            <a:r>
              <a:rPr sz="4550" b="1" spc="265" dirty="0">
                <a:solidFill>
                  <a:srgbClr val="12253C"/>
                </a:solidFill>
                <a:latin typeface="Calibri"/>
                <a:cs typeface="Calibri"/>
              </a:rPr>
              <a:t> </a:t>
            </a:r>
            <a:r>
              <a:rPr sz="4550" b="1" spc="555" dirty="0">
                <a:solidFill>
                  <a:srgbClr val="12253C"/>
                </a:solidFill>
                <a:latin typeface="Calibri"/>
                <a:cs typeface="Calibri"/>
              </a:rPr>
              <a:t>Harvan</a:t>
            </a:r>
            <a:endParaRPr sz="4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0775" y="8894508"/>
            <a:ext cx="8601710" cy="544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400" b="1" spc="380" dirty="0">
                <a:solidFill>
                  <a:srgbClr val="12253C"/>
                </a:solidFill>
                <a:latin typeface="Calibri"/>
                <a:cs typeface="Calibri"/>
                <a:hlinkClick r:id="rId7"/>
              </a:rPr>
              <a:t>sharvan@juvenilecourt.summitoh.net</a:t>
            </a:r>
            <a:endParaRPr sz="3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2253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2866</TotalTime>
  <Words>1161</Words>
  <Application>Microsoft Office PowerPoint</Application>
  <PresentationFormat>Custom</PresentationFormat>
  <Paragraphs>139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7" baseType="lpstr">
      <vt:lpstr>Arial</vt:lpstr>
      <vt:lpstr>Arial Black</vt:lpstr>
      <vt:lpstr>Book Antiqua</vt:lpstr>
      <vt:lpstr>Calibri</vt:lpstr>
      <vt:lpstr>Century Gothic</vt:lpstr>
      <vt:lpstr>Gill Sans MT</vt:lpstr>
      <vt:lpstr>Lucida Sans</vt:lpstr>
      <vt:lpstr>Palatino Linotype</vt:lpstr>
      <vt:lpstr>Tahoma</vt:lpstr>
      <vt:lpstr>Trebuchet MS</vt:lpstr>
      <vt:lpstr>Office Theme</vt:lpstr>
      <vt:lpstr>The Three R’s: Recruitment</vt:lpstr>
      <vt:lpstr>Agenda</vt:lpstr>
      <vt:lpstr>PowerPoint Presentation</vt:lpstr>
      <vt:lpstr>Male Recruitment: The Core Problem &amp; The Gap</vt:lpstr>
      <vt:lpstr>PowerPoint Presentation</vt:lpstr>
      <vt:lpstr>PowerPoint Presentation</vt:lpstr>
      <vt:lpstr>Steps to Creating Your Own Men of CASA Event</vt:lpstr>
      <vt:lpstr>Invite men and men ONLY. Attendees can include all the men on the original list from Step1, the significant others/husbands of CASA staff and volunteers, and any other men in your community that you know. Ask each person you invite to bring 1-3 other men with them.</vt:lpstr>
      <vt:lpstr>Men of CASA have the power to change a child’s future. Men of CASA help build a better system. Men of CASA protect the vulnerable.</vt:lpstr>
      <vt:lpstr>PRINCIPLES OF MEN OF CASA</vt:lpstr>
      <vt:lpstr>PowerPoint Presentation</vt:lpstr>
      <vt:lpstr>PowerPoint Presentation</vt:lpstr>
      <vt:lpstr>PowerPoint Presentation</vt:lpstr>
      <vt:lpstr>PowerPoint Presentation</vt:lpstr>
      <vt:lpstr>Topgolf Akron (April, 2025)</vt:lpstr>
      <vt:lpstr>PowerPoint Presentation</vt:lpstr>
      <vt:lpstr>Second MOC Event</vt:lpstr>
      <vt:lpstr>PowerPoint Presentation</vt:lpstr>
      <vt:lpstr>VOLUNTEER RECRUITMENT EVENT</vt:lpstr>
      <vt:lpstr>Recognition:</vt:lpstr>
      <vt:lpstr>PowerPoint Presentation</vt:lpstr>
      <vt:lpstr>PowerPoint Presentation</vt:lpstr>
      <vt:lpstr>The Strategic Impact of CASA Recognition</vt:lpstr>
      <vt:lpstr>Recogntion/Retention</vt:lpstr>
      <vt:lpstr>Book Club</vt:lpstr>
      <vt:lpstr>Recruitment in the Community</vt:lpstr>
      <vt:lpstr>Pre-service Panel Presentation</vt:lpstr>
      <vt:lpstr>Social Media</vt:lpstr>
      <vt:lpstr>The Strategic Impact of CASA/GAL Recognition</vt:lpstr>
      <vt:lpstr>PowerPoint Presentation</vt:lpstr>
      <vt:lpstr>New Volunteers:</vt:lpstr>
      <vt:lpstr>PowerPoint Presentation</vt:lpstr>
      <vt:lpstr>PowerPoint Presentation</vt:lpstr>
      <vt:lpstr>Summit County</vt:lpstr>
      <vt:lpstr>Questions &amp; Answers</vt:lpstr>
      <vt:lpstr>Thank You for Attending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Three R’s.pptx</dc:title>
  <dc:creator>Wjcardina</dc:creator>
  <cp:keywords>DAHU6irm69g,BAHNs4oA3x4</cp:keywords>
  <cp:lastModifiedBy>Beth Cardina</cp:lastModifiedBy>
  <cp:revision>2</cp:revision>
  <dcterms:created xsi:type="dcterms:W3CDTF">2026-09-28T16:07:54Z</dcterms:created>
  <dcterms:modified xsi:type="dcterms:W3CDTF">2026-10-09T12:17:21Z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Canva</vt:lpwstr>
  </property>
  <property fmtid="{D5CDD505-2E9C-101B-9397-08002B2CF9AE}" pid="4" name="LastSaved">
    <vt:filetime>2026-09-28T00:00:00Z</vt:filetime>
  </property>
  <property fmtid="{D5CDD505-2E9C-101B-9397-08002B2CF9AE}" pid="5" name="Producer">
    <vt:lpwstr>Canva</vt:lpwstr>
  </property>
  <property fmtid="{D5CDD505-2E9C-101B-9397-08002B2CF9AE}" pid="6" name="containsAiGeneratedContent">
    <vt:lpwstr>Yes</vt:lpwstr>
  </property>
</Properties>
</file>